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avi" ContentType="video/avi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1" r:id="rId2"/>
    <p:sldId id="256" r:id="rId3"/>
    <p:sldId id="381" r:id="rId4"/>
    <p:sldId id="412" r:id="rId5"/>
    <p:sldId id="415" r:id="rId6"/>
    <p:sldId id="418" r:id="rId7"/>
    <p:sldId id="429" r:id="rId8"/>
    <p:sldId id="428" r:id="rId9"/>
    <p:sldId id="422" r:id="rId10"/>
    <p:sldId id="423" r:id="rId11"/>
    <p:sldId id="430" r:id="rId12"/>
    <p:sldId id="431" r:id="rId13"/>
    <p:sldId id="432" r:id="rId14"/>
    <p:sldId id="433" r:id="rId15"/>
    <p:sldId id="425" r:id="rId16"/>
    <p:sldId id="426" r:id="rId17"/>
    <p:sldId id="359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740"/>
    <a:srgbClr val="FDE031"/>
    <a:srgbClr val="688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7A031-85FA-4864-B1E0-36DC6FE8B47A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B53A-6949-4DF5-B6B9-BDA2D64CA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00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44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2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0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88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8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2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9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27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2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30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31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avi"/><Relationship Id="rId1" Type="http://schemas.microsoft.com/office/2007/relationships/media" Target="../media/media2.avi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43608" y="2331457"/>
            <a:ext cx="7064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0" b="1" dirty="0" smtClean="0">
                <a:latin typeface="HY견고딕" pitchFamily="18" charset="-127"/>
                <a:ea typeface="HY견고딕" pitchFamily="18" charset="-127"/>
              </a:rPr>
              <a:t>Processing</a:t>
            </a:r>
            <a:endParaRPr lang="ko-KR" altLang="en-US" sz="70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883114"/>
            <a:ext cx="70606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Lecture.3 </a:t>
            </a:r>
          </a:p>
          <a:p>
            <a:pPr algn="ctr"/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Loop and animation</a:t>
            </a:r>
          </a:p>
          <a:p>
            <a:pPr algn="ctr"/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lbg@dongseo.ac.kr</a:t>
            </a:r>
            <a:endParaRPr lang="ko-KR" altLang="en-US" sz="20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70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6425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example(Loop)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Loop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size(200,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stroke(0);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for(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 = 10;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 &lt; 200;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+=10){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line(0,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, 200,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} </a:t>
            </a: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}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57538"/>
            <a:ext cx="3952541" cy="43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65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6425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example(Loop)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Loop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size(200,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stroke(0);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for(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 = 200;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 &gt; 0;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-=20){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fill(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    ellipse(100, 100,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i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} </a:t>
            </a: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}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340592"/>
            <a:ext cx="3842667" cy="425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49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6425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example(Loop)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Loop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size(255,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stroke(0);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x = 0;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</a:p>
          <a:p>
            <a:pPr marL="457200" lvl="1" indent="0">
              <a:buNone/>
            </a:pPr>
            <a:r>
              <a:rPr lang="en-US" altLang="ko-KR" sz="1800" b="1" dirty="0"/>
              <a:t>  for(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c = 255; c &gt; 0; c-=15){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fill(c);</a:t>
            </a:r>
          </a:p>
          <a:p>
            <a:pPr marL="457200" lvl="1" indent="0">
              <a:buNone/>
            </a:pPr>
            <a:r>
              <a:rPr lang="en-US" altLang="ko-KR" sz="1800" b="1" dirty="0"/>
              <a:t>  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(x, 0, x+15, height);</a:t>
            </a:r>
          </a:p>
          <a:p>
            <a:pPr marL="457200" lvl="1" indent="0">
              <a:buNone/>
            </a:pPr>
            <a:r>
              <a:rPr lang="en-US" altLang="ko-KR" sz="1800" b="1" dirty="0"/>
              <a:t>    x=x+15;</a:t>
            </a:r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}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78" y="2708920"/>
            <a:ext cx="4397219" cy="38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27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7146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example(Animate)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Animation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x = 0;</a:t>
            </a:r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y = 0;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setup( 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size(100, 100);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noStroke</a:t>
            </a:r>
            <a:r>
              <a:rPr lang="en-US" altLang="ko-KR" sz="1800" b="1" dirty="0"/>
              <a:t>( 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 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background(0); </a:t>
            </a:r>
          </a:p>
          <a:p>
            <a:pPr marL="457200" lvl="1" indent="0">
              <a:buNone/>
            </a:pPr>
            <a:r>
              <a:rPr lang="en-US" altLang="ko-KR" sz="1800" b="1" dirty="0"/>
              <a:t>  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(x, 0, 5, </a:t>
            </a:r>
            <a:r>
              <a:rPr lang="en-US" altLang="ko-KR" sz="1800" b="1" dirty="0" smtClean="0"/>
              <a:t>height);</a:t>
            </a: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  x=x+1;</a:t>
            </a:r>
          </a:p>
          <a:p>
            <a:pPr marL="457200" lvl="1" indent="0">
              <a:buNone/>
            </a:pPr>
            <a:r>
              <a:rPr lang="en-US" altLang="ko-KR" sz="1800" b="1" dirty="0"/>
              <a:t>    if(x&gt;width) x=0;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(0, y, </a:t>
            </a:r>
            <a:r>
              <a:rPr lang="en-US" altLang="ko-KR" sz="1800" b="1" dirty="0" smtClean="0"/>
              <a:t>width, </a:t>
            </a:r>
            <a:r>
              <a:rPr lang="en-US" altLang="ko-KR" sz="1800" b="1" dirty="0"/>
              <a:t>5);</a:t>
            </a:r>
          </a:p>
          <a:p>
            <a:pPr marL="457200" lvl="1" indent="0">
              <a:buNone/>
            </a:pPr>
            <a:r>
              <a:rPr lang="en-US" altLang="ko-KR" sz="1800" b="1" dirty="0"/>
              <a:t>    y=y+1;</a:t>
            </a:r>
          </a:p>
          <a:p>
            <a:pPr marL="457200" lvl="1" indent="0">
              <a:buNone/>
            </a:pPr>
            <a:r>
              <a:rPr lang="en-US" altLang="ko-KR" sz="1800" b="1" dirty="0"/>
              <a:t>    if(y&gt;height) y=0;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</p:txBody>
      </p:sp>
      <p:pic>
        <p:nvPicPr>
          <p:cNvPr id="4" name="bandicam 2012-12-09 20-28-44-719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220072" y="1835193"/>
            <a:ext cx="3811373" cy="459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871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7146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example(Animate)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Animation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x = 0;</a:t>
            </a:r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y = 0;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setup( 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size(100, 100);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noStroke</a:t>
            </a:r>
            <a:r>
              <a:rPr lang="en-US" altLang="ko-KR" sz="1800" b="1" dirty="0"/>
              <a:t>( 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 ){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background(0); 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(x, y, 10, 10);</a:t>
            </a:r>
          </a:p>
          <a:p>
            <a:pPr marL="457200" lvl="1" indent="0">
              <a:buNone/>
            </a:pPr>
            <a:r>
              <a:rPr lang="en-US" altLang="ko-KR" sz="1800" b="1" dirty="0"/>
              <a:t>  x+=5;</a:t>
            </a:r>
          </a:p>
          <a:p>
            <a:pPr marL="457200" lvl="1" indent="0">
              <a:buNone/>
            </a:pPr>
            <a:r>
              <a:rPr lang="en-US" altLang="ko-KR" sz="1800" b="1" dirty="0"/>
              <a:t>  if(x&gt;=width){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x=0;</a:t>
            </a:r>
          </a:p>
          <a:p>
            <a:pPr marL="457200" lvl="1" indent="0">
              <a:buNone/>
            </a:pPr>
            <a:r>
              <a:rPr lang="en-US" altLang="ko-KR" sz="1800" b="1" dirty="0"/>
              <a:t>    y+=5;</a:t>
            </a:r>
          </a:p>
          <a:p>
            <a:pPr marL="457200" lvl="1" indent="0">
              <a:buNone/>
            </a:pPr>
            <a:r>
              <a:rPr lang="en-US" altLang="ko-KR" sz="1800" b="1" dirty="0"/>
              <a:t>    if(y&gt;=height){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  y=0;</a:t>
            </a:r>
          </a:p>
          <a:p>
            <a:pPr marL="457200" lvl="1" indent="0">
              <a:buNone/>
            </a:pPr>
            <a:r>
              <a:rPr lang="en-US" altLang="ko-KR" sz="1800" b="1" dirty="0"/>
              <a:t>    }</a:t>
            </a:r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</p:txBody>
      </p:sp>
      <p:pic>
        <p:nvPicPr>
          <p:cNvPr id="2" name="bandicam 2012-12-09 20-40-03-280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573827" y="1149796"/>
            <a:ext cx="4462669" cy="538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428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31640" y="2149510"/>
            <a:ext cx="6532194" cy="3098117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19767" y="3471340"/>
            <a:ext cx="3036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6773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468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933056"/>
            <a:ext cx="2232248" cy="2522149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93" y="1124744"/>
            <a:ext cx="2046227" cy="237626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24744"/>
            <a:ext cx="2071794" cy="2392588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124744"/>
            <a:ext cx="2080909" cy="2376264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42" y="3884581"/>
            <a:ext cx="2232248" cy="264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43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:\임시 인터넷 파일\Content.IE5\CEECOQEM\MC9004404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03516" cy="497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그룹 2"/>
          <p:cNvGrpSpPr/>
          <p:nvPr/>
        </p:nvGrpSpPr>
        <p:grpSpPr>
          <a:xfrm rot="20599991">
            <a:off x="1778716" y="1821502"/>
            <a:ext cx="1726584" cy="1304201"/>
            <a:chOff x="3886244" y="2987363"/>
            <a:chExt cx="1490623" cy="1134203"/>
          </a:xfrm>
        </p:grpSpPr>
        <p:sp>
          <p:nvSpPr>
            <p:cNvPr id="9" name="TextBox 8"/>
            <p:cNvSpPr txBox="1"/>
            <p:nvPr/>
          </p:nvSpPr>
          <p:spPr>
            <a:xfrm>
              <a:off x="3886244" y="2987363"/>
              <a:ext cx="1018850" cy="88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Q</a:t>
              </a:r>
              <a:r>
                <a:rPr lang="en-US" altLang="ko-KR" sz="40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&amp;</a:t>
              </a:r>
              <a:endParaRPr lang="ko-KR" altLang="en-US" sz="6000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30651" y="3077696"/>
              <a:ext cx="746216" cy="1043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2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A</a:t>
              </a:r>
              <a:endParaRPr lang="ko-KR" altLang="en-US" sz="7200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3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27412" y="764704"/>
            <a:ext cx="70729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  <a:t>INDEX</a:t>
            </a:r>
          </a:p>
          <a:p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Loop and animation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Do it : Simple example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8864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31640" y="2149510"/>
            <a:ext cx="6532194" cy="3098117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13083" y="3140968"/>
            <a:ext cx="3036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</a:p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solution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6206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908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Lecture plan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802003"/>
              </p:ext>
            </p:extLst>
          </p:nvPr>
        </p:nvGraphicFramePr>
        <p:xfrm>
          <a:off x="111688" y="1052736"/>
          <a:ext cx="8920169" cy="506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169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strike="sngStrike" dirty="0" smtClean="0">
                          <a:latin typeface="HY견고딕" pitchFamily="18" charset="-127"/>
                          <a:ea typeface="HY견고딕" pitchFamily="18" charset="-127"/>
                        </a:rPr>
                        <a:t>What is Processing + Simple drawing</a:t>
                      </a:r>
                      <a:endParaRPr lang="ko-KR" altLang="en-US" sz="2500" b="1" strike="sngStrike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2500" b="1" strike="sngStrike" dirty="0" smtClean="0">
                          <a:latin typeface="HY견고딕" pitchFamily="18" charset="-127"/>
                          <a:ea typeface="HY견고딕" pitchFamily="18" charset="-127"/>
                        </a:rPr>
                        <a:t>Mouse + Keyboard</a:t>
                      </a:r>
                      <a:r>
                        <a:rPr lang="en-US" altLang="ko-KR" sz="2500" b="1" strike="sngStrike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 input event</a:t>
                      </a:r>
                      <a:endParaRPr lang="ko-KR" altLang="en-US" sz="2500" b="1" strike="sngStrike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Loop and animation</a:t>
                      </a:r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Processing + Kinect</a:t>
                      </a:r>
                      <a:endParaRPr lang="ko-KR" altLang="en-US" sz="2500" b="1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Flash</a:t>
                      </a:r>
                      <a:r>
                        <a:rPr lang="en-US" altLang="ko-KR" sz="2500" b="1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 + Kinect</a:t>
                      </a:r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74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683568" y="2132856"/>
            <a:ext cx="7776864" cy="2935674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13060" y="3359314"/>
            <a:ext cx="5636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Loop and Animation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9757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49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Loop and animation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for()</a:t>
            </a:r>
            <a:endParaRPr lang="en-US" altLang="ko-KR" sz="1400" b="1" dirty="0" smtClean="0"/>
          </a:p>
          <a:p>
            <a:pPr lvl="1"/>
            <a:r>
              <a:rPr lang="en-US" altLang="ko-KR" sz="1800" b="1" dirty="0" smtClean="0"/>
              <a:t>for(initialize value; condition; calculate);</a:t>
            </a:r>
          </a:p>
          <a:p>
            <a:pPr lvl="2"/>
            <a:r>
              <a:rPr lang="en-US" altLang="ko-KR" sz="1400" b="1" dirty="0" smtClean="0"/>
              <a:t>Ex) for(</a:t>
            </a:r>
            <a:r>
              <a:rPr lang="en-US" altLang="ko-KR" sz="1400" b="1" dirty="0" err="1" smtClean="0"/>
              <a:t>int</a:t>
            </a:r>
            <a:r>
              <a:rPr lang="en-US" altLang="ko-KR" sz="1400" b="1" dirty="0" smtClean="0"/>
              <a:t> </a:t>
            </a:r>
            <a:r>
              <a:rPr lang="en-US" altLang="ko-KR" sz="1400" b="1" dirty="0" err="1" smtClean="0"/>
              <a:t>i</a:t>
            </a:r>
            <a:r>
              <a:rPr lang="en-US" altLang="ko-KR" sz="1400" b="1" dirty="0" smtClean="0"/>
              <a:t>=0; </a:t>
            </a:r>
            <a:r>
              <a:rPr lang="en-US" altLang="ko-KR" sz="1400" b="1" dirty="0" err="1" smtClean="0"/>
              <a:t>i</a:t>
            </a:r>
            <a:r>
              <a:rPr lang="en-US" altLang="ko-KR" sz="1400" b="1" dirty="0" smtClean="0"/>
              <a:t>&lt;5; </a:t>
            </a:r>
            <a:r>
              <a:rPr lang="en-US" altLang="ko-KR" sz="1400" b="1" dirty="0" err="1" smtClean="0"/>
              <a:t>i</a:t>
            </a:r>
            <a:r>
              <a:rPr lang="en-US" altLang="ko-KR" sz="1400" b="1" dirty="0" smtClean="0"/>
              <a:t>++)</a:t>
            </a:r>
          </a:p>
          <a:p>
            <a:pPr lvl="2"/>
            <a:endParaRPr lang="en-US" altLang="ko-KR" sz="1400" b="1" dirty="0" smtClean="0"/>
          </a:p>
          <a:p>
            <a:pPr lvl="2"/>
            <a:endParaRPr lang="en-US" altLang="ko-KR" sz="1400" b="1" dirty="0"/>
          </a:p>
          <a:p>
            <a:pPr lvl="2"/>
            <a:endParaRPr lang="en-US" altLang="ko-KR" sz="1400" b="1" dirty="0" smtClean="0"/>
          </a:p>
          <a:p>
            <a:pPr lvl="2"/>
            <a:endParaRPr lang="en-US" altLang="ko-KR" sz="1400" b="1" dirty="0"/>
          </a:p>
          <a:p>
            <a:pPr lvl="2"/>
            <a:endParaRPr lang="en-US" altLang="ko-KR" sz="1400" b="1" dirty="0" smtClean="0"/>
          </a:p>
          <a:p>
            <a:pPr lvl="2"/>
            <a:endParaRPr lang="en-US" altLang="ko-KR" sz="1400" b="1" dirty="0"/>
          </a:p>
          <a:p>
            <a:r>
              <a:rPr lang="en-US" altLang="ko-KR" b="1" dirty="0" smtClean="0"/>
              <a:t>while()</a:t>
            </a:r>
          </a:p>
          <a:p>
            <a:pPr lvl="1"/>
            <a:r>
              <a:rPr lang="en-US" altLang="ko-KR" sz="1800" b="1" dirty="0" smtClean="0"/>
              <a:t>while(condition)</a:t>
            </a:r>
          </a:p>
          <a:p>
            <a:pPr lvl="2"/>
            <a:r>
              <a:rPr lang="en-US" altLang="ko-KR" sz="1400" b="1" dirty="0" smtClean="0"/>
              <a:t>Ex) while(</a:t>
            </a:r>
            <a:r>
              <a:rPr lang="en-US" altLang="ko-KR" sz="1400" b="1" dirty="0" err="1" smtClean="0"/>
              <a:t>i</a:t>
            </a:r>
            <a:r>
              <a:rPr lang="en-US" altLang="ko-KR" sz="1400" b="1" dirty="0" smtClean="0"/>
              <a:t>==10)</a:t>
            </a:r>
          </a:p>
          <a:p>
            <a:pPr lvl="2"/>
            <a:endParaRPr lang="en-US" altLang="ko-KR" sz="1400" b="1" dirty="0"/>
          </a:p>
        </p:txBody>
      </p:sp>
      <p:grpSp>
        <p:nvGrpSpPr>
          <p:cNvPr id="11" name="그룹 10"/>
          <p:cNvGrpSpPr/>
          <p:nvPr/>
        </p:nvGrpSpPr>
        <p:grpSpPr>
          <a:xfrm>
            <a:off x="4788024" y="1305971"/>
            <a:ext cx="4015196" cy="2555077"/>
            <a:chOff x="1619672" y="1386898"/>
            <a:chExt cx="4015196" cy="4320480"/>
          </a:xfrm>
        </p:grpSpPr>
        <p:sp>
          <p:nvSpPr>
            <p:cNvPr id="14" name="직사각형 13"/>
            <p:cNvSpPr/>
            <p:nvPr/>
          </p:nvSpPr>
          <p:spPr>
            <a:xfrm>
              <a:off x="2771800" y="1386898"/>
              <a:ext cx="194421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Initialize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771800" y="4195210"/>
              <a:ext cx="194421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Process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순서도: 판단 15"/>
            <p:cNvSpPr/>
            <p:nvPr/>
          </p:nvSpPr>
          <p:spPr>
            <a:xfrm>
              <a:off x="2339752" y="2250994"/>
              <a:ext cx="2808312" cy="1368152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Condition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18" name="직선 연결선 17"/>
            <p:cNvCxnSpPr>
              <a:stCxn id="16" idx="2"/>
              <a:endCxn id="15" idx="0"/>
            </p:cNvCxnSpPr>
            <p:nvPr/>
          </p:nvCxnSpPr>
          <p:spPr>
            <a:xfrm>
              <a:off x="3743908" y="3619146"/>
              <a:ext cx="0" cy="5760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>
              <a:stCxn id="14" idx="2"/>
              <a:endCxn id="16" idx="0"/>
            </p:cNvCxnSpPr>
            <p:nvPr/>
          </p:nvCxnSpPr>
          <p:spPr>
            <a:xfrm>
              <a:off x="3743908" y="1962962"/>
              <a:ext cx="0" cy="28803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>
              <a:endCxn id="15" idx="3"/>
            </p:cNvCxnSpPr>
            <p:nvPr/>
          </p:nvCxnSpPr>
          <p:spPr>
            <a:xfrm flipH="1">
              <a:off x="4716016" y="4483242"/>
              <a:ext cx="892974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5608990" y="2916318"/>
              <a:ext cx="0" cy="15841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>
              <a:endCxn id="16" idx="3"/>
            </p:cNvCxnSpPr>
            <p:nvPr/>
          </p:nvCxnSpPr>
          <p:spPr>
            <a:xfrm flipH="1">
              <a:off x="5148064" y="2935070"/>
              <a:ext cx="486804" cy="0"/>
            </a:xfrm>
            <a:prstGeom prst="line">
              <a:avLst/>
            </a:prstGeom>
            <a:ln w="571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직사각형 22"/>
            <p:cNvSpPr/>
            <p:nvPr/>
          </p:nvSpPr>
          <p:spPr>
            <a:xfrm>
              <a:off x="2771800" y="5131314"/>
              <a:ext cx="194421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Quit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24" name="직선 연결선 23"/>
            <p:cNvCxnSpPr>
              <a:endCxn id="23" idx="1"/>
            </p:cNvCxnSpPr>
            <p:nvPr/>
          </p:nvCxnSpPr>
          <p:spPr>
            <a:xfrm>
              <a:off x="1619672" y="5419346"/>
              <a:ext cx="1152128" cy="0"/>
            </a:xfrm>
            <a:prstGeom prst="line">
              <a:avLst/>
            </a:prstGeom>
            <a:ln w="571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flipV="1">
              <a:off x="1645550" y="2935070"/>
              <a:ext cx="0" cy="24842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>
              <a:stCxn id="16" idx="1"/>
            </p:cNvCxnSpPr>
            <p:nvPr/>
          </p:nvCxnSpPr>
          <p:spPr>
            <a:xfrm flipH="1">
              <a:off x="1619672" y="2935070"/>
              <a:ext cx="72008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직사각형 26"/>
            <p:cNvSpPr/>
            <p:nvPr/>
          </p:nvSpPr>
          <p:spPr>
            <a:xfrm>
              <a:off x="3825468" y="3389885"/>
              <a:ext cx="535723" cy="62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Yes</a:t>
              </a:r>
              <a:endParaRPr lang="en-US" altLang="ko-KR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791076" y="2864267"/>
              <a:ext cx="511679" cy="62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No</a:t>
              </a:r>
              <a:endParaRPr lang="en-US" altLang="ko-KR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4805276" y="4265258"/>
            <a:ext cx="4015196" cy="2044062"/>
            <a:chOff x="1619672" y="2250994"/>
            <a:chExt cx="4015196" cy="3456384"/>
          </a:xfrm>
        </p:grpSpPr>
        <p:sp>
          <p:nvSpPr>
            <p:cNvPr id="30" name="직사각형 29"/>
            <p:cNvSpPr/>
            <p:nvPr/>
          </p:nvSpPr>
          <p:spPr>
            <a:xfrm>
              <a:off x="2771800" y="4195210"/>
              <a:ext cx="194421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Process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31" name="순서도: 판단 30"/>
            <p:cNvSpPr/>
            <p:nvPr/>
          </p:nvSpPr>
          <p:spPr>
            <a:xfrm>
              <a:off x="2339752" y="2250994"/>
              <a:ext cx="2808312" cy="1368152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Condition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32" name="직선 연결선 31"/>
            <p:cNvCxnSpPr>
              <a:stCxn id="31" idx="2"/>
              <a:endCxn id="30" idx="0"/>
            </p:cNvCxnSpPr>
            <p:nvPr/>
          </p:nvCxnSpPr>
          <p:spPr>
            <a:xfrm>
              <a:off x="3743908" y="3619146"/>
              <a:ext cx="0" cy="5760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>
              <a:endCxn id="30" idx="3"/>
            </p:cNvCxnSpPr>
            <p:nvPr/>
          </p:nvCxnSpPr>
          <p:spPr>
            <a:xfrm flipH="1">
              <a:off x="4716016" y="4483242"/>
              <a:ext cx="892974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5608990" y="2916318"/>
              <a:ext cx="0" cy="15841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>
              <a:endCxn id="31" idx="3"/>
            </p:cNvCxnSpPr>
            <p:nvPr/>
          </p:nvCxnSpPr>
          <p:spPr>
            <a:xfrm flipH="1">
              <a:off x="5148064" y="2935070"/>
              <a:ext cx="486804" cy="0"/>
            </a:xfrm>
            <a:prstGeom prst="line">
              <a:avLst/>
            </a:prstGeom>
            <a:ln w="571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직사각형 35"/>
            <p:cNvSpPr/>
            <p:nvPr/>
          </p:nvSpPr>
          <p:spPr>
            <a:xfrm>
              <a:off x="2771800" y="5131314"/>
              <a:ext cx="194421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Quit</a:t>
              </a:r>
              <a:endParaRPr lang="ko-KR" altLang="en-US" sz="16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37" name="직선 연결선 36"/>
            <p:cNvCxnSpPr>
              <a:endCxn id="36" idx="1"/>
            </p:cNvCxnSpPr>
            <p:nvPr/>
          </p:nvCxnSpPr>
          <p:spPr>
            <a:xfrm>
              <a:off x="1619672" y="5419346"/>
              <a:ext cx="1152128" cy="0"/>
            </a:xfrm>
            <a:prstGeom prst="line">
              <a:avLst/>
            </a:prstGeom>
            <a:ln w="571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flipV="1">
              <a:off x="1645550" y="2935070"/>
              <a:ext cx="0" cy="24842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>
              <a:stCxn id="31" idx="1"/>
            </p:cNvCxnSpPr>
            <p:nvPr/>
          </p:nvCxnSpPr>
          <p:spPr>
            <a:xfrm flipH="1">
              <a:off x="1619672" y="2935070"/>
              <a:ext cx="72008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직사각형 39"/>
            <p:cNvSpPr/>
            <p:nvPr/>
          </p:nvSpPr>
          <p:spPr>
            <a:xfrm>
              <a:off x="3825468" y="3389885"/>
              <a:ext cx="535723" cy="62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Yes</a:t>
              </a:r>
              <a:endParaRPr lang="en-US" altLang="ko-KR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1791076" y="2864265"/>
              <a:ext cx="511679" cy="62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No</a:t>
              </a:r>
              <a:endParaRPr lang="en-US" altLang="ko-KR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060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49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Loop and animation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for()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size(200,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endLegs</a:t>
            </a:r>
            <a:r>
              <a:rPr lang="en-US" altLang="ko-KR" sz="1800" b="1" dirty="0"/>
              <a:t> = 150;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x = 50, y = 50, spacing = 30, </a:t>
            </a:r>
            <a:r>
              <a:rPr lang="en-US" altLang="ko-KR" sz="1800" b="1" dirty="0" err="1"/>
              <a:t>len</a:t>
            </a:r>
            <a:r>
              <a:rPr lang="en-US" altLang="ko-KR" sz="1800" b="1" dirty="0"/>
              <a:t> = 50;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</a:p>
          <a:p>
            <a:pPr marL="457200" lvl="1" indent="0">
              <a:buNone/>
            </a:pPr>
            <a:r>
              <a:rPr lang="en-US" altLang="ko-KR" sz="1800" b="1" dirty="0"/>
              <a:t>  stroke(0);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for(x = 50; x &lt;= </a:t>
            </a:r>
            <a:r>
              <a:rPr lang="en-US" altLang="ko-KR" sz="1800" b="1" dirty="0" err="1"/>
              <a:t>endLegs</a:t>
            </a:r>
            <a:r>
              <a:rPr lang="en-US" altLang="ko-KR" sz="1800" b="1" dirty="0"/>
              <a:t>; x=</a:t>
            </a:r>
            <a:r>
              <a:rPr lang="en-US" altLang="ko-KR" sz="1800" b="1" dirty="0" err="1"/>
              <a:t>x+spacing</a:t>
            </a:r>
            <a:r>
              <a:rPr lang="en-US" altLang="ko-KR" sz="1800" b="1" dirty="0"/>
              <a:t>)</a:t>
            </a:r>
          </a:p>
          <a:p>
            <a:pPr marL="457200" lvl="1" indent="0">
              <a:buNone/>
            </a:pPr>
            <a:r>
              <a:rPr lang="en-US" altLang="ko-KR" sz="1800" b="1" dirty="0"/>
              <a:t>  {</a:t>
            </a:r>
          </a:p>
          <a:p>
            <a:pPr marL="457200" lvl="1" indent="0">
              <a:buNone/>
            </a:pPr>
            <a:r>
              <a:rPr lang="en-US" altLang="ko-KR" sz="1800" b="1" dirty="0"/>
              <a:t>      </a:t>
            </a:r>
            <a:r>
              <a:rPr lang="en-US" altLang="ko-KR" sz="1800" b="1" dirty="0" smtClean="0"/>
              <a:t>line(</a:t>
            </a:r>
            <a:r>
              <a:rPr lang="en-US" altLang="ko-KR" sz="1800" b="1" dirty="0" err="1" smtClean="0"/>
              <a:t>x,y,x,y+len</a:t>
            </a:r>
            <a:r>
              <a:rPr lang="en-US" altLang="ko-KR" sz="1800" b="1" dirty="0" smtClean="0"/>
              <a:t>);</a:t>
            </a: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} </a:t>
            </a:r>
            <a:endParaRPr lang="en-US" altLang="ko-KR" sz="14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3272032"/>
            <a:ext cx="3044522" cy="331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7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49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Loop and animation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while()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size(200,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endLegs</a:t>
            </a:r>
            <a:r>
              <a:rPr lang="en-US" altLang="ko-KR" sz="1800" b="1" dirty="0"/>
              <a:t> = 150;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int</a:t>
            </a:r>
            <a:r>
              <a:rPr lang="en-US" altLang="ko-KR" sz="1800" b="1" dirty="0"/>
              <a:t> x = 50, y = 50, spacing = 30, </a:t>
            </a:r>
            <a:r>
              <a:rPr lang="en-US" altLang="ko-KR" sz="1800" b="1" dirty="0" err="1"/>
              <a:t>len</a:t>
            </a:r>
            <a:r>
              <a:rPr lang="en-US" altLang="ko-KR" sz="1800" b="1" dirty="0"/>
              <a:t> = 50;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</a:p>
          <a:p>
            <a:pPr marL="457200" lvl="1" indent="0">
              <a:buNone/>
            </a:pPr>
            <a:r>
              <a:rPr lang="en-US" altLang="ko-KR" sz="1800" b="1" dirty="0"/>
              <a:t>  stroke(0);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while(x &lt;= </a:t>
            </a:r>
            <a:r>
              <a:rPr lang="en-US" altLang="ko-KR" sz="1800" b="1" dirty="0" err="1"/>
              <a:t>endLegs</a:t>
            </a:r>
            <a:r>
              <a:rPr lang="en-US" altLang="ko-KR" sz="1800" b="1" dirty="0"/>
              <a:t>){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smtClean="0"/>
              <a:t>  line(</a:t>
            </a:r>
            <a:r>
              <a:rPr lang="en-US" altLang="ko-KR" sz="1800" b="1" dirty="0" err="1" smtClean="0"/>
              <a:t>x,y,x,y+len</a:t>
            </a:r>
            <a:r>
              <a:rPr lang="en-US" altLang="ko-KR" sz="1800" b="1" dirty="0" smtClean="0"/>
              <a:t>);</a:t>
            </a: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smtClean="0"/>
              <a:t>  x=</a:t>
            </a:r>
            <a:r>
              <a:rPr lang="en-US" altLang="ko-KR" sz="1800" b="1" dirty="0" err="1" smtClean="0"/>
              <a:t>x+spacing</a:t>
            </a:r>
            <a:r>
              <a:rPr lang="en-US" altLang="ko-KR" sz="1800" b="1" dirty="0"/>
              <a:t>;</a:t>
            </a:r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} </a:t>
            </a:r>
            <a:endParaRPr lang="en-US" altLang="ko-KR" sz="14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3272032"/>
            <a:ext cx="3044522" cy="331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43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732636" y="2204864"/>
            <a:ext cx="7655788" cy="2695532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02905" y="2972834"/>
            <a:ext cx="45127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 : </a:t>
            </a:r>
          </a:p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Simple example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68224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555</Words>
  <Application>Microsoft Office PowerPoint</Application>
  <PresentationFormat>화면 슬라이드 쇼(4:3)</PresentationFormat>
  <Paragraphs>187</Paragraphs>
  <Slides>17</Slides>
  <Notes>10</Notes>
  <HiddenSlides>0</HiddenSlides>
  <MMClips>2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가나정보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leebyunggook</cp:lastModifiedBy>
  <cp:revision>296</cp:revision>
  <dcterms:created xsi:type="dcterms:W3CDTF">2012-01-31T11:07:43Z</dcterms:created>
  <dcterms:modified xsi:type="dcterms:W3CDTF">2013-03-24T23:52:20Z</dcterms:modified>
</cp:coreProperties>
</file>