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361" r:id="rId2"/>
    <p:sldId id="256" r:id="rId3"/>
    <p:sldId id="381" r:id="rId4"/>
    <p:sldId id="412" r:id="rId5"/>
    <p:sldId id="413" r:id="rId6"/>
    <p:sldId id="339" r:id="rId7"/>
    <p:sldId id="417" r:id="rId8"/>
    <p:sldId id="415" r:id="rId9"/>
    <p:sldId id="418" r:id="rId10"/>
    <p:sldId id="428" r:id="rId11"/>
    <p:sldId id="419" r:id="rId12"/>
    <p:sldId id="420" r:id="rId13"/>
    <p:sldId id="421" r:id="rId14"/>
    <p:sldId id="422" r:id="rId15"/>
    <p:sldId id="423" r:id="rId16"/>
    <p:sldId id="424" r:id="rId17"/>
    <p:sldId id="425" r:id="rId18"/>
    <p:sldId id="426" r:id="rId19"/>
    <p:sldId id="427" r:id="rId20"/>
    <p:sldId id="429" r:id="rId21"/>
    <p:sldId id="359" r:id="rId2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8740"/>
    <a:srgbClr val="FDE031"/>
    <a:srgbClr val="6880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700" autoAdjust="0"/>
  </p:normalViewPr>
  <p:slideViewPr>
    <p:cSldViewPr>
      <p:cViewPr varScale="1">
        <p:scale>
          <a:sx n="106" d="100"/>
          <a:sy n="106" d="100"/>
        </p:scale>
        <p:origin x="-16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27A031-85FA-4864-B1E0-36DC6FE8B47A}" type="datetimeFigureOut">
              <a:rPr lang="ko-KR" altLang="en-US" smtClean="0"/>
              <a:t>2013-03-25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64B53A-6949-4DF5-B6B9-BDA2D64CA5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93001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4B53A-6949-4DF5-B6B9-BDA2D64CA57E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764946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4B53A-6949-4DF5-B6B9-BDA2D64CA57E}" type="slidenum">
              <a:rPr lang="ko-KR" altLang="en-US" smtClean="0"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764946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4B53A-6949-4DF5-B6B9-BDA2D64CA57E}" type="slidenum">
              <a:rPr lang="ko-KR" altLang="en-US" smtClean="0"/>
              <a:t>18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764946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4B53A-6949-4DF5-B6B9-BDA2D64CA57E}" type="slidenum">
              <a:rPr lang="ko-KR" altLang="en-US" smtClean="0"/>
              <a:t>19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764946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4B53A-6949-4DF5-B6B9-BDA2D64CA57E}" type="slidenum">
              <a:rPr lang="ko-KR" altLang="en-US" smtClean="0"/>
              <a:t>20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764946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4B53A-6949-4DF5-B6B9-BDA2D64CA57E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764946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4B53A-6949-4DF5-B6B9-BDA2D64CA57E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764946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4B53A-6949-4DF5-B6B9-BDA2D64CA57E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764946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4B53A-6949-4DF5-B6B9-BDA2D64CA57E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764946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4B53A-6949-4DF5-B6B9-BDA2D64CA57E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764946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4B53A-6949-4DF5-B6B9-BDA2D64CA57E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764946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4B53A-6949-4DF5-B6B9-BDA2D64CA57E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764946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4B53A-6949-4DF5-B6B9-BDA2D64CA57E}" type="slidenum">
              <a:rPr lang="ko-KR" altLang="en-US" smtClean="0"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76494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C6CF8-06B2-4CE3-8359-CB6C8C3E98D9}" type="datetimeFigureOut">
              <a:rPr lang="ko-KR" altLang="en-US" smtClean="0"/>
              <a:t>2013-03-25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8DCE9-8CF5-4CD7-8063-3D23EA99FE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9448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C6CF8-06B2-4CE3-8359-CB6C8C3E98D9}" type="datetimeFigureOut">
              <a:rPr lang="ko-KR" altLang="en-US" smtClean="0"/>
              <a:t>2013-03-25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8DCE9-8CF5-4CD7-8063-3D23EA99FE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47237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C6CF8-06B2-4CE3-8359-CB6C8C3E98D9}" type="datetimeFigureOut">
              <a:rPr lang="ko-KR" altLang="en-US" smtClean="0"/>
              <a:t>2013-03-25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8DCE9-8CF5-4CD7-8063-3D23EA99FE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30086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C6CF8-06B2-4CE3-8359-CB6C8C3E98D9}" type="datetimeFigureOut">
              <a:rPr lang="ko-KR" altLang="en-US" smtClean="0"/>
              <a:t>2013-03-25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8DCE9-8CF5-4CD7-8063-3D23EA99FE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77888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C6CF8-06B2-4CE3-8359-CB6C8C3E98D9}" type="datetimeFigureOut">
              <a:rPr lang="ko-KR" altLang="en-US" smtClean="0"/>
              <a:t>2013-03-25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8DCE9-8CF5-4CD7-8063-3D23EA99FE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6584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C6CF8-06B2-4CE3-8359-CB6C8C3E98D9}" type="datetimeFigureOut">
              <a:rPr lang="ko-KR" altLang="en-US" smtClean="0"/>
              <a:t>2013-03-25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8DCE9-8CF5-4CD7-8063-3D23EA99FE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60218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C6CF8-06B2-4CE3-8359-CB6C8C3E98D9}" type="datetimeFigureOut">
              <a:rPr lang="ko-KR" altLang="en-US" smtClean="0"/>
              <a:t>2013-03-25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8DCE9-8CF5-4CD7-8063-3D23EA99FE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81893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C6CF8-06B2-4CE3-8359-CB6C8C3E98D9}" type="datetimeFigureOut">
              <a:rPr lang="ko-KR" altLang="en-US" smtClean="0"/>
              <a:t>2013-03-25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8DCE9-8CF5-4CD7-8063-3D23EA99FE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67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C6CF8-06B2-4CE3-8359-CB6C8C3E98D9}" type="datetimeFigureOut">
              <a:rPr lang="ko-KR" altLang="en-US" smtClean="0"/>
              <a:t>2013-03-25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8DCE9-8CF5-4CD7-8063-3D23EA99FE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1271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C6CF8-06B2-4CE3-8359-CB6C8C3E98D9}" type="datetimeFigureOut">
              <a:rPr lang="ko-KR" altLang="en-US" smtClean="0"/>
              <a:t>2013-03-25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8DCE9-8CF5-4CD7-8063-3D23EA99FE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3521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C6CF8-06B2-4CE3-8359-CB6C8C3E98D9}" type="datetimeFigureOut">
              <a:rPr lang="ko-KR" altLang="en-US" smtClean="0"/>
              <a:t>2013-03-25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8DCE9-8CF5-4CD7-8063-3D23EA99FE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9305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C6CF8-06B2-4CE3-8359-CB6C8C3E98D9}" type="datetimeFigureOut">
              <a:rPr lang="ko-KR" altLang="en-US" smtClean="0"/>
              <a:t>2013-03-25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78DCE9-8CF5-4CD7-8063-3D23EA99FE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3314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043608" y="2331457"/>
            <a:ext cx="706457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7000" b="1" dirty="0" smtClean="0">
                <a:latin typeface="HY견고딕" pitchFamily="18" charset="-127"/>
                <a:ea typeface="HY견고딕" pitchFamily="18" charset="-127"/>
              </a:rPr>
              <a:t>Processing</a:t>
            </a:r>
            <a:endParaRPr lang="ko-KR" altLang="en-US" sz="7000" b="1" dirty="0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43608" y="3883114"/>
            <a:ext cx="706067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000" b="1" dirty="0" smtClean="0">
                <a:latin typeface="HY견고딕" pitchFamily="18" charset="-127"/>
                <a:ea typeface="HY견고딕" pitchFamily="18" charset="-127"/>
              </a:rPr>
              <a:t>Lecture.2 </a:t>
            </a:r>
          </a:p>
          <a:p>
            <a:pPr algn="ctr"/>
            <a:r>
              <a:rPr lang="en-US" altLang="ko-KR" sz="3000" b="1" dirty="0" smtClean="0">
                <a:latin typeface="HY견고딕" pitchFamily="18" charset="-127"/>
                <a:ea typeface="HY견고딕" pitchFamily="18" charset="-127"/>
              </a:rPr>
              <a:t>Mouse and Keyboard</a:t>
            </a:r>
          </a:p>
          <a:p>
            <a:pPr algn="ctr"/>
            <a:endParaRPr lang="en-US" altLang="ko-KR" sz="3000" b="1" dirty="0">
              <a:latin typeface="HY견고딕" pitchFamily="18" charset="-127"/>
              <a:ea typeface="HY견고딕" pitchFamily="18" charset="-127"/>
            </a:endParaRPr>
          </a:p>
          <a:p>
            <a:pPr algn="ctr"/>
            <a:r>
              <a:rPr lang="en-US" altLang="ko-KR" sz="2000" b="1" dirty="0" smtClean="0">
                <a:latin typeface="HY견고딕" pitchFamily="18" charset="-127"/>
                <a:ea typeface="HY견고딕" pitchFamily="18" charset="-127"/>
              </a:rPr>
              <a:t>lbg@dongseo.ac.kr</a:t>
            </a:r>
            <a:endParaRPr lang="ko-KR" altLang="en-US" sz="2000" b="1" dirty="0">
              <a:latin typeface="HY견고딕" pitchFamily="18" charset="-127"/>
              <a:ea typeface="HY견고딕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5703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3532" y="692696"/>
            <a:ext cx="9140468" cy="11581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FF0000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3593" y="898260"/>
            <a:ext cx="9140468" cy="6537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FF0000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-3800" y="6669360"/>
            <a:ext cx="9140468" cy="4059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1520" y="61597"/>
            <a:ext cx="42498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dirty="0" smtClean="0">
                <a:ln>
                  <a:solidFill>
                    <a:schemeClr val="bg1">
                      <a:alpha val="0"/>
                    </a:schemeClr>
                  </a:solidFill>
                </a:ln>
                <a:latin typeface="HY견고딕" pitchFamily="18" charset="-127"/>
                <a:ea typeface="HY견고딕" pitchFamily="18" charset="-127"/>
              </a:rPr>
              <a:t>Mouse &amp; Keyboard</a:t>
            </a:r>
            <a:endParaRPr lang="ko-KR" altLang="en-US" sz="3200" b="1" dirty="0">
              <a:ln>
                <a:solidFill>
                  <a:schemeClr val="bg1">
                    <a:alpha val="0"/>
                  </a:schemeClr>
                </a:solidFill>
              </a:ln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2" name="세로 텍스트 개체 틀 4"/>
          <p:cNvSpPr txBox="1">
            <a:spLocks/>
          </p:cNvSpPr>
          <p:nvPr/>
        </p:nvSpPr>
        <p:spPr>
          <a:xfrm>
            <a:off x="107504" y="1052736"/>
            <a:ext cx="8928992" cy="5657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b="1" dirty="0" smtClean="0"/>
              <a:t>Mouse event</a:t>
            </a:r>
            <a:endParaRPr lang="en-US" altLang="ko-KR" sz="1400" b="1" dirty="0" smtClean="0"/>
          </a:p>
          <a:p>
            <a:pPr lvl="1"/>
            <a:r>
              <a:rPr lang="en-US" altLang="ko-KR" sz="1800" b="1" dirty="0" smtClean="0"/>
              <a:t>Mouse point’s position</a:t>
            </a:r>
          </a:p>
          <a:p>
            <a:pPr lvl="2"/>
            <a:r>
              <a:rPr lang="en-US" altLang="ko-KR" sz="1400" b="1" dirty="0" err="1" smtClean="0"/>
              <a:t>mouseX</a:t>
            </a:r>
            <a:r>
              <a:rPr lang="en-US" altLang="ko-KR" sz="1400" b="1" dirty="0" smtClean="0"/>
              <a:t>, </a:t>
            </a:r>
            <a:r>
              <a:rPr lang="en-US" altLang="ko-KR" sz="1400" b="1" dirty="0" err="1" smtClean="0"/>
              <a:t>mouseY</a:t>
            </a:r>
            <a:endParaRPr lang="en-US" altLang="ko-KR" sz="1400" b="1" dirty="0" smtClean="0"/>
          </a:p>
          <a:p>
            <a:pPr lvl="2"/>
            <a:endParaRPr lang="en-US" altLang="ko-KR" sz="1400" b="1" dirty="0" smtClean="0"/>
          </a:p>
          <a:p>
            <a:pPr lvl="1"/>
            <a:r>
              <a:rPr lang="en-US" altLang="ko-KR" sz="1800" b="1" dirty="0" smtClean="0"/>
              <a:t>Mouse click</a:t>
            </a:r>
          </a:p>
          <a:p>
            <a:pPr lvl="2"/>
            <a:r>
              <a:rPr lang="en-US" altLang="ko-KR" sz="1400" b="1" dirty="0" err="1" smtClean="0"/>
              <a:t>mousePressed</a:t>
            </a:r>
            <a:r>
              <a:rPr lang="en-US" altLang="ko-KR" sz="1400" b="1" dirty="0" smtClean="0"/>
              <a:t> == true or false</a:t>
            </a:r>
          </a:p>
          <a:p>
            <a:pPr lvl="2"/>
            <a:endParaRPr lang="en-US" altLang="ko-KR" sz="1400" b="1" dirty="0"/>
          </a:p>
          <a:p>
            <a:pPr lvl="1"/>
            <a:r>
              <a:rPr lang="en-US" altLang="ko-KR" sz="1800" b="1" dirty="0" smtClean="0"/>
              <a:t>Mouse button</a:t>
            </a:r>
          </a:p>
          <a:p>
            <a:pPr lvl="2"/>
            <a:r>
              <a:rPr lang="en-US" altLang="ko-KR" sz="1400" b="1" dirty="0" err="1" smtClean="0"/>
              <a:t>mouseButton</a:t>
            </a:r>
            <a:r>
              <a:rPr lang="en-US" altLang="ko-KR" sz="1400" b="1" dirty="0" smtClean="0"/>
              <a:t> == LEFT or RIGHT</a:t>
            </a:r>
          </a:p>
          <a:p>
            <a:pPr lvl="2"/>
            <a:endParaRPr lang="en-US" altLang="ko-KR" sz="1400" b="1" dirty="0"/>
          </a:p>
          <a:p>
            <a:pPr lvl="1"/>
            <a:r>
              <a:rPr lang="en-US" altLang="ko-KR" sz="1800" b="1" dirty="0" smtClean="0"/>
              <a:t>Mouse clicked</a:t>
            </a:r>
          </a:p>
          <a:p>
            <a:pPr lvl="2"/>
            <a:r>
              <a:rPr lang="en-US" altLang="ko-KR" sz="1400" b="1" dirty="0" err="1" smtClean="0"/>
              <a:t>mouseClicked</a:t>
            </a:r>
            <a:r>
              <a:rPr lang="en-US" altLang="ko-KR" sz="1400" b="1" dirty="0" smtClean="0"/>
              <a:t>()</a:t>
            </a:r>
          </a:p>
          <a:p>
            <a:pPr lvl="2"/>
            <a:endParaRPr lang="en-US" altLang="ko-KR" sz="1400" b="1" dirty="0"/>
          </a:p>
          <a:p>
            <a:pPr lvl="1"/>
            <a:r>
              <a:rPr lang="en-US" altLang="ko-KR" sz="1800" b="1" dirty="0" smtClean="0"/>
              <a:t>Mouse moved</a:t>
            </a:r>
          </a:p>
          <a:p>
            <a:pPr lvl="2"/>
            <a:r>
              <a:rPr lang="en-US" altLang="ko-KR" sz="1400" b="1" dirty="0" err="1" smtClean="0"/>
              <a:t>mouseMoved</a:t>
            </a:r>
            <a:r>
              <a:rPr lang="en-US" altLang="ko-KR" sz="1400" b="1" dirty="0" smtClean="0"/>
              <a:t>()</a:t>
            </a:r>
          </a:p>
          <a:p>
            <a:pPr lvl="2"/>
            <a:endParaRPr lang="en-US" altLang="ko-KR" sz="1400" b="1" dirty="0"/>
          </a:p>
          <a:p>
            <a:pPr lvl="1"/>
            <a:r>
              <a:rPr lang="en-US" altLang="ko-KR" sz="1800" b="1" dirty="0" smtClean="0"/>
              <a:t>Mouse over</a:t>
            </a:r>
          </a:p>
          <a:p>
            <a:pPr lvl="2"/>
            <a:r>
              <a:rPr lang="en-US" altLang="ko-KR" sz="1400" b="1" dirty="0" err="1" smtClean="0"/>
              <a:t>mouseOver</a:t>
            </a:r>
            <a:r>
              <a:rPr lang="en-US" altLang="ko-KR" sz="1400" b="1" dirty="0" smtClean="0"/>
              <a:t>() &amp; </a:t>
            </a:r>
            <a:r>
              <a:rPr lang="en-US" altLang="ko-KR" sz="1400" b="1" dirty="0" err="1" smtClean="0"/>
              <a:t>mouseOut</a:t>
            </a:r>
            <a:r>
              <a:rPr lang="en-US" altLang="ko-KR" sz="1400" b="1" dirty="0" smtClean="0"/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32185503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3532" y="692696"/>
            <a:ext cx="9140468" cy="11581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FF0000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3593" y="898260"/>
            <a:ext cx="9140468" cy="6537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FF0000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-3800" y="6669360"/>
            <a:ext cx="9140468" cy="4059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1520" y="61597"/>
            <a:ext cx="42498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dirty="0" smtClean="0">
                <a:ln>
                  <a:solidFill>
                    <a:schemeClr val="bg1">
                      <a:alpha val="0"/>
                    </a:schemeClr>
                  </a:solidFill>
                </a:ln>
                <a:latin typeface="HY견고딕" pitchFamily="18" charset="-127"/>
                <a:ea typeface="HY견고딕" pitchFamily="18" charset="-127"/>
              </a:rPr>
              <a:t>Mouse &amp; Keyboard</a:t>
            </a:r>
            <a:endParaRPr lang="ko-KR" altLang="en-US" sz="3200" b="1" dirty="0">
              <a:ln>
                <a:solidFill>
                  <a:schemeClr val="bg1">
                    <a:alpha val="0"/>
                  </a:schemeClr>
                </a:solidFill>
              </a:ln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2" name="세로 텍스트 개체 틀 4"/>
          <p:cNvSpPr txBox="1">
            <a:spLocks/>
          </p:cNvSpPr>
          <p:nvPr/>
        </p:nvSpPr>
        <p:spPr>
          <a:xfrm>
            <a:off x="107504" y="1052736"/>
            <a:ext cx="8928992" cy="5657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b="1" dirty="0" smtClean="0"/>
              <a:t>Sample code</a:t>
            </a:r>
          </a:p>
          <a:p>
            <a:pPr marL="457200" lvl="1" indent="0">
              <a:buNone/>
            </a:pPr>
            <a:r>
              <a:rPr lang="en-US" altLang="ko-KR" sz="1800" b="1" dirty="0"/>
              <a:t>void setup(){</a:t>
            </a:r>
          </a:p>
          <a:p>
            <a:pPr marL="457200" lvl="1" indent="0">
              <a:buNone/>
            </a:pPr>
            <a:r>
              <a:rPr lang="en-US" altLang="ko-KR" sz="1800" b="1" dirty="0"/>
              <a:t>  size(200, 200);</a:t>
            </a:r>
          </a:p>
          <a:p>
            <a:pPr marL="457200" lvl="1" indent="0">
              <a:buNone/>
            </a:pPr>
            <a:r>
              <a:rPr lang="en-US" altLang="ko-KR" sz="1800" b="1" dirty="0"/>
              <a:t>}</a:t>
            </a:r>
          </a:p>
          <a:p>
            <a:pPr lvl="1"/>
            <a:endParaRPr lang="en-US" altLang="ko-KR" sz="1800" b="1" dirty="0"/>
          </a:p>
          <a:p>
            <a:pPr marL="457200" lvl="1" indent="0">
              <a:buNone/>
            </a:pPr>
            <a:r>
              <a:rPr lang="en-US" altLang="ko-KR" sz="1800" b="1" dirty="0"/>
              <a:t>void draw(){</a:t>
            </a:r>
          </a:p>
          <a:p>
            <a:pPr marL="457200" lvl="1" indent="0">
              <a:buNone/>
            </a:pPr>
            <a:r>
              <a:rPr lang="en-US" altLang="ko-KR" sz="1800" b="1" dirty="0" smtClean="0"/>
              <a:t>  </a:t>
            </a:r>
            <a:r>
              <a:rPr lang="en-US" altLang="ko-KR" sz="1800" b="1" dirty="0"/>
              <a:t>stroke(0);</a:t>
            </a:r>
          </a:p>
          <a:p>
            <a:pPr marL="457200" lvl="1" indent="0">
              <a:buNone/>
            </a:pPr>
            <a:r>
              <a:rPr lang="en-US" altLang="ko-KR" sz="1800" b="1" dirty="0"/>
              <a:t>  fill(175);</a:t>
            </a:r>
          </a:p>
          <a:p>
            <a:pPr marL="457200" lvl="1" indent="0">
              <a:buNone/>
            </a:pPr>
            <a:r>
              <a:rPr lang="en-US" altLang="ko-KR" sz="1800" b="1" dirty="0"/>
              <a:t>  </a:t>
            </a:r>
            <a:r>
              <a:rPr lang="en-US" altLang="ko-KR" sz="1800" b="1" dirty="0" err="1"/>
              <a:t>rectMode</a:t>
            </a:r>
            <a:r>
              <a:rPr lang="en-US" altLang="ko-KR" sz="1800" b="1" dirty="0"/>
              <a:t>(CENTER);</a:t>
            </a:r>
          </a:p>
          <a:p>
            <a:pPr marL="457200" lvl="1" indent="0">
              <a:buNone/>
            </a:pPr>
            <a:r>
              <a:rPr lang="en-US" altLang="ko-KR" sz="1800" b="1" dirty="0"/>
              <a:t>  </a:t>
            </a:r>
            <a:r>
              <a:rPr lang="en-US" altLang="ko-KR" sz="1800" b="1" dirty="0" err="1"/>
              <a:t>rect</a:t>
            </a:r>
            <a:r>
              <a:rPr lang="en-US" altLang="ko-KR" sz="1800" b="1" dirty="0"/>
              <a:t>(</a:t>
            </a:r>
            <a:r>
              <a:rPr lang="en-US" altLang="ko-KR" sz="1800" b="1" dirty="0" err="1"/>
              <a:t>mouseX</a:t>
            </a:r>
            <a:r>
              <a:rPr lang="en-US" altLang="ko-KR" sz="1800" b="1" dirty="0"/>
              <a:t>, </a:t>
            </a:r>
            <a:r>
              <a:rPr lang="en-US" altLang="ko-KR" sz="1800" b="1" dirty="0" err="1"/>
              <a:t>mouseY</a:t>
            </a:r>
            <a:r>
              <a:rPr lang="en-US" altLang="ko-KR" sz="1800" b="1" dirty="0"/>
              <a:t>, 100, 100);</a:t>
            </a:r>
          </a:p>
          <a:p>
            <a:pPr marL="457200" lvl="1" indent="0">
              <a:buNone/>
            </a:pPr>
            <a:r>
              <a:rPr lang="en-US" altLang="ko-KR" sz="1800" b="1" dirty="0"/>
              <a:t>}</a:t>
            </a:r>
            <a:endParaRPr lang="en-US" altLang="ko-KR" sz="1400" b="1" dirty="0" smtClean="0"/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2492896"/>
            <a:ext cx="3600400" cy="3949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85240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3532" y="692696"/>
            <a:ext cx="9140468" cy="11581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FF0000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3593" y="898260"/>
            <a:ext cx="9140468" cy="6537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FF0000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-3800" y="6669360"/>
            <a:ext cx="9140468" cy="4059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1520" y="61597"/>
            <a:ext cx="42498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dirty="0" smtClean="0">
                <a:ln>
                  <a:solidFill>
                    <a:schemeClr val="bg1">
                      <a:alpha val="0"/>
                    </a:schemeClr>
                  </a:solidFill>
                </a:ln>
                <a:latin typeface="HY견고딕" pitchFamily="18" charset="-127"/>
                <a:ea typeface="HY견고딕" pitchFamily="18" charset="-127"/>
              </a:rPr>
              <a:t>Mouse &amp; Keyboard</a:t>
            </a:r>
            <a:endParaRPr lang="ko-KR" altLang="en-US" sz="3200" b="1" dirty="0">
              <a:ln>
                <a:solidFill>
                  <a:schemeClr val="bg1">
                    <a:alpha val="0"/>
                  </a:schemeClr>
                </a:solidFill>
              </a:ln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2" name="세로 텍스트 개체 틀 4"/>
          <p:cNvSpPr txBox="1">
            <a:spLocks/>
          </p:cNvSpPr>
          <p:nvPr/>
        </p:nvSpPr>
        <p:spPr>
          <a:xfrm>
            <a:off x="107504" y="1052736"/>
            <a:ext cx="8928992" cy="5657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b="1" dirty="0" smtClean="0"/>
              <a:t>Keyboard event</a:t>
            </a:r>
            <a:endParaRPr lang="en-US" altLang="ko-KR" sz="1400" b="1" dirty="0" smtClean="0"/>
          </a:p>
          <a:p>
            <a:pPr lvl="1"/>
            <a:r>
              <a:rPr lang="en-US" altLang="ko-KR" sz="1800" b="1" dirty="0" smtClean="0"/>
              <a:t>Key code</a:t>
            </a:r>
          </a:p>
          <a:p>
            <a:pPr lvl="2"/>
            <a:r>
              <a:rPr lang="en-US" altLang="ko-KR" sz="1400" b="1" dirty="0" err="1" smtClean="0"/>
              <a:t>keyCode</a:t>
            </a:r>
            <a:r>
              <a:rPr lang="en-US" altLang="ko-KR" sz="1400" b="1" dirty="0" smtClean="0"/>
              <a:t> </a:t>
            </a:r>
            <a:r>
              <a:rPr lang="en-US" altLang="ko-KR" sz="1400" b="1" dirty="0"/>
              <a:t>== </a:t>
            </a:r>
            <a:r>
              <a:rPr lang="en-US" altLang="ko-KR" sz="1400" b="1" dirty="0" smtClean="0"/>
              <a:t>BACKSPACE, DOWN, UP, etc…</a:t>
            </a:r>
          </a:p>
          <a:p>
            <a:pPr lvl="2"/>
            <a:r>
              <a:rPr lang="en-US" altLang="ko-KR" sz="1400" b="1" dirty="0" smtClean="0"/>
              <a:t>key == ‘b’</a:t>
            </a:r>
          </a:p>
          <a:p>
            <a:pPr lvl="2"/>
            <a:endParaRPr lang="en-US" altLang="ko-KR" sz="1400" b="1" dirty="0"/>
          </a:p>
          <a:p>
            <a:pPr lvl="1"/>
            <a:r>
              <a:rPr lang="en-US" altLang="ko-KR" sz="1800" b="1" dirty="0"/>
              <a:t>Key pressed</a:t>
            </a:r>
          </a:p>
          <a:p>
            <a:pPr lvl="2"/>
            <a:r>
              <a:rPr lang="en-US" altLang="ko-KR" sz="1400" b="1" dirty="0"/>
              <a:t>Call </a:t>
            </a:r>
            <a:r>
              <a:rPr lang="en-US" altLang="ko-KR" sz="1400" b="1" dirty="0" smtClean="0"/>
              <a:t>function or use variable</a:t>
            </a:r>
            <a:endParaRPr lang="en-US" altLang="ko-KR" sz="1400" b="1" dirty="0"/>
          </a:p>
          <a:p>
            <a:pPr lvl="2"/>
            <a:r>
              <a:rPr lang="en-US" altLang="ko-KR" sz="1400" b="1" dirty="0" err="1"/>
              <a:t>keyPressed</a:t>
            </a:r>
            <a:r>
              <a:rPr lang="en-US" altLang="ko-KR" sz="1400" b="1" dirty="0"/>
              <a:t>()</a:t>
            </a:r>
          </a:p>
          <a:p>
            <a:pPr lvl="2"/>
            <a:r>
              <a:rPr lang="en-US" altLang="ko-KR" sz="1400" b="1" dirty="0" err="1"/>
              <a:t>keyPressed</a:t>
            </a:r>
            <a:r>
              <a:rPr lang="en-US" altLang="ko-KR" sz="1400" b="1" dirty="0"/>
              <a:t> == true or false</a:t>
            </a:r>
          </a:p>
          <a:p>
            <a:pPr lvl="2"/>
            <a:endParaRPr lang="en-US" altLang="ko-KR" sz="1400" b="1" dirty="0" smtClean="0"/>
          </a:p>
          <a:p>
            <a:pPr lvl="1"/>
            <a:r>
              <a:rPr lang="en-US" altLang="ko-KR" sz="1800" b="1" dirty="0"/>
              <a:t>Key typed</a:t>
            </a:r>
          </a:p>
          <a:p>
            <a:pPr lvl="2"/>
            <a:r>
              <a:rPr lang="en-US" altLang="ko-KR" sz="1400" b="1" dirty="0"/>
              <a:t>Push same </a:t>
            </a:r>
            <a:r>
              <a:rPr lang="en-US" altLang="ko-KR" sz="1400" b="1" dirty="0" smtClean="0"/>
              <a:t>key, then </a:t>
            </a:r>
            <a:r>
              <a:rPr lang="en-US" altLang="ko-KR" sz="1400" b="1" dirty="0"/>
              <a:t>call this function</a:t>
            </a:r>
          </a:p>
          <a:p>
            <a:pPr lvl="2"/>
            <a:r>
              <a:rPr lang="en-US" altLang="ko-KR" sz="1400" b="1" dirty="0" err="1"/>
              <a:t>keyTyped</a:t>
            </a:r>
            <a:r>
              <a:rPr lang="en-US" altLang="ko-KR" sz="1400" b="1" dirty="0"/>
              <a:t>()</a:t>
            </a:r>
          </a:p>
          <a:p>
            <a:pPr lvl="2"/>
            <a:endParaRPr lang="en-US" altLang="ko-KR" sz="1400" b="1" dirty="0"/>
          </a:p>
          <a:p>
            <a:pPr lvl="1"/>
            <a:r>
              <a:rPr lang="en-US" altLang="ko-KR" sz="1800" b="1" dirty="0" smtClean="0"/>
              <a:t>Key released</a:t>
            </a:r>
          </a:p>
          <a:p>
            <a:pPr lvl="2"/>
            <a:r>
              <a:rPr lang="en-US" altLang="ko-KR" sz="1400" b="1" dirty="0" smtClean="0"/>
              <a:t>Call function</a:t>
            </a:r>
          </a:p>
          <a:p>
            <a:pPr lvl="2"/>
            <a:r>
              <a:rPr lang="en-US" altLang="ko-KR" sz="1400" b="1" dirty="0" err="1" smtClean="0"/>
              <a:t>keyReleased</a:t>
            </a:r>
            <a:r>
              <a:rPr lang="en-US" altLang="ko-KR" sz="1400" b="1" dirty="0" smtClean="0"/>
              <a:t>()</a:t>
            </a:r>
          </a:p>
          <a:p>
            <a:pPr lvl="2"/>
            <a:endParaRPr lang="en-US" altLang="ko-KR" sz="1400" b="1" dirty="0" smtClean="0"/>
          </a:p>
        </p:txBody>
      </p:sp>
    </p:spTree>
    <p:extLst>
      <p:ext uri="{BB962C8B-B14F-4D97-AF65-F5344CB8AC3E}">
        <p14:creationId xmlns:p14="http://schemas.microsoft.com/office/powerpoint/2010/main" val="422150399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3532" y="692696"/>
            <a:ext cx="9140468" cy="11581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FF0000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3593" y="898260"/>
            <a:ext cx="9140468" cy="6537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FF0000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-3800" y="6669360"/>
            <a:ext cx="9140468" cy="4059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1520" y="61597"/>
            <a:ext cx="42498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dirty="0" smtClean="0">
                <a:ln>
                  <a:solidFill>
                    <a:schemeClr val="bg1">
                      <a:alpha val="0"/>
                    </a:schemeClr>
                  </a:solidFill>
                </a:ln>
                <a:latin typeface="HY견고딕" pitchFamily="18" charset="-127"/>
                <a:ea typeface="HY견고딕" pitchFamily="18" charset="-127"/>
              </a:rPr>
              <a:t>Mouse &amp; Keyboard</a:t>
            </a:r>
            <a:endParaRPr lang="ko-KR" altLang="en-US" sz="3200" b="1" dirty="0">
              <a:ln>
                <a:solidFill>
                  <a:schemeClr val="bg1">
                    <a:alpha val="0"/>
                  </a:schemeClr>
                </a:solidFill>
              </a:ln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2" name="세로 텍스트 개체 틀 4"/>
          <p:cNvSpPr txBox="1">
            <a:spLocks/>
          </p:cNvSpPr>
          <p:nvPr/>
        </p:nvSpPr>
        <p:spPr>
          <a:xfrm>
            <a:off x="107504" y="1052736"/>
            <a:ext cx="8928992" cy="565721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b="1" dirty="0" smtClean="0"/>
              <a:t>Keyboard event</a:t>
            </a:r>
            <a:endParaRPr lang="en-US" altLang="ko-KR" sz="1400" b="1" dirty="0" smtClean="0"/>
          </a:p>
          <a:p>
            <a:pPr lvl="1"/>
            <a:endParaRPr lang="en-US" altLang="ko-KR" sz="1800" b="1" dirty="0"/>
          </a:p>
          <a:p>
            <a:pPr marL="457200" lvl="1" indent="0">
              <a:buNone/>
            </a:pPr>
            <a:r>
              <a:rPr lang="en-US" altLang="ko-KR" sz="1800" b="1" dirty="0"/>
              <a:t>void draw() { } // Empty draw() needed to keep the program running</a:t>
            </a:r>
          </a:p>
          <a:p>
            <a:pPr marL="457200" lvl="1" indent="0">
              <a:buNone/>
            </a:pPr>
            <a:endParaRPr lang="en-US" altLang="ko-KR" sz="1800" b="1" dirty="0" smtClean="0"/>
          </a:p>
          <a:p>
            <a:pPr marL="457200" lvl="1" indent="0">
              <a:buNone/>
            </a:pPr>
            <a:endParaRPr lang="en-US" altLang="ko-KR" sz="1800" b="1" dirty="0"/>
          </a:p>
          <a:p>
            <a:pPr marL="457200" lvl="1" indent="0">
              <a:buNone/>
            </a:pPr>
            <a:r>
              <a:rPr lang="en-US" altLang="ko-KR" sz="1800" b="1" dirty="0"/>
              <a:t>void </a:t>
            </a:r>
            <a:r>
              <a:rPr lang="en-US" altLang="ko-KR" sz="1800" b="1" dirty="0" err="1"/>
              <a:t>keyPressed</a:t>
            </a:r>
            <a:r>
              <a:rPr lang="en-US" altLang="ko-KR" sz="1800" b="1" dirty="0"/>
              <a:t>() {</a:t>
            </a:r>
          </a:p>
          <a:p>
            <a:pPr marL="457200" lvl="1" indent="0">
              <a:buNone/>
            </a:pPr>
            <a:endParaRPr lang="en-US" altLang="ko-KR" sz="1800" b="1" dirty="0"/>
          </a:p>
          <a:p>
            <a:pPr marL="457200" lvl="1" indent="0">
              <a:buNone/>
            </a:pPr>
            <a:r>
              <a:rPr lang="en-US" altLang="ko-KR" sz="1800" b="1" dirty="0"/>
              <a:t>  </a:t>
            </a:r>
            <a:r>
              <a:rPr lang="en-US" altLang="ko-KR" sz="1800" b="1" dirty="0" err="1"/>
              <a:t>println</a:t>
            </a:r>
            <a:r>
              <a:rPr lang="en-US" altLang="ko-KR" sz="1800" b="1" dirty="0"/>
              <a:t>("pressed " + char(key) + " " + char(</a:t>
            </a:r>
            <a:r>
              <a:rPr lang="en-US" altLang="ko-KR" sz="1800" b="1" dirty="0" err="1"/>
              <a:t>keyCode</a:t>
            </a:r>
            <a:r>
              <a:rPr lang="en-US" altLang="ko-KR" sz="1800" b="1" dirty="0"/>
              <a:t>));</a:t>
            </a:r>
          </a:p>
          <a:p>
            <a:pPr marL="457200" lvl="1" indent="0">
              <a:buNone/>
            </a:pPr>
            <a:endParaRPr lang="en-US" altLang="ko-KR" sz="1800" b="1" dirty="0"/>
          </a:p>
          <a:p>
            <a:pPr marL="457200" lvl="1" indent="0">
              <a:buNone/>
            </a:pPr>
            <a:r>
              <a:rPr lang="en-US" altLang="ko-KR" sz="1800" b="1" dirty="0" smtClean="0"/>
              <a:t>}</a:t>
            </a:r>
          </a:p>
          <a:p>
            <a:pPr marL="457200" lvl="1" indent="0">
              <a:buNone/>
            </a:pPr>
            <a:endParaRPr lang="en-US" altLang="ko-KR" sz="1800" b="1" dirty="0" smtClean="0"/>
          </a:p>
          <a:p>
            <a:pPr marL="457200" lvl="1" indent="0">
              <a:buNone/>
            </a:pPr>
            <a:endParaRPr lang="en-US" altLang="ko-KR" sz="1800" b="1" dirty="0"/>
          </a:p>
          <a:p>
            <a:pPr marL="457200" lvl="1" indent="0">
              <a:buNone/>
            </a:pPr>
            <a:r>
              <a:rPr lang="en-US" altLang="ko-KR" sz="1800" b="1" dirty="0"/>
              <a:t>void </a:t>
            </a:r>
            <a:r>
              <a:rPr lang="en-US" altLang="ko-KR" sz="1800" b="1" dirty="0" err="1"/>
              <a:t>keyTyped</a:t>
            </a:r>
            <a:r>
              <a:rPr lang="en-US" altLang="ko-KR" sz="1800" b="1" dirty="0"/>
              <a:t>() {</a:t>
            </a:r>
          </a:p>
          <a:p>
            <a:pPr marL="457200" lvl="1" indent="0">
              <a:buNone/>
            </a:pPr>
            <a:endParaRPr lang="en-US" altLang="ko-KR" sz="1800" b="1" dirty="0"/>
          </a:p>
          <a:p>
            <a:pPr marL="457200" lvl="1" indent="0">
              <a:buNone/>
            </a:pPr>
            <a:r>
              <a:rPr lang="en-US" altLang="ko-KR" sz="1800" b="1" dirty="0"/>
              <a:t>  </a:t>
            </a:r>
            <a:r>
              <a:rPr lang="en-US" altLang="ko-KR" sz="1800" b="1" dirty="0" err="1"/>
              <a:t>println</a:t>
            </a:r>
            <a:r>
              <a:rPr lang="en-US" altLang="ko-KR" sz="1800" b="1" dirty="0"/>
              <a:t>("typed " + char(key) + " " + char(</a:t>
            </a:r>
            <a:r>
              <a:rPr lang="en-US" altLang="ko-KR" sz="1800" b="1" dirty="0" err="1"/>
              <a:t>keyCode</a:t>
            </a:r>
            <a:r>
              <a:rPr lang="en-US" altLang="ko-KR" sz="1800" b="1" dirty="0"/>
              <a:t>));</a:t>
            </a:r>
          </a:p>
          <a:p>
            <a:pPr marL="457200" lvl="1" indent="0">
              <a:buNone/>
            </a:pPr>
            <a:endParaRPr lang="en-US" altLang="ko-KR" sz="1800" b="1" dirty="0"/>
          </a:p>
          <a:p>
            <a:pPr marL="457200" lvl="1" indent="0">
              <a:buNone/>
            </a:pPr>
            <a:r>
              <a:rPr lang="en-US" altLang="ko-KR" sz="1800" b="1" dirty="0"/>
              <a:t>}</a:t>
            </a:r>
          </a:p>
          <a:p>
            <a:pPr marL="457200" lvl="1" indent="0">
              <a:buNone/>
            </a:pPr>
            <a:endParaRPr lang="en-US" altLang="ko-KR" sz="1800" b="1" dirty="0"/>
          </a:p>
          <a:p>
            <a:pPr marL="457200" lvl="1" indent="0">
              <a:buNone/>
            </a:pPr>
            <a:r>
              <a:rPr lang="en-US" altLang="ko-KR" sz="1800" b="1" dirty="0" smtClean="0"/>
              <a:t>void </a:t>
            </a:r>
            <a:r>
              <a:rPr lang="en-US" altLang="ko-KR" sz="1800" b="1" dirty="0" err="1"/>
              <a:t>keyReleased</a:t>
            </a:r>
            <a:r>
              <a:rPr lang="en-US" altLang="ko-KR" sz="1800" b="1" dirty="0"/>
              <a:t>() {</a:t>
            </a:r>
          </a:p>
          <a:p>
            <a:pPr marL="457200" lvl="1" indent="0">
              <a:buNone/>
            </a:pPr>
            <a:endParaRPr lang="en-US" altLang="ko-KR" sz="1800" b="1" dirty="0" smtClean="0"/>
          </a:p>
          <a:p>
            <a:pPr marL="457200" lvl="1" indent="0">
              <a:buNone/>
            </a:pPr>
            <a:r>
              <a:rPr lang="en-US" altLang="ko-KR" sz="1800" b="1" dirty="0" smtClean="0"/>
              <a:t>  </a:t>
            </a:r>
            <a:r>
              <a:rPr lang="en-US" altLang="ko-KR" sz="1800" b="1" dirty="0" err="1"/>
              <a:t>println</a:t>
            </a:r>
            <a:r>
              <a:rPr lang="en-US" altLang="ko-KR" sz="1800" b="1" dirty="0"/>
              <a:t>("released " + char(key) + " " + char(</a:t>
            </a:r>
            <a:r>
              <a:rPr lang="en-US" altLang="ko-KR" sz="1800" b="1" dirty="0" err="1"/>
              <a:t>keyCode</a:t>
            </a:r>
            <a:r>
              <a:rPr lang="en-US" altLang="ko-KR" sz="1800" b="1" dirty="0"/>
              <a:t>));</a:t>
            </a:r>
          </a:p>
          <a:p>
            <a:pPr marL="457200" lvl="1" indent="0">
              <a:buNone/>
            </a:pPr>
            <a:endParaRPr lang="en-US" altLang="ko-KR" sz="1800" b="1" dirty="0"/>
          </a:p>
          <a:p>
            <a:pPr marL="457200" lvl="1" indent="0">
              <a:buNone/>
            </a:pPr>
            <a:r>
              <a:rPr lang="en-US" altLang="ko-KR" sz="1800" b="1" dirty="0"/>
              <a:t>}</a:t>
            </a:r>
            <a:endParaRPr lang="en-US" altLang="ko-KR" sz="1400" b="1" dirty="0" smtClean="0"/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2852936"/>
            <a:ext cx="2108418" cy="363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38196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/>
          <p:cNvGrpSpPr/>
          <p:nvPr/>
        </p:nvGrpSpPr>
        <p:grpSpPr>
          <a:xfrm>
            <a:off x="732636" y="2204864"/>
            <a:ext cx="7655788" cy="2695532"/>
            <a:chOff x="1808730" y="1843051"/>
            <a:chExt cx="5526540" cy="3171899"/>
          </a:xfrm>
        </p:grpSpPr>
        <p:sp>
          <p:nvSpPr>
            <p:cNvPr id="4" name="직사각형 3"/>
            <p:cNvSpPr/>
            <p:nvPr/>
          </p:nvSpPr>
          <p:spPr>
            <a:xfrm>
              <a:off x="2175715" y="4493605"/>
              <a:ext cx="5159555" cy="71914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rgbClr val="FF0000"/>
                </a:solidFill>
              </a:endParaRPr>
            </a:p>
          </p:txBody>
        </p:sp>
        <p:sp>
          <p:nvSpPr>
            <p:cNvPr id="5" name="직사각형 4"/>
            <p:cNvSpPr/>
            <p:nvPr/>
          </p:nvSpPr>
          <p:spPr>
            <a:xfrm rot="5400000">
              <a:off x="1125342" y="3263311"/>
              <a:ext cx="2912434" cy="71914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rgbClr val="FF0000"/>
                </a:solidFill>
              </a:endParaRPr>
            </a:p>
          </p:txBody>
        </p:sp>
        <p:sp>
          <p:nvSpPr>
            <p:cNvPr id="6" name="직사각형 5"/>
            <p:cNvSpPr/>
            <p:nvPr/>
          </p:nvSpPr>
          <p:spPr>
            <a:xfrm rot="5400000">
              <a:off x="5213005" y="3522776"/>
              <a:ext cx="2912434" cy="71914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rgbClr val="FF0000"/>
                </a:solidFill>
              </a:endParaRPr>
            </a:p>
          </p:txBody>
        </p:sp>
        <p:sp>
          <p:nvSpPr>
            <p:cNvPr id="7" name="직사각형 6"/>
            <p:cNvSpPr/>
            <p:nvPr/>
          </p:nvSpPr>
          <p:spPr>
            <a:xfrm>
              <a:off x="1808730" y="2491123"/>
              <a:ext cx="5159555" cy="71914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rgbClr val="FF0000"/>
                </a:solidFill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302905" y="2972834"/>
            <a:ext cx="451277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4000" b="1" dirty="0" smtClean="0">
                <a:ln>
                  <a:solidFill>
                    <a:schemeClr val="bg1">
                      <a:alpha val="0"/>
                    </a:schemeClr>
                  </a:solidFill>
                </a:ln>
                <a:latin typeface="HY견고딕" pitchFamily="18" charset="-127"/>
                <a:ea typeface="HY견고딕" pitchFamily="18" charset="-127"/>
              </a:rPr>
              <a:t>Do it : </a:t>
            </a:r>
          </a:p>
          <a:p>
            <a:pPr algn="ctr"/>
            <a:r>
              <a:rPr lang="en-US" altLang="ko-KR" sz="4000" b="1" dirty="0" smtClean="0">
                <a:ln>
                  <a:solidFill>
                    <a:schemeClr val="bg1">
                      <a:alpha val="0"/>
                    </a:schemeClr>
                  </a:solidFill>
                </a:ln>
                <a:latin typeface="HY견고딕" pitchFamily="18" charset="-127"/>
                <a:ea typeface="HY견고딕" pitchFamily="18" charset="-127"/>
              </a:rPr>
              <a:t>Simple example</a:t>
            </a:r>
            <a:endParaRPr lang="ko-KR" altLang="en-US" sz="4000" b="1" dirty="0">
              <a:ln>
                <a:solidFill>
                  <a:schemeClr val="bg1">
                    <a:alpha val="0"/>
                  </a:schemeClr>
                </a:solidFill>
              </a:ln>
              <a:latin typeface="HY견고딕" pitchFamily="18" charset="-127"/>
              <a:ea typeface="HY견고딕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76822444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3532" y="692696"/>
            <a:ext cx="9140468" cy="11581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FF0000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3593" y="898260"/>
            <a:ext cx="9140468" cy="6537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FF0000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-3800" y="6669360"/>
            <a:ext cx="9140468" cy="4059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1520" y="61597"/>
            <a:ext cx="67425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dirty="0" smtClean="0">
                <a:ln>
                  <a:solidFill>
                    <a:schemeClr val="bg1">
                      <a:alpha val="0"/>
                    </a:schemeClr>
                  </a:solidFill>
                </a:ln>
                <a:latin typeface="HY견고딕" pitchFamily="18" charset="-127"/>
                <a:ea typeface="HY견고딕" pitchFamily="18" charset="-127"/>
              </a:rPr>
              <a:t>Do it: Simple example(Mouse)</a:t>
            </a:r>
            <a:endParaRPr lang="ko-KR" altLang="en-US" sz="3200" b="1" dirty="0">
              <a:ln>
                <a:solidFill>
                  <a:schemeClr val="bg1">
                    <a:alpha val="0"/>
                  </a:schemeClr>
                </a:solidFill>
              </a:ln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2" name="세로 텍스트 개체 틀 4"/>
          <p:cNvSpPr txBox="1">
            <a:spLocks/>
          </p:cNvSpPr>
          <p:nvPr/>
        </p:nvSpPr>
        <p:spPr>
          <a:xfrm>
            <a:off x="107504" y="1052736"/>
            <a:ext cx="8928992" cy="565721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b="1" dirty="0" smtClean="0"/>
              <a:t>Mouse event</a:t>
            </a:r>
            <a:endParaRPr lang="en-US" altLang="ko-KR" sz="1400" b="1" dirty="0" smtClean="0"/>
          </a:p>
          <a:p>
            <a:pPr marL="457200" lvl="1" indent="0">
              <a:buNone/>
            </a:pPr>
            <a:r>
              <a:rPr lang="en-US" altLang="ko-KR" sz="1800" b="1" dirty="0" err="1"/>
              <a:t>int</a:t>
            </a:r>
            <a:r>
              <a:rPr lang="en-US" altLang="ko-KR" sz="1800" b="1" dirty="0"/>
              <a:t> </a:t>
            </a:r>
            <a:r>
              <a:rPr lang="en-US" altLang="ko-KR" sz="1800" b="1" dirty="0" err="1"/>
              <a:t>scrWidth</a:t>
            </a:r>
            <a:r>
              <a:rPr lang="en-US" altLang="ko-KR" sz="1800" b="1" dirty="0"/>
              <a:t> = 400, </a:t>
            </a:r>
            <a:r>
              <a:rPr lang="en-US" altLang="ko-KR" sz="1800" b="1" dirty="0" err="1"/>
              <a:t>scrHeight</a:t>
            </a:r>
            <a:r>
              <a:rPr lang="en-US" altLang="ko-KR" sz="1800" b="1" dirty="0"/>
              <a:t> = 400;</a:t>
            </a:r>
          </a:p>
          <a:p>
            <a:pPr marL="457200" lvl="1" indent="0">
              <a:buNone/>
            </a:pPr>
            <a:endParaRPr lang="en-US" altLang="ko-KR" sz="1800" b="1" dirty="0"/>
          </a:p>
          <a:p>
            <a:pPr marL="457200" lvl="1" indent="0">
              <a:buNone/>
            </a:pPr>
            <a:r>
              <a:rPr lang="en-US" altLang="ko-KR" sz="1800" b="1" dirty="0"/>
              <a:t>void setup(){</a:t>
            </a:r>
          </a:p>
          <a:p>
            <a:pPr marL="457200" lvl="1" indent="0">
              <a:buNone/>
            </a:pPr>
            <a:r>
              <a:rPr lang="en-US" altLang="ko-KR" sz="1800" b="1" dirty="0"/>
              <a:t>  size(</a:t>
            </a:r>
            <a:r>
              <a:rPr lang="en-US" altLang="ko-KR" sz="1800" b="1" dirty="0" err="1"/>
              <a:t>scrWidth</a:t>
            </a:r>
            <a:r>
              <a:rPr lang="en-US" altLang="ko-KR" sz="1800" b="1" dirty="0"/>
              <a:t>, </a:t>
            </a:r>
            <a:r>
              <a:rPr lang="en-US" altLang="ko-KR" sz="1800" b="1" dirty="0" err="1"/>
              <a:t>scrHeight</a:t>
            </a:r>
            <a:r>
              <a:rPr lang="en-US" altLang="ko-KR" sz="1800" b="1" dirty="0"/>
              <a:t>);</a:t>
            </a:r>
          </a:p>
          <a:p>
            <a:pPr marL="457200" lvl="1" indent="0">
              <a:buNone/>
            </a:pPr>
            <a:r>
              <a:rPr lang="en-US" altLang="ko-KR" sz="1800" b="1" dirty="0"/>
              <a:t>}</a:t>
            </a:r>
          </a:p>
          <a:p>
            <a:pPr marL="457200" lvl="1" indent="0">
              <a:buNone/>
            </a:pPr>
            <a:endParaRPr lang="en-US" altLang="ko-KR" sz="1800" b="1" dirty="0"/>
          </a:p>
          <a:p>
            <a:pPr marL="457200" lvl="1" indent="0">
              <a:buNone/>
            </a:pPr>
            <a:r>
              <a:rPr lang="en-US" altLang="ko-KR" sz="1800" b="1" dirty="0"/>
              <a:t>void draw(){</a:t>
            </a:r>
          </a:p>
          <a:p>
            <a:pPr marL="457200" lvl="1" indent="0">
              <a:buNone/>
            </a:pPr>
            <a:r>
              <a:rPr lang="en-US" altLang="ko-KR" sz="1800" b="1" dirty="0"/>
              <a:t>  background(0);</a:t>
            </a:r>
          </a:p>
          <a:p>
            <a:pPr marL="457200" lvl="1" indent="0">
              <a:buNone/>
            </a:pPr>
            <a:r>
              <a:rPr lang="en-US" altLang="ko-KR" sz="1800" b="1" dirty="0"/>
              <a:t>  </a:t>
            </a:r>
            <a:r>
              <a:rPr lang="en-US" altLang="ko-KR" sz="1800" b="1" dirty="0" err="1"/>
              <a:t>rectMode</a:t>
            </a:r>
            <a:r>
              <a:rPr lang="en-US" altLang="ko-KR" sz="1800" b="1" dirty="0"/>
              <a:t>(CENTER);</a:t>
            </a:r>
          </a:p>
          <a:p>
            <a:pPr marL="457200" lvl="1" indent="0">
              <a:buNone/>
            </a:pPr>
            <a:endParaRPr lang="en-US" altLang="ko-KR" sz="1800" b="1" dirty="0"/>
          </a:p>
          <a:p>
            <a:pPr marL="457200" lvl="1" indent="0">
              <a:buNone/>
            </a:pPr>
            <a:r>
              <a:rPr lang="en-US" altLang="ko-KR" sz="1800" b="1" dirty="0" smtClean="0"/>
              <a:t>  if(</a:t>
            </a:r>
            <a:r>
              <a:rPr lang="en-US" altLang="ko-KR" sz="1800" b="1" dirty="0" err="1" smtClean="0"/>
              <a:t>mousePressed</a:t>
            </a:r>
            <a:r>
              <a:rPr lang="en-US" altLang="ko-KR" sz="1800" b="1" dirty="0" smtClean="0"/>
              <a:t> </a:t>
            </a:r>
            <a:r>
              <a:rPr lang="en-US" altLang="ko-KR" sz="1800" b="1" dirty="0"/>
              <a:t>== true &amp;&amp; </a:t>
            </a:r>
            <a:r>
              <a:rPr lang="en-US" altLang="ko-KR" sz="1800" b="1" dirty="0" err="1"/>
              <a:t>mouseButton</a:t>
            </a:r>
            <a:r>
              <a:rPr lang="en-US" altLang="ko-KR" sz="1800" b="1" dirty="0"/>
              <a:t> == LEFT){</a:t>
            </a:r>
          </a:p>
          <a:p>
            <a:pPr marL="457200" lvl="1" indent="0">
              <a:buNone/>
            </a:pPr>
            <a:r>
              <a:rPr lang="en-US" altLang="ko-KR" sz="1800" b="1" dirty="0"/>
              <a:t>    fill(255, 255, 0);</a:t>
            </a:r>
          </a:p>
          <a:p>
            <a:pPr marL="457200" lvl="1" indent="0">
              <a:buNone/>
            </a:pPr>
            <a:r>
              <a:rPr lang="en-US" altLang="ko-KR" sz="1800" b="1" dirty="0"/>
              <a:t>  }</a:t>
            </a:r>
          </a:p>
          <a:p>
            <a:pPr marL="457200" lvl="1" indent="0">
              <a:buNone/>
            </a:pPr>
            <a:r>
              <a:rPr lang="en-US" altLang="ko-KR" sz="1800" b="1" dirty="0"/>
              <a:t>  else{</a:t>
            </a:r>
          </a:p>
          <a:p>
            <a:pPr marL="457200" lvl="1" indent="0">
              <a:buNone/>
            </a:pPr>
            <a:r>
              <a:rPr lang="en-US" altLang="ko-KR" sz="1800" b="1" dirty="0"/>
              <a:t>    fill(128, 128, 128);</a:t>
            </a:r>
          </a:p>
          <a:p>
            <a:pPr marL="457200" lvl="1" indent="0">
              <a:buNone/>
            </a:pPr>
            <a:r>
              <a:rPr lang="en-US" altLang="ko-KR" sz="1800" b="1" dirty="0"/>
              <a:t>  }</a:t>
            </a:r>
          </a:p>
          <a:p>
            <a:pPr marL="457200" lvl="1" indent="0">
              <a:buNone/>
            </a:pPr>
            <a:r>
              <a:rPr lang="en-US" altLang="ko-KR" sz="1800" b="1" dirty="0"/>
              <a:t>  </a:t>
            </a:r>
            <a:r>
              <a:rPr lang="en-US" altLang="ko-KR" sz="1800" b="1" dirty="0" err="1"/>
              <a:t>rect</a:t>
            </a:r>
            <a:r>
              <a:rPr lang="en-US" altLang="ko-KR" sz="1800" b="1" dirty="0"/>
              <a:t>(</a:t>
            </a:r>
            <a:r>
              <a:rPr lang="en-US" altLang="ko-KR" sz="1800" b="1" dirty="0" err="1"/>
              <a:t>mouseX</a:t>
            </a:r>
            <a:r>
              <a:rPr lang="en-US" altLang="ko-KR" sz="1800" b="1" dirty="0"/>
              <a:t>, </a:t>
            </a:r>
            <a:r>
              <a:rPr lang="en-US" altLang="ko-KR" sz="1800" b="1" dirty="0" err="1"/>
              <a:t>mouseY</a:t>
            </a:r>
            <a:r>
              <a:rPr lang="en-US" altLang="ko-KR" sz="1800" b="1" dirty="0"/>
              <a:t>, 100, 100);</a:t>
            </a:r>
          </a:p>
          <a:p>
            <a:pPr marL="457200" lvl="1" indent="0">
              <a:buNone/>
            </a:pPr>
            <a:r>
              <a:rPr lang="en-US" altLang="ko-KR" sz="1800" b="1" dirty="0" smtClean="0"/>
              <a:t>}</a:t>
            </a:r>
            <a:endParaRPr lang="en-US" altLang="ko-KR" sz="1800" b="1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575225"/>
            <a:ext cx="2304534" cy="2429839"/>
          </a:xfrm>
          <a:prstGeom prst="rect">
            <a:avLst/>
          </a:prstGeom>
        </p:spPr>
      </p:pic>
      <p:pic>
        <p:nvPicPr>
          <p:cNvPr id="4" name="그림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4095504"/>
            <a:ext cx="2304534" cy="2429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66551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3532" y="692696"/>
            <a:ext cx="9140468" cy="11581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FF0000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3593" y="898260"/>
            <a:ext cx="9140468" cy="6537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FF0000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-3800" y="6669360"/>
            <a:ext cx="9140468" cy="4059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1520" y="61597"/>
            <a:ext cx="74302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dirty="0" smtClean="0">
                <a:ln>
                  <a:solidFill>
                    <a:schemeClr val="bg1">
                      <a:alpha val="0"/>
                    </a:schemeClr>
                  </a:solidFill>
                </a:ln>
                <a:latin typeface="HY견고딕" pitchFamily="18" charset="-127"/>
                <a:ea typeface="HY견고딕" pitchFamily="18" charset="-127"/>
              </a:rPr>
              <a:t>Do it: Simple example(Keyboard)</a:t>
            </a:r>
            <a:endParaRPr lang="ko-KR" altLang="en-US" sz="3200" b="1" dirty="0">
              <a:ln>
                <a:solidFill>
                  <a:schemeClr val="bg1">
                    <a:alpha val="0"/>
                  </a:schemeClr>
                </a:solidFill>
              </a:ln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2" name="세로 텍스트 개체 틀 4"/>
          <p:cNvSpPr txBox="1">
            <a:spLocks/>
          </p:cNvSpPr>
          <p:nvPr/>
        </p:nvSpPr>
        <p:spPr>
          <a:xfrm>
            <a:off x="107504" y="1052736"/>
            <a:ext cx="8928992" cy="565721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b="1" dirty="0" smtClean="0"/>
              <a:t>Keyboard event</a:t>
            </a:r>
            <a:endParaRPr lang="en-US" altLang="ko-KR" sz="1400" b="1" dirty="0" smtClean="0"/>
          </a:p>
          <a:p>
            <a:pPr marL="457200" lvl="1" indent="0">
              <a:buNone/>
            </a:pPr>
            <a:r>
              <a:rPr lang="en-US" altLang="ko-KR" sz="1800" b="1" dirty="0" err="1"/>
              <a:t>int</a:t>
            </a:r>
            <a:r>
              <a:rPr lang="en-US" altLang="ko-KR" sz="1800" b="1" dirty="0"/>
              <a:t> </a:t>
            </a:r>
            <a:r>
              <a:rPr lang="en-US" altLang="ko-KR" sz="1800" b="1" dirty="0" err="1"/>
              <a:t>scrWidth</a:t>
            </a:r>
            <a:r>
              <a:rPr lang="en-US" altLang="ko-KR" sz="1800" b="1" dirty="0"/>
              <a:t> = 400, </a:t>
            </a:r>
            <a:r>
              <a:rPr lang="en-US" altLang="ko-KR" sz="1800" b="1" dirty="0" err="1"/>
              <a:t>scrHeight</a:t>
            </a:r>
            <a:r>
              <a:rPr lang="en-US" altLang="ko-KR" sz="1800" b="1" dirty="0"/>
              <a:t> = 400;</a:t>
            </a:r>
          </a:p>
          <a:p>
            <a:pPr marL="457200" lvl="1" indent="0">
              <a:buNone/>
            </a:pPr>
            <a:r>
              <a:rPr lang="en-US" altLang="ko-KR" sz="1800" b="1" dirty="0" err="1"/>
              <a:t>int</a:t>
            </a:r>
            <a:r>
              <a:rPr lang="en-US" altLang="ko-KR" sz="1800" b="1" dirty="0"/>
              <a:t> </a:t>
            </a:r>
            <a:r>
              <a:rPr lang="en-US" altLang="ko-KR" sz="1800" b="1" dirty="0" err="1"/>
              <a:t>keyPosX</a:t>
            </a:r>
            <a:r>
              <a:rPr lang="en-US" altLang="ko-KR" sz="1800" b="1" dirty="0"/>
              <a:t> = </a:t>
            </a:r>
            <a:r>
              <a:rPr lang="en-US" altLang="ko-KR" sz="1800" b="1" dirty="0" err="1"/>
              <a:t>scrWidth</a:t>
            </a:r>
            <a:r>
              <a:rPr lang="en-US" altLang="ko-KR" sz="1800" b="1" dirty="0"/>
              <a:t>/2, </a:t>
            </a:r>
            <a:r>
              <a:rPr lang="en-US" altLang="ko-KR" sz="1800" b="1" dirty="0" err="1"/>
              <a:t>keyPosY</a:t>
            </a:r>
            <a:r>
              <a:rPr lang="en-US" altLang="ko-KR" sz="1800" b="1" dirty="0"/>
              <a:t> =</a:t>
            </a:r>
            <a:r>
              <a:rPr lang="en-US" altLang="ko-KR" sz="1800" b="1" dirty="0" err="1"/>
              <a:t>scrHeight</a:t>
            </a:r>
            <a:r>
              <a:rPr lang="en-US" altLang="ko-KR" sz="1800" b="1" dirty="0"/>
              <a:t>/2;</a:t>
            </a:r>
          </a:p>
          <a:p>
            <a:pPr marL="457200" lvl="1" indent="0">
              <a:buNone/>
            </a:pPr>
            <a:endParaRPr lang="en-US" altLang="ko-KR" sz="1800" b="1" dirty="0"/>
          </a:p>
          <a:p>
            <a:pPr marL="457200" lvl="1" indent="0">
              <a:buNone/>
            </a:pPr>
            <a:r>
              <a:rPr lang="en-US" altLang="ko-KR" sz="1800" b="1" dirty="0"/>
              <a:t>void setup(){</a:t>
            </a:r>
          </a:p>
          <a:p>
            <a:pPr marL="457200" lvl="1" indent="0">
              <a:buNone/>
            </a:pPr>
            <a:r>
              <a:rPr lang="en-US" altLang="ko-KR" sz="1800" b="1" dirty="0"/>
              <a:t>  size(</a:t>
            </a:r>
            <a:r>
              <a:rPr lang="en-US" altLang="ko-KR" sz="1800" b="1" dirty="0" err="1"/>
              <a:t>scrWidth</a:t>
            </a:r>
            <a:r>
              <a:rPr lang="en-US" altLang="ko-KR" sz="1800" b="1" dirty="0"/>
              <a:t>, </a:t>
            </a:r>
            <a:r>
              <a:rPr lang="en-US" altLang="ko-KR" sz="1800" b="1" dirty="0" err="1"/>
              <a:t>scrHeight</a:t>
            </a:r>
            <a:r>
              <a:rPr lang="en-US" altLang="ko-KR" sz="1800" b="1" dirty="0"/>
              <a:t>);</a:t>
            </a:r>
          </a:p>
          <a:p>
            <a:pPr marL="457200" lvl="1" indent="0">
              <a:buNone/>
            </a:pPr>
            <a:r>
              <a:rPr lang="en-US" altLang="ko-KR" sz="1800" b="1" dirty="0"/>
              <a:t>}</a:t>
            </a:r>
          </a:p>
          <a:p>
            <a:pPr marL="457200" lvl="1" indent="0">
              <a:buNone/>
            </a:pPr>
            <a:endParaRPr lang="en-US" altLang="ko-KR" sz="1800" b="1" dirty="0"/>
          </a:p>
          <a:p>
            <a:pPr marL="457200" lvl="1" indent="0">
              <a:buNone/>
            </a:pPr>
            <a:r>
              <a:rPr lang="en-US" altLang="ko-KR" sz="1800" b="1" dirty="0"/>
              <a:t>void draw(){</a:t>
            </a:r>
          </a:p>
          <a:p>
            <a:pPr marL="457200" lvl="1" indent="0">
              <a:buNone/>
            </a:pPr>
            <a:r>
              <a:rPr lang="en-US" altLang="ko-KR" sz="1800" b="1" dirty="0"/>
              <a:t>  background(0);</a:t>
            </a:r>
          </a:p>
          <a:p>
            <a:pPr marL="457200" lvl="1" indent="0">
              <a:buNone/>
            </a:pPr>
            <a:r>
              <a:rPr lang="en-US" altLang="ko-KR" sz="1800" b="1" dirty="0"/>
              <a:t>  </a:t>
            </a:r>
            <a:r>
              <a:rPr lang="en-US" altLang="ko-KR" sz="1800" b="1" dirty="0" err="1"/>
              <a:t>rectMode</a:t>
            </a:r>
            <a:r>
              <a:rPr lang="en-US" altLang="ko-KR" sz="1800" b="1" dirty="0"/>
              <a:t>(CENTER);</a:t>
            </a:r>
          </a:p>
          <a:p>
            <a:pPr marL="457200" lvl="1" indent="0">
              <a:buNone/>
            </a:pPr>
            <a:endParaRPr lang="en-US" altLang="ko-KR" sz="1800" b="1" dirty="0"/>
          </a:p>
          <a:p>
            <a:pPr marL="457200" lvl="1" indent="0">
              <a:buNone/>
            </a:pPr>
            <a:r>
              <a:rPr lang="en-US" altLang="ko-KR" sz="1800" b="1" dirty="0"/>
              <a:t>  fill(255);</a:t>
            </a:r>
          </a:p>
          <a:p>
            <a:pPr marL="457200" lvl="1" indent="0">
              <a:buNone/>
            </a:pPr>
            <a:r>
              <a:rPr lang="en-US" altLang="ko-KR" sz="1800" b="1" dirty="0"/>
              <a:t>  </a:t>
            </a:r>
            <a:r>
              <a:rPr lang="en-US" altLang="ko-KR" sz="1800" b="1" dirty="0" err="1"/>
              <a:t>rect</a:t>
            </a:r>
            <a:r>
              <a:rPr lang="en-US" altLang="ko-KR" sz="1800" b="1" dirty="0"/>
              <a:t>(</a:t>
            </a:r>
            <a:r>
              <a:rPr lang="en-US" altLang="ko-KR" sz="1800" b="1" dirty="0" err="1"/>
              <a:t>keyPosX</a:t>
            </a:r>
            <a:r>
              <a:rPr lang="en-US" altLang="ko-KR" sz="1800" b="1" dirty="0"/>
              <a:t>, </a:t>
            </a:r>
            <a:r>
              <a:rPr lang="en-US" altLang="ko-KR" sz="1800" b="1" dirty="0" err="1"/>
              <a:t>keyPosY</a:t>
            </a:r>
            <a:r>
              <a:rPr lang="en-US" altLang="ko-KR" sz="1800" b="1" dirty="0"/>
              <a:t>, 100, 100);</a:t>
            </a:r>
          </a:p>
          <a:p>
            <a:pPr marL="457200" lvl="1" indent="0">
              <a:buNone/>
            </a:pPr>
            <a:r>
              <a:rPr lang="en-US" altLang="ko-KR" sz="1800" b="1" dirty="0"/>
              <a:t>}</a:t>
            </a:r>
          </a:p>
          <a:p>
            <a:pPr marL="457200" lvl="1" indent="0">
              <a:buNone/>
            </a:pPr>
            <a:endParaRPr lang="en-US" altLang="ko-KR" sz="1800" b="1" dirty="0"/>
          </a:p>
          <a:p>
            <a:pPr marL="457200" lvl="1" indent="0">
              <a:buNone/>
            </a:pPr>
            <a:r>
              <a:rPr lang="en-US" altLang="ko-KR" sz="1800" b="1" dirty="0"/>
              <a:t>void </a:t>
            </a:r>
            <a:r>
              <a:rPr lang="en-US" altLang="ko-KR" sz="1800" b="1" dirty="0" err="1"/>
              <a:t>keyPressed</a:t>
            </a:r>
            <a:r>
              <a:rPr lang="en-US" altLang="ko-KR" sz="1800" b="1" dirty="0"/>
              <a:t>(){</a:t>
            </a:r>
          </a:p>
          <a:p>
            <a:pPr marL="457200" lvl="1" indent="0">
              <a:buNone/>
            </a:pPr>
            <a:r>
              <a:rPr lang="en-US" altLang="ko-KR" sz="1800" b="1" dirty="0"/>
              <a:t>   if(</a:t>
            </a:r>
            <a:r>
              <a:rPr lang="en-US" altLang="ko-KR" sz="1800" b="1" dirty="0" err="1"/>
              <a:t>keyCode</a:t>
            </a:r>
            <a:r>
              <a:rPr lang="en-US" altLang="ko-KR" sz="1800" b="1" dirty="0"/>
              <a:t> == LEFT){ if(keyPosX-10 &gt; 0 )</a:t>
            </a:r>
            <a:r>
              <a:rPr lang="en-US" altLang="ko-KR" sz="1800" b="1" dirty="0" err="1"/>
              <a:t>keyPosX</a:t>
            </a:r>
            <a:r>
              <a:rPr lang="en-US" altLang="ko-KR" sz="1800" b="1" dirty="0"/>
              <a:t> -= 10; } </a:t>
            </a:r>
          </a:p>
          <a:p>
            <a:pPr marL="457200" lvl="1" indent="0">
              <a:buNone/>
            </a:pPr>
            <a:r>
              <a:rPr lang="en-US" altLang="ko-KR" sz="1800" b="1" dirty="0"/>
              <a:t>   if(</a:t>
            </a:r>
            <a:r>
              <a:rPr lang="en-US" altLang="ko-KR" sz="1800" b="1" dirty="0" err="1"/>
              <a:t>keyCode</a:t>
            </a:r>
            <a:r>
              <a:rPr lang="en-US" altLang="ko-KR" sz="1800" b="1" dirty="0"/>
              <a:t> == UP){ if(keyPosY-10 &gt; 0 )</a:t>
            </a:r>
            <a:r>
              <a:rPr lang="en-US" altLang="ko-KR" sz="1800" b="1" dirty="0" err="1"/>
              <a:t>keyPosY</a:t>
            </a:r>
            <a:r>
              <a:rPr lang="en-US" altLang="ko-KR" sz="1800" b="1" dirty="0"/>
              <a:t> -= 10; } </a:t>
            </a:r>
          </a:p>
          <a:p>
            <a:pPr marL="457200" lvl="1" indent="0">
              <a:buNone/>
            </a:pPr>
            <a:r>
              <a:rPr lang="en-US" altLang="ko-KR" sz="1800" b="1" dirty="0"/>
              <a:t>   if(</a:t>
            </a:r>
            <a:r>
              <a:rPr lang="en-US" altLang="ko-KR" sz="1800" b="1" dirty="0" err="1"/>
              <a:t>keyCode</a:t>
            </a:r>
            <a:r>
              <a:rPr lang="en-US" altLang="ko-KR" sz="1800" b="1" dirty="0"/>
              <a:t> == RIGHT){ if(keyPosX+10 &lt; </a:t>
            </a:r>
            <a:r>
              <a:rPr lang="en-US" altLang="ko-KR" sz="1800" b="1" dirty="0" err="1"/>
              <a:t>scrWidth</a:t>
            </a:r>
            <a:r>
              <a:rPr lang="en-US" altLang="ko-KR" sz="1800" b="1" dirty="0"/>
              <a:t> )</a:t>
            </a:r>
            <a:r>
              <a:rPr lang="en-US" altLang="ko-KR" sz="1800" b="1" dirty="0" err="1"/>
              <a:t>keyPosX</a:t>
            </a:r>
            <a:r>
              <a:rPr lang="en-US" altLang="ko-KR" sz="1800" b="1" dirty="0"/>
              <a:t> += 10; }</a:t>
            </a:r>
          </a:p>
          <a:p>
            <a:pPr marL="457200" lvl="1" indent="0">
              <a:buNone/>
            </a:pPr>
            <a:r>
              <a:rPr lang="en-US" altLang="ko-KR" sz="1800" b="1" dirty="0"/>
              <a:t>   if(</a:t>
            </a:r>
            <a:r>
              <a:rPr lang="en-US" altLang="ko-KR" sz="1800" b="1" dirty="0" err="1"/>
              <a:t>keyCode</a:t>
            </a:r>
            <a:r>
              <a:rPr lang="en-US" altLang="ko-KR" sz="1800" b="1" dirty="0"/>
              <a:t> == DOWN){ if(keyPosY+10 &lt; </a:t>
            </a:r>
            <a:r>
              <a:rPr lang="en-US" altLang="ko-KR" sz="1800" b="1" dirty="0" err="1"/>
              <a:t>scrHeight</a:t>
            </a:r>
            <a:r>
              <a:rPr lang="en-US" altLang="ko-KR" sz="1800" b="1" dirty="0"/>
              <a:t> )</a:t>
            </a:r>
            <a:r>
              <a:rPr lang="en-US" altLang="ko-KR" sz="1800" b="1" dirty="0" err="1"/>
              <a:t>keyPosY</a:t>
            </a:r>
            <a:r>
              <a:rPr lang="en-US" altLang="ko-KR" sz="1800" b="1" dirty="0"/>
              <a:t> += 10; }</a:t>
            </a:r>
          </a:p>
          <a:p>
            <a:pPr marL="457200" lvl="1" indent="0">
              <a:buNone/>
            </a:pPr>
            <a:r>
              <a:rPr lang="en-US" altLang="ko-KR" sz="1800" b="1" dirty="0"/>
              <a:t>}</a:t>
            </a: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1052736"/>
            <a:ext cx="2077144" cy="2194718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5199" y="3284984"/>
            <a:ext cx="2060058" cy="2171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29464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/>
          <p:cNvGrpSpPr/>
          <p:nvPr/>
        </p:nvGrpSpPr>
        <p:grpSpPr>
          <a:xfrm>
            <a:off x="1331640" y="2149510"/>
            <a:ext cx="6532194" cy="3098117"/>
            <a:chOff x="1808730" y="1843051"/>
            <a:chExt cx="5526540" cy="3171899"/>
          </a:xfrm>
        </p:grpSpPr>
        <p:sp>
          <p:nvSpPr>
            <p:cNvPr id="4" name="직사각형 3"/>
            <p:cNvSpPr/>
            <p:nvPr/>
          </p:nvSpPr>
          <p:spPr>
            <a:xfrm>
              <a:off x="2175715" y="4493605"/>
              <a:ext cx="5159555" cy="71914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rgbClr val="FF0000"/>
                </a:solidFill>
              </a:endParaRPr>
            </a:p>
          </p:txBody>
        </p:sp>
        <p:sp>
          <p:nvSpPr>
            <p:cNvPr id="5" name="직사각형 4"/>
            <p:cNvSpPr/>
            <p:nvPr/>
          </p:nvSpPr>
          <p:spPr>
            <a:xfrm rot="5400000">
              <a:off x="1125342" y="3263311"/>
              <a:ext cx="2912434" cy="71914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rgbClr val="FF0000"/>
                </a:solidFill>
              </a:endParaRPr>
            </a:p>
          </p:txBody>
        </p:sp>
        <p:sp>
          <p:nvSpPr>
            <p:cNvPr id="6" name="직사각형 5"/>
            <p:cNvSpPr/>
            <p:nvPr/>
          </p:nvSpPr>
          <p:spPr>
            <a:xfrm rot="5400000">
              <a:off x="5213005" y="3522776"/>
              <a:ext cx="2912434" cy="71914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rgbClr val="FF0000"/>
                </a:solidFill>
              </a:endParaRPr>
            </a:p>
          </p:txBody>
        </p:sp>
        <p:sp>
          <p:nvSpPr>
            <p:cNvPr id="7" name="직사각형 6"/>
            <p:cNvSpPr/>
            <p:nvPr/>
          </p:nvSpPr>
          <p:spPr>
            <a:xfrm>
              <a:off x="1808730" y="2491123"/>
              <a:ext cx="5159555" cy="71914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rgbClr val="FF0000"/>
                </a:solidFill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3119767" y="3471340"/>
            <a:ext cx="30364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4000" b="1" dirty="0" smtClean="0">
                <a:ln>
                  <a:solidFill>
                    <a:schemeClr val="bg1">
                      <a:alpha val="0"/>
                    </a:schemeClr>
                  </a:solidFill>
                </a:ln>
                <a:latin typeface="HY견고딕" pitchFamily="18" charset="-127"/>
                <a:ea typeface="HY견고딕" pitchFamily="18" charset="-127"/>
              </a:rPr>
              <a:t>Homework</a:t>
            </a:r>
            <a:endParaRPr lang="ko-KR" altLang="en-US" sz="4000" b="1" dirty="0">
              <a:ln>
                <a:solidFill>
                  <a:schemeClr val="bg1">
                    <a:alpha val="0"/>
                  </a:schemeClr>
                </a:solidFill>
              </a:ln>
              <a:latin typeface="HY견고딕" pitchFamily="18" charset="-127"/>
              <a:ea typeface="HY견고딕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9677384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3532" y="692696"/>
            <a:ext cx="9140468" cy="11581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FF0000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3593" y="898260"/>
            <a:ext cx="9140468" cy="6537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FF0000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-3800" y="6669360"/>
            <a:ext cx="9140468" cy="4059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1520" y="61597"/>
            <a:ext cx="24689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dirty="0" smtClean="0">
                <a:ln>
                  <a:solidFill>
                    <a:schemeClr val="bg1">
                      <a:alpha val="0"/>
                    </a:schemeClr>
                  </a:solidFill>
                </a:ln>
                <a:latin typeface="HY견고딕" pitchFamily="18" charset="-127"/>
                <a:ea typeface="HY견고딕" pitchFamily="18" charset="-127"/>
              </a:rPr>
              <a:t>Homework</a:t>
            </a:r>
            <a:endParaRPr lang="ko-KR" altLang="en-US" sz="3200" b="1" dirty="0">
              <a:ln>
                <a:solidFill>
                  <a:schemeClr val="bg1">
                    <a:alpha val="0"/>
                  </a:schemeClr>
                </a:solidFill>
              </a:ln>
              <a:latin typeface="HY견고딕" pitchFamily="18" charset="-127"/>
              <a:ea typeface="HY견고딕" pitchFamily="18" charset="-127"/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196752"/>
            <a:ext cx="2321490" cy="2451667"/>
          </a:xfrm>
          <a:prstGeom prst="rect">
            <a:avLst/>
          </a:prstGeom>
        </p:spPr>
      </p:pic>
      <p:pic>
        <p:nvPicPr>
          <p:cNvPr id="4" name="그림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1196752"/>
            <a:ext cx="2310015" cy="2451667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9494" y="1196752"/>
            <a:ext cx="2326359" cy="2451667"/>
          </a:xfrm>
          <a:prstGeom prst="rect">
            <a:avLst/>
          </a:prstGeom>
        </p:spPr>
      </p:pic>
      <p:sp>
        <p:nvSpPr>
          <p:cNvPr id="14" name="직사각형 13"/>
          <p:cNvSpPr/>
          <p:nvPr/>
        </p:nvSpPr>
        <p:spPr>
          <a:xfrm>
            <a:off x="971600" y="4005064"/>
            <a:ext cx="7560840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ko-KR" sz="3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Input : Keyboard Left &amp; Right button</a:t>
            </a:r>
            <a:endParaRPr lang="en-US" altLang="ko-KR" sz="3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251520" y="4725144"/>
            <a:ext cx="8496944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ko-KR" sz="3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Right : Red-&gt;Orange-&gt;…-&gt;Purple-&gt;Red</a:t>
            </a:r>
            <a:endParaRPr lang="en-US" altLang="ko-KR" sz="3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712446" y="5251266"/>
            <a:ext cx="4032448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ko-KR" sz="3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Left : Opposite color</a:t>
            </a:r>
            <a:endParaRPr lang="en-US" altLang="ko-KR" sz="3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3814389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3532" y="692696"/>
            <a:ext cx="9140468" cy="11581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FF0000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3593" y="898260"/>
            <a:ext cx="9140468" cy="6537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FF0000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-3800" y="6669360"/>
            <a:ext cx="9140468" cy="4059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1520" y="61597"/>
            <a:ext cx="24689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dirty="0" smtClean="0">
                <a:ln>
                  <a:solidFill>
                    <a:schemeClr val="bg1">
                      <a:alpha val="0"/>
                    </a:schemeClr>
                  </a:solidFill>
                </a:ln>
                <a:latin typeface="HY견고딕" pitchFamily="18" charset="-127"/>
                <a:ea typeface="HY견고딕" pitchFamily="18" charset="-127"/>
              </a:rPr>
              <a:t>Homework</a:t>
            </a:r>
            <a:endParaRPr lang="ko-KR" altLang="en-US" sz="3200" b="1" dirty="0">
              <a:ln>
                <a:solidFill>
                  <a:schemeClr val="bg1">
                    <a:alpha val="0"/>
                  </a:schemeClr>
                </a:solidFill>
              </a:ln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971600" y="4437112"/>
            <a:ext cx="7560840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ko-KR" sz="3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Input : Mouse left button</a:t>
            </a:r>
            <a:endParaRPr lang="en-US" altLang="ko-KR" sz="3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251520" y="5085184"/>
            <a:ext cx="8496944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ko-KR" sz="3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Click region = white rectangle</a:t>
            </a:r>
            <a:endParaRPr lang="en-US" altLang="ko-KR" sz="30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1988840"/>
            <a:ext cx="2124372" cy="2372056"/>
          </a:xfrm>
          <a:prstGeom prst="rect">
            <a:avLst/>
          </a:prstGeom>
        </p:spPr>
      </p:pic>
      <p:pic>
        <p:nvPicPr>
          <p:cNvPr id="4" name="그림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1988840"/>
            <a:ext cx="2143424" cy="2372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321495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027412" y="764704"/>
            <a:ext cx="707298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400" b="1" dirty="0" smtClean="0">
                <a:latin typeface="HY견고딕" pitchFamily="18" charset="-127"/>
                <a:ea typeface="HY견고딕" pitchFamily="18" charset="-127"/>
              </a:rPr>
              <a:t>INDEX</a:t>
            </a:r>
          </a:p>
          <a:p>
            <a:endParaRPr lang="en-US" altLang="ko-KR" dirty="0" smtClean="0">
              <a:latin typeface="HY견고딕" pitchFamily="18" charset="-127"/>
              <a:ea typeface="HY견고딕" pitchFamily="18" charset="-127"/>
            </a:endParaRPr>
          </a:p>
          <a:p>
            <a:endParaRPr lang="en-US" altLang="ko-KR" dirty="0">
              <a:latin typeface="HY견고딕" pitchFamily="18" charset="-127"/>
              <a:ea typeface="HY견고딕" pitchFamily="18" charset="-127"/>
            </a:endParaRPr>
          </a:p>
          <a:p>
            <a:endParaRPr lang="en-US" altLang="ko-KR" dirty="0">
              <a:latin typeface="HY견고딕" pitchFamily="18" charset="-127"/>
              <a:ea typeface="HY견고딕" pitchFamily="18" charset="-127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altLang="ko-KR" sz="3000" b="1" dirty="0" smtClean="0">
                <a:latin typeface="HY견고딕" pitchFamily="18" charset="-127"/>
                <a:ea typeface="HY견고딕" pitchFamily="18" charset="-127"/>
              </a:rPr>
              <a:t>Base structure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ko-KR" sz="3000" b="1" dirty="0">
              <a:latin typeface="HY견고딕" pitchFamily="18" charset="-127"/>
              <a:ea typeface="HY견고딕" pitchFamily="18" charset="-127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altLang="ko-KR" sz="3000" b="1" dirty="0" smtClean="0">
                <a:latin typeface="HY견고딕" pitchFamily="18" charset="-127"/>
                <a:ea typeface="HY견고딕" pitchFamily="18" charset="-127"/>
              </a:rPr>
              <a:t>Mouse &amp; Keyboard</a:t>
            </a:r>
            <a:endParaRPr lang="en-US" altLang="ko-KR" sz="3000" b="1" dirty="0">
              <a:latin typeface="HY견고딕" pitchFamily="18" charset="-127"/>
              <a:ea typeface="HY견고딕" pitchFamily="18" charset="-127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ko-KR" sz="3000" b="1" dirty="0" smtClean="0">
              <a:latin typeface="HY견고딕" pitchFamily="18" charset="-127"/>
              <a:ea typeface="HY견고딕" pitchFamily="18" charset="-127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altLang="ko-KR" sz="3000" b="1" dirty="0" smtClean="0">
                <a:latin typeface="HY견고딕" pitchFamily="18" charset="-127"/>
                <a:ea typeface="HY견고딕" pitchFamily="18" charset="-127"/>
              </a:rPr>
              <a:t>Do it : Simple example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ko-KR" sz="3000" b="1" dirty="0">
              <a:latin typeface="HY견고딕" pitchFamily="18" charset="-127"/>
              <a:ea typeface="HY견고딕" pitchFamily="18" charset="-127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altLang="ko-KR" sz="3000" b="1" dirty="0" smtClean="0">
                <a:latin typeface="HY견고딕" pitchFamily="18" charset="-127"/>
                <a:ea typeface="HY견고딕" pitchFamily="18" charset="-127"/>
              </a:rPr>
              <a:t>Homework</a:t>
            </a:r>
          </a:p>
        </p:txBody>
      </p:sp>
    </p:spTree>
    <p:extLst>
      <p:ext uri="{BB962C8B-B14F-4D97-AF65-F5344CB8AC3E}">
        <p14:creationId xmlns:p14="http://schemas.microsoft.com/office/powerpoint/2010/main" val="2886405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3532" y="692696"/>
            <a:ext cx="9140468" cy="11581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FF0000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3593" y="898260"/>
            <a:ext cx="9140468" cy="6537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FF0000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-3800" y="6669360"/>
            <a:ext cx="9140468" cy="4059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1520" y="61597"/>
            <a:ext cx="24689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dirty="0" smtClean="0">
                <a:ln>
                  <a:solidFill>
                    <a:schemeClr val="bg1">
                      <a:alpha val="0"/>
                    </a:schemeClr>
                  </a:solidFill>
                </a:ln>
                <a:latin typeface="HY견고딕" pitchFamily="18" charset="-127"/>
                <a:ea typeface="HY견고딕" pitchFamily="18" charset="-127"/>
              </a:rPr>
              <a:t>Homework</a:t>
            </a:r>
            <a:endParaRPr lang="ko-KR" altLang="en-US" sz="3200" b="1" dirty="0">
              <a:ln>
                <a:solidFill>
                  <a:schemeClr val="bg1">
                    <a:alpha val="0"/>
                  </a:schemeClr>
                </a:solidFill>
              </a:ln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971600" y="3861048"/>
            <a:ext cx="7560840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ko-KR" sz="3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Input : Mouse X position</a:t>
            </a:r>
            <a:endParaRPr lang="en-US" altLang="ko-KR" sz="3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251520" y="4365104"/>
            <a:ext cx="8496944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ko-KR" sz="3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Left side = black(0);</a:t>
            </a:r>
          </a:p>
          <a:p>
            <a:pPr algn="ctr"/>
            <a:r>
              <a:rPr lang="en-US" altLang="ko-KR" sz="3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Right side = white(255);</a:t>
            </a: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618" y="1280253"/>
            <a:ext cx="2308087" cy="2432410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9799" y="1280326"/>
            <a:ext cx="2299845" cy="2435769"/>
          </a:xfrm>
          <a:prstGeom prst="rect">
            <a:avLst/>
          </a:prstGeom>
        </p:spPr>
      </p:pic>
      <p:pic>
        <p:nvPicPr>
          <p:cNvPr id="11" name="그림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6221" y="1280326"/>
            <a:ext cx="2312163" cy="2436706"/>
          </a:xfrm>
          <a:prstGeom prst="rect">
            <a:avLst/>
          </a:prstGeom>
        </p:spPr>
      </p:pic>
      <p:sp>
        <p:nvSpPr>
          <p:cNvPr id="18" name="직사각형 17"/>
          <p:cNvSpPr/>
          <p:nvPr/>
        </p:nvSpPr>
        <p:spPr>
          <a:xfrm>
            <a:off x="323528" y="5971346"/>
            <a:ext cx="8208912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ko-KR" sz="3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Normalize = (Mouse X position/400)*255;</a:t>
            </a:r>
            <a:endParaRPr lang="en-US" altLang="ko-KR" sz="3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323528" y="5467290"/>
            <a:ext cx="8208912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ko-KR" sz="3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Use “float” variable</a:t>
            </a:r>
            <a:endParaRPr lang="en-US" altLang="ko-KR" sz="3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3866534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R:\임시 인터넷 파일\Content.IE5\CEECOQEM\MC900440442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052736"/>
            <a:ext cx="7903516" cy="4971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그룹 2"/>
          <p:cNvGrpSpPr/>
          <p:nvPr/>
        </p:nvGrpSpPr>
        <p:grpSpPr>
          <a:xfrm rot="20599991">
            <a:off x="1778716" y="1821502"/>
            <a:ext cx="1726584" cy="1304201"/>
            <a:chOff x="3886244" y="2987363"/>
            <a:chExt cx="1490623" cy="1134203"/>
          </a:xfrm>
        </p:grpSpPr>
        <p:sp>
          <p:nvSpPr>
            <p:cNvPr id="9" name="TextBox 8"/>
            <p:cNvSpPr txBox="1"/>
            <p:nvPr/>
          </p:nvSpPr>
          <p:spPr>
            <a:xfrm>
              <a:off x="3886244" y="2987363"/>
              <a:ext cx="1018850" cy="8832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6000" b="1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latin typeface="-윤고딕330" pitchFamily="18" charset="-127"/>
                  <a:ea typeface="-윤고딕330" pitchFamily="18" charset="-127"/>
                </a:rPr>
                <a:t>Q</a:t>
              </a:r>
              <a:r>
                <a:rPr lang="en-US" altLang="ko-KR" sz="4000" b="1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latin typeface="-윤고딕330" pitchFamily="18" charset="-127"/>
                  <a:ea typeface="-윤고딕330" pitchFamily="18" charset="-127"/>
                </a:rPr>
                <a:t>&amp;</a:t>
              </a:r>
              <a:endParaRPr lang="ko-KR" altLang="en-US" sz="6000" b="1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-윤고딕330" pitchFamily="18" charset="-127"/>
                <a:ea typeface="-윤고딕330" pitchFamily="18" charset="-127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630651" y="3077696"/>
              <a:ext cx="746216" cy="10438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7200" b="1" dirty="0">
                  <a:ln>
                    <a:solidFill>
                      <a:schemeClr val="bg1">
                        <a:alpha val="0"/>
                      </a:schemeClr>
                    </a:solidFill>
                  </a:ln>
                  <a:latin typeface="-윤고딕330" pitchFamily="18" charset="-127"/>
                  <a:ea typeface="-윤고딕330" pitchFamily="18" charset="-127"/>
                </a:rPr>
                <a:t>A</a:t>
              </a:r>
              <a:endParaRPr lang="ko-KR" altLang="en-US" sz="7200" b="1" dirty="0">
                <a:ln>
                  <a:solidFill>
                    <a:schemeClr val="bg1">
                      <a:alpha val="0"/>
                    </a:schemeClr>
                  </a:solidFill>
                </a:ln>
                <a:latin typeface="-윤고딕330" pitchFamily="18" charset="-127"/>
                <a:ea typeface="-윤고딕330" pitchFamily="18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86363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/>
          <p:cNvGrpSpPr/>
          <p:nvPr/>
        </p:nvGrpSpPr>
        <p:grpSpPr>
          <a:xfrm>
            <a:off x="1331640" y="2149510"/>
            <a:ext cx="6532194" cy="3098117"/>
            <a:chOff x="1808730" y="1843051"/>
            <a:chExt cx="5526540" cy="3171899"/>
          </a:xfrm>
        </p:grpSpPr>
        <p:sp>
          <p:nvSpPr>
            <p:cNvPr id="4" name="직사각형 3"/>
            <p:cNvSpPr/>
            <p:nvPr/>
          </p:nvSpPr>
          <p:spPr>
            <a:xfrm>
              <a:off x="2175715" y="4493605"/>
              <a:ext cx="5159555" cy="71914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rgbClr val="FF0000"/>
                </a:solidFill>
              </a:endParaRPr>
            </a:p>
          </p:txBody>
        </p:sp>
        <p:sp>
          <p:nvSpPr>
            <p:cNvPr id="5" name="직사각형 4"/>
            <p:cNvSpPr/>
            <p:nvPr/>
          </p:nvSpPr>
          <p:spPr>
            <a:xfrm rot="5400000">
              <a:off x="1125342" y="3263311"/>
              <a:ext cx="2912434" cy="71914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rgbClr val="FF0000"/>
                </a:solidFill>
              </a:endParaRPr>
            </a:p>
          </p:txBody>
        </p:sp>
        <p:sp>
          <p:nvSpPr>
            <p:cNvPr id="6" name="직사각형 5"/>
            <p:cNvSpPr/>
            <p:nvPr/>
          </p:nvSpPr>
          <p:spPr>
            <a:xfrm rot="5400000">
              <a:off x="5213005" y="3522776"/>
              <a:ext cx="2912434" cy="71914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rgbClr val="FF0000"/>
                </a:solidFill>
              </a:endParaRPr>
            </a:p>
          </p:txBody>
        </p:sp>
        <p:sp>
          <p:nvSpPr>
            <p:cNvPr id="7" name="직사각형 6"/>
            <p:cNvSpPr/>
            <p:nvPr/>
          </p:nvSpPr>
          <p:spPr>
            <a:xfrm>
              <a:off x="1808730" y="2491123"/>
              <a:ext cx="5159555" cy="71914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rgbClr val="FF0000"/>
                </a:solidFill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3113083" y="3140968"/>
            <a:ext cx="303640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4000" b="1" dirty="0" smtClean="0">
                <a:ln>
                  <a:solidFill>
                    <a:schemeClr val="bg1">
                      <a:alpha val="0"/>
                    </a:schemeClr>
                  </a:solidFill>
                </a:ln>
                <a:latin typeface="HY견고딕" pitchFamily="18" charset="-127"/>
                <a:ea typeface="HY견고딕" pitchFamily="18" charset="-127"/>
              </a:rPr>
              <a:t>Homework</a:t>
            </a:r>
          </a:p>
          <a:p>
            <a:pPr algn="ctr"/>
            <a:r>
              <a:rPr lang="en-US" altLang="ko-KR" sz="4000" b="1" dirty="0" smtClean="0">
                <a:ln>
                  <a:solidFill>
                    <a:schemeClr val="bg1">
                      <a:alpha val="0"/>
                    </a:schemeClr>
                  </a:solidFill>
                </a:ln>
                <a:latin typeface="HY견고딕" pitchFamily="18" charset="-127"/>
                <a:ea typeface="HY견고딕" pitchFamily="18" charset="-127"/>
              </a:rPr>
              <a:t>solution</a:t>
            </a:r>
            <a:endParaRPr lang="ko-KR" altLang="en-US" sz="4000" b="1" dirty="0">
              <a:ln>
                <a:solidFill>
                  <a:schemeClr val="bg1">
                    <a:alpha val="0"/>
                  </a:schemeClr>
                </a:solidFill>
              </a:ln>
              <a:latin typeface="HY견고딕" pitchFamily="18" charset="-127"/>
              <a:ea typeface="HY견고딕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3620651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3532" y="692696"/>
            <a:ext cx="9140468" cy="11581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FF0000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3593" y="898260"/>
            <a:ext cx="9140468" cy="6537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FF0000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-3800" y="6669360"/>
            <a:ext cx="9140468" cy="4059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1520" y="61597"/>
            <a:ext cx="29081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dirty="0" smtClean="0">
                <a:ln>
                  <a:solidFill>
                    <a:schemeClr val="bg1">
                      <a:alpha val="0"/>
                    </a:schemeClr>
                  </a:solidFill>
                </a:ln>
                <a:latin typeface="HY견고딕" pitchFamily="18" charset="-127"/>
                <a:ea typeface="HY견고딕" pitchFamily="18" charset="-127"/>
              </a:rPr>
              <a:t>Lecture plan</a:t>
            </a:r>
            <a:endParaRPr lang="ko-KR" altLang="en-US" sz="3200" b="1" dirty="0">
              <a:ln>
                <a:solidFill>
                  <a:schemeClr val="bg1">
                    <a:alpha val="0"/>
                  </a:schemeClr>
                </a:solidFill>
              </a:ln>
              <a:latin typeface="HY견고딕" pitchFamily="18" charset="-127"/>
              <a:ea typeface="HY견고딕" pitchFamily="18" charset="-127"/>
            </a:endParaRPr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1522333"/>
              </p:ext>
            </p:extLst>
          </p:nvPr>
        </p:nvGraphicFramePr>
        <p:xfrm>
          <a:off x="111688" y="1052736"/>
          <a:ext cx="8920169" cy="50657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20169"/>
              </a:tblGrid>
              <a:tr h="144016">
                <a:tc>
                  <a:txBody>
                    <a:bodyPr/>
                    <a:lstStyle/>
                    <a:p>
                      <a:pPr algn="ctr" latinLnBrk="1"/>
                      <a:endParaRPr lang="ko-KR" altLang="en-US" sz="2500" b="1" dirty="0"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anchor="ctr">
                    <a:solidFill>
                      <a:schemeClr val="bg1">
                        <a:alpha val="0"/>
                      </a:schemeClr>
                    </a:solidFill>
                  </a:tcPr>
                </a:tc>
              </a:tr>
              <a:tr h="918661">
                <a:tc>
                  <a:txBody>
                    <a:bodyPr/>
                    <a:lstStyle/>
                    <a:p>
                      <a:pPr marL="342900" lvl="0" indent="-342900" algn="l" latinLnBrk="1">
                        <a:buFont typeface="Arial" pitchFamily="34" charset="0"/>
                        <a:buChar char="•"/>
                      </a:pPr>
                      <a:r>
                        <a:rPr lang="en-US" altLang="ko-KR" sz="2500" b="1" strike="sngStrike" dirty="0" smtClean="0">
                          <a:latin typeface="HY견고딕" pitchFamily="18" charset="-127"/>
                          <a:ea typeface="HY견고딕" pitchFamily="18" charset="-127"/>
                        </a:rPr>
                        <a:t>What is Processing + Simple drawing</a:t>
                      </a:r>
                      <a:endParaRPr lang="ko-KR" altLang="en-US" sz="2500" b="1" strike="sngStrike" dirty="0"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anchor="ctr"/>
                </a:tc>
              </a:tr>
              <a:tr h="91866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altLang="ko-KR" sz="2500" b="1" dirty="0" smtClean="0">
                          <a:latin typeface="HY견고딕" pitchFamily="18" charset="-127"/>
                          <a:ea typeface="HY견고딕" pitchFamily="18" charset="-127"/>
                        </a:rPr>
                        <a:t>Mouse + Keyboard</a:t>
                      </a:r>
                      <a:r>
                        <a:rPr lang="en-US" altLang="ko-KR" sz="2500" b="1" baseline="0" dirty="0" smtClean="0">
                          <a:latin typeface="HY견고딕" pitchFamily="18" charset="-127"/>
                          <a:ea typeface="HY견고딕" pitchFamily="18" charset="-127"/>
                        </a:rPr>
                        <a:t> input event</a:t>
                      </a:r>
                      <a:endParaRPr lang="ko-KR" altLang="en-US" sz="2500" b="1" dirty="0" smtClean="0"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anchor="ctr"/>
                </a:tc>
              </a:tr>
              <a:tr h="918661">
                <a:tc>
                  <a:txBody>
                    <a:bodyPr/>
                    <a:lstStyle/>
                    <a:p>
                      <a:pPr marL="342900" lvl="0" indent="-342900" algn="l" latinLnBrk="1">
                        <a:buFont typeface="Arial" pitchFamily="34" charset="0"/>
                        <a:buChar char="•"/>
                      </a:pPr>
                      <a:r>
                        <a:rPr lang="en-US" altLang="ko-KR" sz="2500" b="1" dirty="0" smtClean="0">
                          <a:latin typeface="HY견고딕" pitchFamily="18" charset="-127"/>
                          <a:ea typeface="HY견고딕" pitchFamily="18" charset="-127"/>
                        </a:rPr>
                        <a:t>Loop and</a:t>
                      </a:r>
                      <a:r>
                        <a:rPr lang="en-US" altLang="ko-KR" sz="2500" b="1" baseline="0" dirty="0" smtClean="0">
                          <a:latin typeface="HY견고딕" pitchFamily="18" charset="-127"/>
                          <a:ea typeface="HY견고딕" pitchFamily="18" charset="-127"/>
                        </a:rPr>
                        <a:t> animation</a:t>
                      </a:r>
                      <a:endParaRPr lang="ko-KR" altLang="en-US" sz="2500" b="1" dirty="0"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anchor="ctr"/>
                </a:tc>
              </a:tr>
              <a:tr h="91866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altLang="ko-KR" sz="2500" b="1" dirty="0" smtClean="0">
                          <a:latin typeface="HY견고딕" pitchFamily="18" charset="-127"/>
                          <a:ea typeface="HY견고딕" pitchFamily="18" charset="-127"/>
                        </a:rPr>
                        <a:t>Processing + Kinect</a:t>
                      </a:r>
                      <a:endParaRPr lang="ko-KR" altLang="en-US" sz="2500" b="1" dirty="0" smtClean="0"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anchor="ctr"/>
                </a:tc>
              </a:tr>
              <a:tr h="918661">
                <a:tc>
                  <a:txBody>
                    <a:bodyPr/>
                    <a:lstStyle/>
                    <a:p>
                      <a:pPr marL="342900" lvl="0" indent="-342900" algn="l" latinLnBrk="1">
                        <a:buFont typeface="Arial" pitchFamily="34" charset="0"/>
                        <a:buChar char="•"/>
                      </a:pPr>
                      <a:r>
                        <a:rPr lang="en-US" altLang="ko-KR" sz="2500" b="1" dirty="0" smtClean="0">
                          <a:latin typeface="HY견고딕" pitchFamily="18" charset="-127"/>
                          <a:ea typeface="HY견고딕" pitchFamily="18" charset="-127"/>
                        </a:rPr>
                        <a:t>Flash</a:t>
                      </a:r>
                      <a:r>
                        <a:rPr lang="en-US" altLang="ko-KR" sz="2500" b="1" baseline="0" dirty="0" smtClean="0">
                          <a:latin typeface="HY견고딕" pitchFamily="18" charset="-127"/>
                          <a:ea typeface="HY견고딕" pitchFamily="18" charset="-127"/>
                        </a:rPr>
                        <a:t> + Kinect</a:t>
                      </a:r>
                      <a:endParaRPr lang="ko-KR" altLang="en-US" sz="2500" b="1" dirty="0"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557442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/>
          <p:cNvGrpSpPr/>
          <p:nvPr/>
        </p:nvGrpSpPr>
        <p:grpSpPr>
          <a:xfrm>
            <a:off x="1331640" y="2149510"/>
            <a:ext cx="6532194" cy="3098117"/>
            <a:chOff x="1808730" y="1843051"/>
            <a:chExt cx="5526540" cy="3171899"/>
          </a:xfrm>
        </p:grpSpPr>
        <p:sp>
          <p:nvSpPr>
            <p:cNvPr id="4" name="직사각형 3"/>
            <p:cNvSpPr/>
            <p:nvPr/>
          </p:nvSpPr>
          <p:spPr>
            <a:xfrm>
              <a:off x="2175715" y="4493605"/>
              <a:ext cx="5159555" cy="71914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rgbClr val="FF0000"/>
                </a:solidFill>
              </a:endParaRPr>
            </a:p>
          </p:txBody>
        </p:sp>
        <p:sp>
          <p:nvSpPr>
            <p:cNvPr id="5" name="직사각형 4"/>
            <p:cNvSpPr/>
            <p:nvPr/>
          </p:nvSpPr>
          <p:spPr>
            <a:xfrm rot="5400000">
              <a:off x="1125342" y="3263311"/>
              <a:ext cx="2912434" cy="71914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rgbClr val="FF0000"/>
                </a:solidFill>
              </a:endParaRPr>
            </a:p>
          </p:txBody>
        </p:sp>
        <p:sp>
          <p:nvSpPr>
            <p:cNvPr id="6" name="직사각형 5"/>
            <p:cNvSpPr/>
            <p:nvPr/>
          </p:nvSpPr>
          <p:spPr>
            <a:xfrm rot="5400000">
              <a:off x="5213005" y="3522776"/>
              <a:ext cx="2912434" cy="71914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rgbClr val="FF0000"/>
                </a:solidFill>
              </a:endParaRPr>
            </a:p>
          </p:txBody>
        </p:sp>
        <p:sp>
          <p:nvSpPr>
            <p:cNvPr id="7" name="직사각형 6"/>
            <p:cNvSpPr/>
            <p:nvPr/>
          </p:nvSpPr>
          <p:spPr>
            <a:xfrm>
              <a:off x="1808730" y="2491123"/>
              <a:ext cx="5159555" cy="71914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rgbClr val="FF0000"/>
                </a:solidFill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532801" y="3359314"/>
            <a:ext cx="41969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4000" b="1" dirty="0" smtClean="0">
                <a:ln>
                  <a:solidFill>
                    <a:schemeClr val="bg1">
                      <a:alpha val="0"/>
                    </a:schemeClr>
                  </a:solidFill>
                </a:ln>
                <a:latin typeface="HY견고딕" pitchFamily="18" charset="-127"/>
                <a:ea typeface="HY견고딕" pitchFamily="18" charset="-127"/>
              </a:rPr>
              <a:t>Base structure</a:t>
            </a:r>
            <a:endParaRPr lang="ko-KR" altLang="en-US" sz="4000" b="1" dirty="0">
              <a:ln>
                <a:solidFill>
                  <a:schemeClr val="bg1">
                    <a:alpha val="0"/>
                  </a:schemeClr>
                </a:solidFill>
              </a:ln>
              <a:latin typeface="HY견고딕" pitchFamily="18" charset="-127"/>
              <a:ea typeface="HY견고딕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2417495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3532" y="692696"/>
            <a:ext cx="9140468" cy="11581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FF0000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3593" y="898260"/>
            <a:ext cx="9140468" cy="6537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FF0000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-3800" y="6669360"/>
            <a:ext cx="9140468" cy="4059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1520" y="61597"/>
            <a:ext cx="33922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dirty="0" smtClean="0">
                <a:ln>
                  <a:solidFill>
                    <a:schemeClr val="bg1">
                      <a:alpha val="0"/>
                    </a:schemeClr>
                  </a:solidFill>
                </a:ln>
                <a:latin typeface="HY견고딕" pitchFamily="18" charset="-127"/>
                <a:ea typeface="HY견고딕" pitchFamily="18" charset="-127"/>
              </a:rPr>
              <a:t>Base structure</a:t>
            </a:r>
            <a:endParaRPr lang="ko-KR" altLang="en-US" sz="3200" b="1" dirty="0">
              <a:ln>
                <a:solidFill>
                  <a:schemeClr val="bg1">
                    <a:alpha val="0"/>
                  </a:schemeClr>
                </a:solidFill>
              </a:ln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2" name="세로 텍스트 개체 틀 4"/>
          <p:cNvSpPr txBox="1">
            <a:spLocks/>
          </p:cNvSpPr>
          <p:nvPr/>
        </p:nvSpPr>
        <p:spPr>
          <a:xfrm>
            <a:off x="107504" y="1052736"/>
            <a:ext cx="8928992" cy="5472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b="1" dirty="0" smtClean="0"/>
              <a:t>setup()</a:t>
            </a:r>
            <a:endParaRPr lang="en-US" altLang="ko-KR" sz="1400" b="1" dirty="0" smtClean="0"/>
          </a:p>
          <a:p>
            <a:pPr lvl="1"/>
            <a:r>
              <a:rPr lang="en-US" altLang="ko-KR" sz="1800" b="1" dirty="0" smtClean="0"/>
              <a:t>Runs first one time</a:t>
            </a:r>
          </a:p>
          <a:p>
            <a:pPr lvl="1"/>
            <a:r>
              <a:rPr lang="en-US" altLang="ko-KR" sz="1800" b="1" dirty="0" smtClean="0"/>
              <a:t>Initialize the options</a:t>
            </a:r>
          </a:p>
          <a:p>
            <a:pPr lvl="1"/>
            <a:r>
              <a:rPr lang="en-US" altLang="ko-KR" sz="1400" b="1" dirty="0" smtClean="0"/>
              <a:t>size() function should always at the first line</a:t>
            </a:r>
          </a:p>
          <a:p>
            <a:pPr lvl="1"/>
            <a:r>
              <a:rPr lang="en-US" altLang="ko-KR" sz="1400" b="1" dirty="0" smtClean="0"/>
              <a:t>Processing will not be able to do anything before the window size if specified</a:t>
            </a:r>
          </a:p>
          <a:p>
            <a:pPr lvl="1"/>
            <a:endParaRPr lang="en-US" altLang="ko-KR" sz="1400" b="1" dirty="0"/>
          </a:p>
          <a:p>
            <a:r>
              <a:rPr lang="en-US" altLang="ko-KR" b="1" dirty="0" smtClean="0"/>
              <a:t>draw()</a:t>
            </a:r>
          </a:p>
          <a:p>
            <a:pPr lvl="1"/>
            <a:r>
              <a:rPr lang="en-US" altLang="ko-KR" sz="1800" b="1" dirty="0" smtClean="0"/>
              <a:t>draw() loops continuously until you close the sketch window</a:t>
            </a:r>
          </a:p>
          <a:p>
            <a:pPr lvl="1"/>
            <a:r>
              <a:rPr lang="en-US" altLang="ko-KR" sz="1800" b="1" dirty="0" smtClean="0"/>
              <a:t>draw the figures every frame</a:t>
            </a:r>
          </a:p>
        </p:txBody>
      </p:sp>
    </p:spTree>
    <p:extLst>
      <p:ext uri="{BB962C8B-B14F-4D97-AF65-F5344CB8AC3E}">
        <p14:creationId xmlns:p14="http://schemas.microsoft.com/office/powerpoint/2010/main" val="135645187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3532" y="692696"/>
            <a:ext cx="9140468" cy="11581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FF0000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3593" y="898260"/>
            <a:ext cx="9140468" cy="6537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FF0000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-3800" y="6669360"/>
            <a:ext cx="9140468" cy="4059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1520" y="61597"/>
            <a:ext cx="33922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dirty="0" smtClean="0">
                <a:ln>
                  <a:solidFill>
                    <a:schemeClr val="bg1">
                      <a:alpha val="0"/>
                    </a:schemeClr>
                  </a:solidFill>
                </a:ln>
                <a:latin typeface="HY견고딕" pitchFamily="18" charset="-127"/>
                <a:ea typeface="HY견고딕" pitchFamily="18" charset="-127"/>
              </a:rPr>
              <a:t>Base structure</a:t>
            </a:r>
            <a:endParaRPr lang="ko-KR" altLang="en-US" sz="3200" b="1" dirty="0">
              <a:ln>
                <a:solidFill>
                  <a:schemeClr val="bg1">
                    <a:alpha val="0"/>
                  </a:schemeClr>
                </a:solidFill>
              </a:ln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9" name="세로 텍스트 개체 틀 4"/>
          <p:cNvSpPr txBox="1">
            <a:spLocks/>
          </p:cNvSpPr>
          <p:nvPr/>
        </p:nvSpPr>
        <p:spPr>
          <a:xfrm>
            <a:off x="35496" y="1052736"/>
            <a:ext cx="3528392" cy="5472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altLang="ko-KR" sz="1800" b="1" dirty="0"/>
              <a:t>size(200, 200);</a:t>
            </a:r>
          </a:p>
          <a:p>
            <a:pPr lvl="1"/>
            <a:endParaRPr lang="en-US" altLang="ko-KR" sz="1800" b="1" dirty="0"/>
          </a:p>
          <a:p>
            <a:pPr lvl="1"/>
            <a:r>
              <a:rPr lang="en-US" altLang="ko-KR" sz="1800" b="1" dirty="0" err="1"/>
              <a:t>ellipseMode</a:t>
            </a:r>
            <a:r>
              <a:rPr lang="en-US" altLang="ko-KR" sz="1800" b="1" dirty="0"/>
              <a:t>(CENTER);</a:t>
            </a:r>
          </a:p>
          <a:p>
            <a:pPr lvl="1"/>
            <a:r>
              <a:rPr lang="en-US" altLang="ko-KR" sz="1800" b="1" dirty="0" err="1"/>
              <a:t>rectMode</a:t>
            </a:r>
            <a:r>
              <a:rPr lang="en-US" altLang="ko-KR" sz="1800" b="1" dirty="0"/>
              <a:t>(CENTER);</a:t>
            </a:r>
          </a:p>
          <a:p>
            <a:pPr lvl="1"/>
            <a:endParaRPr lang="en-US" altLang="ko-KR" sz="1800" b="1" dirty="0"/>
          </a:p>
          <a:p>
            <a:pPr lvl="1"/>
            <a:r>
              <a:rPr lang="en-US" altLang="ko-KR" sz="1800" b="1" dirty="0"/>
              <a:t>stroke(0);</a:t>
            </a:r>
          </a:p>
          <a:p>
            <a:pPr lvl="1"/>
            <a:r>
              <a:rPr lang="en-US" altLang="ko-KR" sz="1800" b="1" dirty="0"/>
              <a:t>fill(150);</a:t>
            </a:r>
          </a:p>
          <a:p>
            <a:pPr lvl="1"/>
            <a:r>
              <a:rPr lang="en-US" altLang="ko-KR" sz="1800" b="1" dirty="0" err="1"/>
              <a:t>rect</a:t>
            </a:r>
            <a:r>
              <a:rPr lang="en-US" altLang="ko-KR" sz="1800" b="1" dirty="0"/>
              <a:t>(100, 100, 20, 100);</a:t>
            </a:r>
          </a:p>
          <a:p>
            <a:pPr lvl="1"/>
            <a:r>
              <a:rPr lang="en-US" altLang="ko-KR" sz="1800" b="1" dirty="0"/>
              <a:t>fill(255);</a:t>
            </a:r>
          </a:p>
          <a:p>
            <a:pPr lvl="1"/>
            <a:r>
              <a:rPr lang="en-US" altLang="ko-KR" sz="1800" b="1" dirty="0"/>
              <a:t>ellipse(100, 70, 60, 60);</a:t>
            </a:r>
          </a:p>
          <a:p>
            <a:pPr lvl="1"/>
            <a:r>
              <a:rPr lang="en-US" altLang="ko-KR" sz="1800" b="1" dirty="0"/>
              <a:t>fill(0);</a:t>
            </a:r>
          </a:p>
          <a:p>
            <a:pPr lvl="1"/>
            <a:r>
              <a:rPr lang="en-US" altLang="ko-KR" sz="1800" b="1" dirty="0"/>
              <a:t>ellipse(81, 70, 16, 32);</a:t>
            </a:r>
          </a:p>
          <a:p>
            <a:pPr lvl="1"/>
            <a:r>
              <a:rPr lang="en-US" altLang="ko-KR" sz="1800" b="1" dirty="0"/>
              <a:t>ellipse(119, 70, 16, 32);</a:t>
            </a:r>
          </a:p>
          <a:p>
            <a:pPr lvl="1"/>
            <a:r>
              <a:rPr lang="en-US" altLang="ko-KR" sz="1800" b="1" dirty="0"/>
              <a:t>stroke(0);</a:t>
            </a:r>
          </a:p>
          <a:p>
            <a:pPr lvl="1"/>
            <a:r>
              <a:rPr lang="en-US" altLang="ko-KR" sz="1800" b="1" dirty="0"/>
              <a:t>line(90, 150, 80, 160);</a:t>
            </a:r>
          </a:p>
          <a:p>
            <a:pPr lvl="1"/>
            <a:r>
              <a:rPr lang="en-US" altLang="ko-KR" sz="1800" b="1" dirty="0"/>
              <a:t>line(110, 150, 120, 160);</a:t>
            </a:r>
          </a:p>
        </p:txBody>
      </p:sp>
      <p:sp>
        <p:nvSpPr>
          <p:cNvPr id="11" name="세로 텍스트 개체 틀 4"/>
          <p:cNvSpPr txBox="1">
            <a:spLocks/>
          </p:cNvSpPr>
          <p:nvPr/>
        </p:nvSpPr>
        <p:spPr>
          <a:xfrm>
            <a:off x="5436096" y="1052736"/>
            <a:ext cx="3620586" cy="547260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r>
              <a:rPr lang="en-US" altLang="ko-KR" sz="1800" b="1" dirty="0" smtClean="0"/>
              <a:t>setup(){</a:t>
            </a:r>
          </a:p>
          <a:p>
            <a:pPr marL="457200" lvl="1" indent="0">
              <a:buNone/>
            </a:pPr>
            <a:r>
              <a:rPr lang="en-US" altLang="ko-KR" sz="1800" b="1" dirty="0" smtClean="0"/>
              <a:t>	size(200</a:t>
            </a:r>
            <a:r>
              <a:rPr lang="en-US" altLang="ko-KR" sz="1800" b="1" dirty="0"/>
              <a:t>, 200</a:t>
            </a:r>
            <a:r>
              <a:rPr lang="en-US" altLang="ko-KR" sz="1800" b="1" dirty="0" smtClean="0"/>
              <a:t>);</a:t>
            </a:r>
          </a:p>
          <a:p>
            <a:pPr marL="457200" lvl="1" indent="0">
              <a:buNone/>
            </a:pPr>
            <a:r>
              <a:rPr lang="en-US" altLang="ko-KR" sz="1800" b="1" dirty="0"/>
              <a:t>}</a:t>
            </a:r>
          </a:p>
          <a:p>
            <a:pPr lvl="1"/>
            <a:endParaRPr lang="en-US" altLang="ko-KR" sz="1800" b="1" dirty="0" smtClean="0"/>
          </a:p>
          <a:p>
            <a:pPr marL="457200" lvl="1" indent="0">
              <a:buNone/>
            </a:pPr>
            <a:r>
              <a:rPr lang="en-US" altLang="ko-KR" sz="1800" b="1" dirty="0" smtClean="0"/>
              <a:t>draw(){</a:t>
            </a:r>
          </a:p>
          <a:p>
            <a:pPr marL="457200" lvl="1" indent="0">
              <a:buNone/>
            </a:pPr>
            <a:r>
              <a:rPr lang="en-US" altLang="ko-KR" sz="1800" b="1" dirty="0" smtClean="0"/>
              <a:t>	</a:t>
            </a:r>
            <a:r>
              <a:rPr lang="en-US" altLang="ko-KR" sz="1800" b="1" dirty="0" err="1" smtClean="0"/>
              <a:t>ellipseMode</a:t>
            </a:r>
            <a:r>
              <a:rPr lang="en-US" altLang="ko-KR" sz="1800" b="1" dirty="0" smtClean="0"/>
              <a:t>(CENTER</a:t>
            </a:r>
            <a:r>
              <a:rPr lang="en-US" altLang="ko-KR" sz="1800" b="1" dirty="0"/>
              <a:t>);</a:t>
            </a:r>
          </a:p>
          <a:p>
            <a:pPr marL="457200" lvl="1" indent="0">
              <a:buNone/>
            </a:pPr>
            <a:r>
              <a:rPr lang="en-US" altLang="ko-KR" sz="1800" b="1" dirty="0" smtClean="0"/>
              <a:t>	</a:t>
            </a:r>
            <a:r>
              <a:rPr lang="en-US" altLang="ko-KR" sz="1800" b="1" dirty="0" err="1" smtClean="0"/>
              <a:t>rectMode</a:t>
            </a:r>
            <a:r>
              <a:rPr lang="en-US" altLang="ko-KR" sz="1800" b="1" dirty="0" smtClean="0"/>
              <a:t>(CENTER</a:t>
            </a:r>
            <a:r>
              <a:rPr lang="en-US" altLang="ko-KR" sz="1800" b="1" dirty="0"/>
              <a:t>);</a:t>
            </a:r>
          </a:p>
          <a:p>
            <a:pPr marL="457200" lvl="1" indent="0">
              <a:buNone/>
            </a:pPr>
            <a:r>
              <a:rPr lang="en-US" altLang="ko-KR" sz="1800" b="1" dirty="0" smtClean="0"/>
              <a:t>	stroke(0</a:t>
            </a:r>
            <a:r>
              <a:rPr lang="en-US" altLang="ko-KR" sz="1800" b="1" dirty="0"/>
              <a:t>);</a:t>
            </a:r>
          </a:p>
          <a:p>
            <a:pPr marL="457200" lvl="1" indent="0">
              <a:buNone/>
            </a:pPr>
            <a:r>
              <a:rPr lang="en-US" altLang="ko-KR" sz="1800" b="1" dirty="0" smtClean="0"/>
              <a:t>	fill(150</a:t>
            </a:r>
            <a:r>
              <a:rPr lang="en-US" altLang="ko-KR" sz="1800" b="1" dirty="0"/>
              <a:t>);</a:t>
            </a:r>
          </a:p>
          <a:p>
            <a:pPr marL="457200" lvl="1" indent="0">
              <a:buNone/>
            </a:pPr>
            <a:r>
              <a:rPr lang="en-US" altLang="ko-KR" sz="1800" b="1" dirty="0" smtClean="0"/>
              <a:t>	</a:t>
            </a:r>
            <a:r>
              <a:rPr lang="en-US" altLang="ko-KR" sz="1800" b="1" dirty="0" err="1" smtClean="0"/>
              <a:t>rect</a:t>
            </a:r>
            <a:r>
              <a:rPr lang="en-US" altLang="ko-KR" sz="1800" b="1" dirty="0" smtClean="0"/>
              <a:t>(100</a:t>
            </a:r>
            <a:r>
              <a:rPr lang="en-US" altLang="ko-KR" sz="1800" b="1" dirty="0"/>
              <a:t>, 100, 20, 100);</a:t>
            </a:r>
          </a:p>
          <a:p>
            <a:pPr marL="457200" lvl="1" indent="0">
              <a:buNone/>
            </a:pPr>
            <a:r>
              <a:rPr lang="en-US" altLang="ko-KR" sz="1800" b="1" dirty="0" smtClean="0"/>
              <a:t>	fill(255</a:t>
            </a:r>
            <a:r>
              <a:rPr lang="en-US" altLang="ko-KR" sz="1800" b="1" dirty="0"/>
              <a:t>);</a:t>
            </a:r>
          </a:p>
          <a:p>
            <a:pPr marL="457200" lvl="1" indent="0">
              <a:buNone/>
            </a:pPr>
            <a:r>
              <a:rPr lang="en-US" altLang="ko-KR" sz="1800" b="1" dirty="0" smtClean="0"/>
              <a:t>	ellipse(100</a:t>
            </a:r>
            <a:r>
              <a:rPr lang="en-US" altLang="ko-KR" sz="1800" b="1" dirty="0"/>
              <a:t>, 70, 60, 60);</a:t>
            </a:r>
          </a:p>
          <a:p>
            <a:pPr marL="457200" lvl="1" indent="0">
              <a:buNone/>
            </a:pPr>
            <a:r>
              <a:rPr lang="en-US" altLang="ko-KR" sz="1800" b="1" dirty="0" smtClean="0"/>
              <a:t>	fill(0</a:t>
            </a:r>
            <a:r>
              <a:rPr lang="en-US" altLang="ko-KR" sz="1800" b="1" dirty="0"/>
              <a:t>);</a:t>
            </a:r>
          </a:p>
          <a:p>
            <a:pPr marL="457200" lvl="1" indent="0">
              <a:buNone/>
            </a:pPr>
            <a:r>
              <a:rPr lang="en-US" altLang="ko-KR" sz="1800" b="1" dirty="0" smtClean="0"/>
              <a:t>	ellipse(81</a:t>
            </a:r>
            <a:r>
              <a:rPr lang="en-US" altLang="ko-KR" sz="1800" b="1" dirty="0"/>
              <a:t>, 70, 16, 32);</a:t>
            </a:r>
          </a:p>
          <a:p>
            <a:pPr marL="457200" lvl="1" indent="0">
              <a:buNone/>
            </a:pPr>
            <a:r>
              <a:rPr lang="en-US" altLang="ko-KR" sz="1800" b="1" dirty="0" smtClean="0"/>
              <a:t>	ellipse(119</a:t>
            </a:r>
            <a:r>
              <a:rPr lang="en-US" altLang="ko-KR" sz="1800" b="1" dirty="0"/>
              <a:t>, 70, 16, 32);</a:t>
            </a:r>
          </a:p>
          <a:p>
            <a:pPr marL="457200" lvl="1" indent="0">
              <a:buNone/>
            </a:pPr>
            <a:r>
              <a:rPr lang="en-US" altLang="ko-KR" sz="1800" b="1" dirty="0" smtClean="0"/>
              <a:t>	stroke(0</a:t>
            </a:r>
            <a:r>
              <a:rPr lang="en-US" altLang="ko-KR" sz="1800" b="1" dirty="0"/>
              <a:t>);</a:t>
            </a:r>
          </a:p>
          <a:p>
            <a:pPr marL="457200" lvl="1" indent="0">
              <a:buNone/>
            </a:pPr>
            <a:r>
              <a:rPr lang="en-US" altLang="ko-KR" sz="1800" b="1" dirty="0" smtClean="0"/>
              <a:t>	line(90</a:t>
            </a:r>
            <a:r>
              <a:rPr lang="en-US" altLang="ko-KR" sz="1800" b="1" dirty="0"/>
              <a:t>, 150, 80, 160);</a:t>
            </a:r>
          </a:p>
          <a:p>
            <a:pPr marL="457200" lvl="1" indent="0">
              <a:buNone/>
            </a:pPr>
            <a:r>
              <a:rPr lang="en-US" altLang="ko-KR" sz="1800" b="1" dirty="0" smtClean="0"/>
              <a:t>	line(110</a:t>
            </a:r>
            <a:r>
              <a:rPr lang="en-US" altLang="ko-KR" sz="1800" b="1" dirty="0"/>
              <a:t>, 150, 120, 160</a:t>
            </a:r>
            <a:r>
              <a:rPr lang="en-US" altLang="ko-KR" sz="1800" b="1" dirty="0" smtClean="0"/>
              <a:t>);</a:t>
            </a:r>
          </a:p>
          <a:p>
            <a:pPr marL="457200" lvl="1" indent="0">
              <a:buNone/>
            </a:pPr>
            <a:r>
              <a:rPr lang="en-US" altLang="ko-KR" sz="1800" b="1" dirty="0"/>
              <a:t>}</a:t>
            </a:r>
          </a:p>
        </p:txBody>
      </p:sp>
      <p:sp>
        <p:nvSpPr>
          <p:cNvPr id="3" name="직사각형 2"/>
          <p:cNvSpPr/>
          <p:nvPr/>
        </p:nvSpPr>
        <p:spPr>
          <a:xfrm>
            <a:off x="5868144" y="1035484"/>
            <a:ext cx="2304256" cy="93610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>
            <a:off x="5856518" y="2204864"/>
            <a:ext cx="3200164" cy="432048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자유형 14"/>
          <p:cNvSpPr/>
          <p:nvPr/>
        </p:nvSpPr>
        <p:spPr>
          <a:xfrm>
            <a:off x="5444356" y="1035170"/>
            <a:ext cx="423788" cy="940279"/>
          </a:xfrm>
          <a:custGeom>
            <a:avLst/>
            <a:gdLst>
              <a:gd name="connsiteX0" fmla="*/ 474456 w 474456"/>
              <a:gd name="connsiteY0" fmla="*/ 0 h 940279"/>
              <a:gd name="connsiteX1" fmla="*/ 3 w 474456"/>
              <a:gd name="connsiteY1" fmla="*/ 491705 h 940279"/>
              <a:gd name="connsiteX2" fmla="*/ 465829 w 474456"/>
              <a:gd name="connsiteY2" fmla="*/ 940279 h 940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4456" h="940279">
                <a:moveTo>
                  <a:pt x="474456" y="0"/>
                </a:moveTo>
                <a:cubicBezTo>
                  <a:pt x="237948" y="167496"/>
                  <a:pt x="1441" y="334992"/>
                  <a:pt x="3" y="491705"/>
                </a:cubicBezTo>
                <a:cubicBezTo>
                  <a:pt x="-1435" y="648418"/>
                  <a:pt x="408320" y="898585"/>
                  <a:pt x="465829" y="940279"/>
                </a:cubicBezTo>
              </a:path>
            </a:pathLst>
          </a:cu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직사각형 15"/>
          <p:cNvSpPr/>
          <p:nvPr/>
        </p:nvSpPr>
        <p:spPr>
          <a:xfrm>
            <a:off x="4067944" y="1218818"/>
            <a:ext cx="1656184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ko-KR" sz="3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Setup</a:t>
            </a:r>
            <a:endParaRPr lang="en-US" altLang="ko-KR" sz="3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8" name="자유형 17"/>
          <p:cNvSpPr/>
          <p:nvPr/>
        </p:nvSpPr>
        <p:spPr>
          <a:xfrm>
            <a:off x="5436096" y="2200689"/>
            <a:ext cx="432048" cy="4324655"/>
          </a:xfrm>
          <a:custGeom>
            <a:avLst/>
            <a:gdLst>
              <a:gd name="connsiteX0" fmla="*/ 474456 w 474456"/>
              <a:gd name="connsiteY0" fmla="*/ 0 h 940279"/>
              <a:gd name="connsiteX1" fmla="*/ 3 w 474456"/>
              <a:gd name="connsiteY1" fmla="*/ 491705 h 940279"/>
              <a:gd name="connsiteX2" fmla="*/ 465829 w 474456"/>
              <a:gd name="connsiteY2" fmla="*/ 940279 h 940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4456" h="940279">
                <a:moveTo>
                  <a:pt x="474456" y="0"/>
                </a:moveTo>
                <a:cubicBezTo>
                  <a:pt x="237948" y="167496"/>
                  <a:pt x="1441" y="334992"/>
                  <a:pt x="3" y="491705"/>
                </a:cubicBezTo>
                <a:cubicBezTo>
                  <a:pt x="-1435" y="648418"/>
                  <a:pt x="408320" y="898585"/>
                  <a:pt x="465829" y="940279"/>
                </a:cubicBezTo>
              </a:path>
            </a:pathLst>
          </a:cu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직사각형 18"/>
          <p:cNvSpPr/>
          <p:nvPr/>
        </p:nvSpPr>
        <p:spPr>
          <a:xfrm>
            <a:off x="4067944" y="4005064"/>
            <a:ext cx="1656184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ko-KR" sz="3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Draw</a:t>
            </a:r>
            <a:endParaRPr lang="en-US" altLang="ko-KR" sz="3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0" name="아래로 구부러진 화살표 19"/>
          <p:cNvSpPr/>
          <p:nvPr/>
        </p:nvSpPr>
        <p:spPr>
          <a:xfrm>
            <a:off x="2923800" y="2204864"/>
            <a:ext cx="2584304" cy="1080120"/>
          </a:xfrm>
          <a:prstGeom prst="curved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3203848" y="1988840"/>
            <a:ext cx="1944216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ko-KR" sz="5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Block</a:t>
            </a:r>
            <a:endParaRPr lang="en-US" altLang="ko-KR" sz="5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5275996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/>
          <p:cNvGrpSpPr/>
          <p:nvPr/>
        </p:nvGrpSpPr>
        <p:grpSpPr>
          <a:xfrm>
            <a:off x="899592" y="2132856"/>
            <a:ext cx="7344816" cy="2935674"/>
            <a:chOff x="1808730" y="1843051"/>
            <a:chExt cx="5526540" cy="3171899"/>
          </a:xfrm>
        </p:grpSpPr>
        <p:sp>
          <p:nvSpPr>
            <p:cNvPr id="4" name="직사각형 3"/>
            <p:cNvSpPr/>
            <p:nvPr/>
          </p:nvSpPr>
          <p:spPr>
            <a:xfrm>
              <a:off x="2175715" y="4493605"/>
              <a:ext cx="5159555" cy="71914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rgbClr val="FF0000"/>
                </a:solidFill>
              </a:endParaRPr>
            </a:p>
          </p:txBody>
        </p:sp>
        <p:sp>
          <p:nvSpPr>
            <p:cNvPr id="5" name="직사각형 4"/>
            <p:cNvSpPr/>
            <p:nvPr/>
          </p:nvSpPr>
          <p:spPr>
            <a:xfrm rot="5400000">
              <a:off x="1125342" y="3263311"/>
              <a:ext cx="2912434" cy="71914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rgbClr val="FF0000"/>
                </a:solidFill>
              </a:endParaRPr>
            </a:p>
          </p:txBody>
        </p:sp>
        <p:sp>
          <p:nvSpPr>
            <p:cNvPr id="6" name="직사각형 5"/>
            <p:cNvSpPr/>
            <p:nvPr/>
          </p:nvSpPr>
          <p:spPr>
            <a:xfrm rot="5400000">
              <a:off x="5213005" y="3522776"/>
              <a:ext cx="2912434" cy="71914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rgbClr val="FF0000"/>
                </a:solidFill>
              </a:endParaRPr>
            </a:p>
          </p:txBody>
        </p:sp>
        <p:sp>
          <p:nvSpPr>
            <p:cNvPr id="7" name="직사각형 6"/>
            <p:cNvSpPr/>
            <p:nvPr/>
          </p:nvSpPr>
          <p:spPr>
            <a:xfrm>
              <a:off x="1808730" y="2491123"/>
              <a:ext cx="5159555" cy="71914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rgbClr val="FF0000"/>
                </a:solidFill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999004" y="3359314"/>
            <a:ext cx="52645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4000" b="1" dirty="0" smtClean="0">
                <a:ln>
                  <a:solidFill>
                    <a:schemeClr val="bg1">
                      <a:alpha val="0"/>
                    </a:schemeClr>
                  </a:solidFill>
                </a:ln>
                <a:latin typeface="HY견고딕" pitchFamily="18" charset="-127"/>
                <a:ea typeface="HY견고딕" pitchFamily="18" charset="-127"/>
              </a:rPr>
              <a:t>Mouse &amp; Keyboard</a:t>
            </a:r>
            <a:endParaRPr lang="ko-KR" altLang="en-US" sz="4000" b="1" dirty="0">
              <a:ln>
                <a:solidFill>
                  <a:schemeClr val="bg1">
                    <a:alpha val="0"/>
                  </a:schemeClr>
                </a:solidFill>
              </a:ln>
              <a:latin typeface="HY견고딕" pitchFamily="18" charset="-127"/>
              <a:ea typeface="HY견고딕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86975777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3532" y="692696"/>
            <a:ext cx="9140468" cy="11581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FF0000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3593" y="898260"/>
            <a:ext cx="9140468" cy="6537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FF0000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-3800" y="6669360"/>
            <a:ext cx="9140468" cy="4059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1520" y="61597"/>
            <a:ext cx="42498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dirty="0" smtClean="0">
                <a:ln>
                  <a:solidFill>
                    <a:schemeClr val="bg1">
                      <a:alpha val="0"/>
                    </a:schemeClr>
                  </a:solidFill>
                </a:ln>
                <a:latin typeface="HY견고딕" pitchFamily="18" charset="-127"/>
                <a:ea typeface="HY견고딕" pitchFamily="18" charset="-127"/>
              </a:rPr>
              <a:t>Mouse &amp; Keyboard</a:t>
            </a:r>
            <a:endParaRPr lang="ko-KR" altLang="en-US" sz="3200" b="1" dirty="0">
              <a:ln>
                <a:solidFill>
                  <a:schemeClr val="bg1">
                    <a:alpha val="0"/>
                  </a:schemeClr>
                </a:solidFill>
              </a:ln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2" name="세로 텍스트 개체 틀 4"/>
          <p:cNvSpPr txBox="1">
            <a:spLocks/>
          </p:cNvSpPr>
          <p:nvPr/>
        </p:nvSpPr>
        <p:spPr>
          <a:xfrm>
            <a:off x="107504" y="1052736"/>
            <a:ext cx="8928992" cy="5657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b="1" dirty="0" smtClean="0"/>
              <a:t>If, else if, else</a:t>
            </a:r>
          </a:p>
          <a:p>
            <a:pPr lvl="1"/>
            <a:r>
              <a:rPr lang="en-US" altLang="ko-KR" sz="1800" b="1" dirty="0" smtClean="0"/>
              <a:t>Select the condition</a:t>
            </a:r>
          </a:p>
          <a:p>
            <a:pPr lvl="2"/>
            <a:r>
              <a:rPr lang="en-US" altLang="ko-KR" sz="1400" b="1" dirty="0" smtClean="0"/>
              <a:t>if(condition1){process1)</a:t>
            </a:r>
          </a:p>
          <a:p>
            <a:pPr lvl="2"/>
            <a:r>
              <a:rPr lang="en-US" altLang="ko-KR" sz="1400" b="1" dirty="0" smtClean="0"/>
              <a:t>else if(condition){process2}</a:t>
            </a:r>
          </a:p>
          <a:p>
            <a:pPr lvl="2"/>
            <a:r>
              <a:rPr lang="en-US" altLang="ko-KR" sz="1400" b="1" dirty="0" smtClean="0"/>
              <a:t>else{process3)</a:t>
            </a:r>
          </a:p>
        </p:txBody>
      </p:sp>
      <p:grpSp>
        <p:nvGrpSpPr>
          <p:cNvPr id="96" name="그룹 95"/>
          <p:cNvGrpSpPr/>
          <p:nvPr/>
        </p:nvGrpSpPr>
        <p:grpSpPr>
          <a:xfrm>
            <a:off x="3642805" y="2318365"/>
            <a:ext cx="5321683" cy="4206979"/>
            <a:chOff x="3347864" y="1412776"/>
            <a:chExt cx="5321683" cy="4206979"/>
          </a:xfrm>
        </p:grpSpPr>
        <p:sp>
          <p:nvSpPr>
            <p:cNvPr id="15" name="순서도: 판단 14"/>
            <p:cNvSpPr/>
            <p:nvPr/>
          </p:nvSpPr>
          <p:spPr>
            <a:xfrm>
              <a:off x="3347864" y="1988840"/>
              <a:ext cx="2808312" cy="830384"/>
            </a:xfrm>
            <a:prstGeom prst="flowChartDecision">
              <a:avLst/>
            </a:prstGeom>
            <a:solidFill>
              <a:schemeClr val="tx2">
                <a:lumMod val="20000"/>
                <a:lumOff val="80000"/>
              </a:schemeClr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b="1" dirty="0" smtClean="0">
                  <a:solidFill>
                    <a:schemeClr val="tx1"/>
                  </a:solidFill>
                  <a:latin typeface="HY견고딕" pitchFamily="18" charset="-127"/>
                  <a:ea typeface="HY견고딕" pitchFamily="18" charset="-127"/>
                </a:rPr>
                <a:t>Condition 1</a:t>
              </a:r>
              <a:endParaRPr lang="ko-KR" altLang="en-US" sz="1400" b="1" dirty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cxnSp>
          <p:nvCxnSpPr>
            <p:cNvPr id="16" name="직선 연결선 15"/>
            <p:cNvCxnSpPr>
              <a:endCxn id="38" idx="0"/>
            </p:cNvCxnSpPr>
            <p:nvPr/>
          </p:nvCxnSpPr>
          <p:spPr>
            <a:xfrm>
              <a:off x="4752020" y="2808819"/>
              <a:ext cx="0" cy="427464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직사각형 25"/>
            <p:cNvSpPr/>
            <p:nvPr/>
          </p:nvSpPr>
          <p:spPr>
            <a:xfrm>
              <a:off x="6026533" y="2040841"/>
              <a:ext cx="496546" cy="338554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altLang="ko-KR" sz="16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effectLst/>
                </a:rPr>
                <a:t>Yes</a:t>
              </a:r>
              <a:endParaRPr lang="en-US" altLang="ko-KR" sz="16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endParaRPr>
            </a:p>
          </p:txBody>
        </p:sp>
        <p:sp>
          <p:nvSpPr>
            <p:cNvPr id="27" name="직사각형 26"/>
            <p:cNvSpPr/>
            <p:nvPr/>
          </p:nvSpPr>
          <p:spPr>
            <a:xfrm>
              <a:off x="4843455" y="2746424"/>
              <a:ext cx="474809" cy="338554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altLang="ko-KR" sz="16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No</a:t>
              </a:r>
              <a:endParaRPr lang="en-US" altLang="ko-KR" sz="16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endParaRPr>
            </a:p>
          </p:txBody>
        </p:sp>
        <p:sp>
          <p:nvSpPr>
            <p:cNvPr id="38" name="순서도: 판단 37"/>
            <p:cNvSpPr/>
            <p:nvPr/>
          </p:nvSpPr>
          <p:spPr>
            <a:xfrm>
              <a:off x="3347864" y="3236283"/>
              <a:ext cx="2808312" cy="830384"/>
            </a:xfrm>
            <a:prstGeom prst="flowChartDecision">
              <a:avLst/>
            </a:prstGeom>
            <a:solidFill>
              <a:schemeClr val="tx2">
                <a:lumMod val="20000"/>
                <a:lumOff val="80000"/>
              </a:schemeClr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b="1" dirty="0" smtClean="0">
                  <a:solidFill>
                    <a:schemeClr val="tx1"/>
                  </a:solidFill>
                  <a:latin typeface="HY견고딕" pitchFamily="18" charset="-127"/>
                  <a:ea typeface="HY견고딕" pitchFamily="18" charset="-127"/>
                </a:rPr>
                <a:t>Condition 2</a:t>
              </a:r>
              <a:endParaRPr lang="ko-KR" altLang="en-US" sz="1400" b="1" dirty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cxnSp>
          <p:nvCxnSpPr>
            <p:cNvPr id="41" name="직선 연결선 40"/>
            <p:cNvCxnSpPr>
              <a:stCxn id="38" idx="2"/>
            </p:cNvCxnSpPr>
            <p:nvPr/>
          </p:nvCxnSpPr>
          <p:spPr>
            <a:xfrm>
              <a:off x="4752020" y="4066667"/>
              <a:ext cx="0" cy="802493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직사각형 41"/>
            <p:cNvSpPr/>
            <p:nvPr/>
          </p:nvSpPr>
          <p:spPr>
            <a:xfrm>
              <a:off x="4843455" y="4005064"/>
              <a:ext cx="474809" cy="338554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altLang="ko-KR" sz="16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>No</a:t>
              </a:r>
              <a:endParaRPr lang="en-US" altLang="ko-KR" sz="16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endParaRPr>
            </a:p>
          </p:txBody>
        </p:sp>
        <p:cxnSp>
          <p:nvCxnSpPr>
            <p:cNvPr id="45" name="직선 연결선 44"/>
            <p:cNvCxnSpPr>
              <a:endCxn id="72" idx="1"/>
            </p:cNvCxnSpPr>
            <p:nvPr/>
          </p:nvCxnSpPr>
          <p:spPr>
            <a:xfrm>
              <a:off x="4763687" y="4839419"/>
              <a:ext cx="2040561" cy="32297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직선 연결선 49"/>
            <p:cNvCxnSpPr>
              <a:stCxn id="53" idx="2"/>
              <a:endCxn id="15" idx="0"/>
            </p:cNvCxnSpPr>
            <p:nvPr/>
          </p:nvCxnSpPr>
          <p:spPr>
            <a:xfrm>
              <a:off x="4752020" y="1753453"/>
              <a:ext cx="0" cy="235387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직사각형 52"/>
            <p:cNvSpPr/>
            <p:nvPr/>
          </p:nvSpPr>
          <p:spPr>
            <a:xfrm>
              <a:off x="3779912" y="1412776"/>
              <a:ext cx="1944216" cy="340677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b="1" dirty="0" smtClean="0">
                  <a:solidFill>
                    <a:schemeClr val="tx1"/>
                  </a:solidFill>
                  <a:latin typeface="HY견고딕" pitchFamily="18" charset="-127"/>
                  <a:ea typeface="HY견고딕" pitchFamily="18" charset="-127"/>
                </a:rPr>
                <a:t>Initialize</a:t>
              </a:r>
              <a:endParaRPr lang="ko-KR" altLang="en-US" sz="1400" b="1" dirty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cxnSp>
          <p:nvCxnSpPr>
            <p:cNvPr id="55" name="직선 연결선 54"/>
            <p:cNvCxnSpPr>
              <a:stCxn id="15" idx="3"/>
              <a:endCxn id="67" idx="1"/>
            </p:cNvCxnSpPr>
            <p:nvPr/>
          </p:nvCxnSpPr>
          <p:spPr>
            <a:xfrm flipV="1">
              <a:off x="6156176" y="2403192"/>
              <a:ext cx="648072" cy="840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직선 연결선 57"/>
            <p:cNvCxnSpPr>
              <a:stCxn id="38" idx="3"/>
              <a:endCxn id="70" idx="1"/>
            </p:cNvCxnSpPr>
            <p:nvPr/>
          </p:nvCxnSpPr>
          <p:spPr>
            <a:xfrm>
              <a:off x="6156176" y="3651475"/>
              <a:ext cx="648072" cy="1731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직사각형 61"/>
            <p:cNvSpPr/>
            <p:nvPr/>
          </p:nvSpPr>
          <p:spPr>
            <a:xfrm>
              <a:off x="6005297" y="3289076"/>
              <a:ext cx="496546" cy="338554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altLang="ko-KR" sz="16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effectLst/>
                </a:rPr>
                <a:t>Yes</a:t>
              </a:r>
              <a:endParaRPr lang="en-US" altLang="ko-KR" sz="16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endParaRPr>
            </a:p>
          </p:txBody>
        </p:sp>
        <p:sp>
          <p:nvSpPr>
            <p:cNvPr id="63" name="직사각형 62"/>
            <p:cNvSpPr/>
            <p:nvPr/>
          </p:nvSpPr>
          <p:spPr>
            <a:xfrm>
              <a:off x="6005297" y="4489113"/>
              <a:ext cx="496546" cy="338554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altLang="ko-KR" sz="16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effectLst/>
                </a:rPr>
                <a:t>Yes</a:t>
              </a:r>
              <a:endParaRPr lang="en-US" altLang="ko-KR" sz="16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endParaRPr>
            </a:p>
          </p:txBody>
        </p:sp>
        <p:sp>
          <p:nvSpPr>
            <p:cNvPr id="67" name="직사각형 66"/>
            <p:cNvSpPr/>
            <p:nvPr/>
          </p:nvSpPr>
          <p:spPr>
            <a:xfrm>
              <a:off x="6804248" y="2232853"/>
              <a:ext cx="1584176" cy="340677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b="1" dirty="0" smtClean="0">
                  <a:solidFill>
                    <a:schemeClr val="tx1"/>
                  </a:solidFill>
                  <a:latin typeface="HY견고딕" pitchFamily="18" charset="-127"/>
                  <a:ea typeface="HY견고딕" pitchFamily="18" charset="-127"/>
                </a:rPr>
                <a:t>Process 1</a:t>
              </a:r>
              <a:endParaRPr lang="ko-KR" altLang="en-US" sz="1400" b="1" dirty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70" name="직사각형 69"/>
            <p:cNvSpPr/>
            <p:nvPr/>
          </p:nvSpPr>
          <p:spPr>
            <a:xfrm>
              <a:off x="6804248" y="3482867"/>
              <a:ext cx="1584176" cy="340677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b="1" dirty="0" smtClean="0">
                  <a:solidFill>
                    <a:schemeClr val="tx1"/>
                  </a:solidFill>
                  <a:latin typeface="HY견고딕" pitchFamily="18" charset="-127"/>
                  <a:ea typeface="HY견고딕" pitchFamily="18" charset="-127"/>
                </a:rPr>
                <a:t>Process 2</a:t>
              </a:r>
              <a:endParaRPr lang="ko-KR" altLang="en-US" sz="1400" b="1" dirty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72" name="직사각형 71"/>
            <p:cNvSpPr/>
            <p:nvPr/>
          </p:nvSpPr>
          <p:spPr>
            <a:xfrm>
              <a:off x="6804248" y="4701377"/>
              <a:ext cx="1584176" cy="340677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b="1" dirty="0" smtClean="0">
                  <a:solidFill>
                    <a:schemeClr val="tx1"/>
                  </a:solidFill>
                  <a:latin typeface="HY견고딕" pitchFamily="18" charset="-127"/>
                  <a:ea typeface="HY견고딕" pitchFamily="18" charset="-127"/>
                </a:rPr>
                <a:t>Process 3</a:t>
              </a:r>
              <a:endParaRPr lang="ko-KR" altLang="en-US" sz="1400" b="1" dirty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cxnSp>
          <p:nvCxnSpPr>
            <p:cNvPr id="76" name="직선 연결선 75"/>
            <p:cNvCxnSpPr>
              <a:stCxn id="70" idx="3"/>
            </p:cNvCxnSpPr>
            <p:nvPr/>
          </p:nvCxnSpPr>
          <p:spPr>
            <a:xfrm flipV="1">
              <a:off x="8388424" y="3651475"/>
              <a:ext cx="262121" cy="1731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직선 연결선 78"/>
            <p:cNvCxnSpPr>
              <a:stCxn id="67" idx="3"/>
            </p:cNvCxnSpPr>
            <p:nvPr/>
          </p:nvCxnSpPr>
          <p:spPr>
            <a:xfrm flipV="1">
              <a:off x="8388424" y="2403191"/>
              <a:ext cx="262121" cy="1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직선 연결선 82"/>
            <p:cNvCxnSpPr>
              <a:stCxn id="72" idx="3"/>
            </p:cNvCxnSpPr>
            <p:nvPr/>
          </p:nvCxnSpPr>
          <p:spPr>
            <a:xfrm>
              <a:off x="8388424" y="4871716"/>
              <a:ext cx="262121" cy="0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직선 연결선 85"/>
            <p:cNvCxnSpPr/>
            <p:nvPr/>
          </p:nvCxnSpPr>
          <p:spPr>
            <a:xfrm>
              <a:off x="8650545" y="2404032"/>
              <a:ext cx="0" cy="3073766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직사각형 90"/>
            <p:cNvSpPr/>
            <p:nvPr/>
          </p:nvSpPr>
          <p:spPr>
            <a:xfrm>
              <a:off x="5436096" y="5279078"/>
              <a:ext cx="1944216" cy="340677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b="1" dirty="0" smtClean="0">
                  <a:solidFill>
                    <a:schemeClr val="tx1"/>
                  </a:solidFill>
                  <a:latin typeface="HY견고딕" pitchFamily="18" charset="-127"/>
                  <a:ea typeface="HY견고딕" pitchFamily="18" charset="-127"/>
                </a:rPr>
                <a:t>Quit</a:t>
              </a:r>
              <a:endParaRPr lang="ko-KR" altLang="en-US" sz="1400" b="1" dirty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cxnSp>
          <p:nvCxnSpPr>
            <p:cNvPr id="92" name="직선 연결선 91"/>
            <p:cNvCxnSpPr>
              <a:stCxn id="91" idx="3"/>
            </p:cNvCxnSpPr>
            <p:nvPr/>
          </p:nvCxnSpPr>
          <p:spPr>
            <a:xfrm>
              <a:off x="7380312" y="5449417"/>
              <a:ext cx="1289235" cy="28381"/>
            </a:xfrm>
            <a:prstGeom prst="line">
              <a:avLst/>
            </a:prstGeom>
            <a:ln w="57150">
              <a:solidFill>
                <a:schemeClr val="tx2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0206048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3152</TotalTime>
  <Words>694</Words>
  <Application>Microsoft Office PowerPoint</Application>
  <PresentationFormat>화면 슬라이드 쇼(4:3)</PresentationFormat>
  <Paragraphs>240</Paragraphs>
  <Slides>21</Slides>
  <Notes>13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21</vt:i4>
      </vt:variant>
    </vt:vector>
  </HeadingPairs>
  <TitlesOfParts>
    <vt:vector size="22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가나정보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leebyunggook</cp:lastModifiedBy>
  <cp:revision>287</cp:revision>
  <dcterms:created xsi:type="dcterms:W3CDTF">2012-01-31T11:07:43Z</dcterms:created>
  <dcterms:modified xsi:type="dcterms:W3CDTF">2013-03-24T23:51:43Z</dcterms:modified>
</cp:coreProperties>
</file>