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61" r:id="rId2"/>
    <p:sldId id="256" r:id="rId3"/>
    <p:sldId id="381" r:id="rId4"/>
    <p:sldId id="388" r:id="rId5"/>
    <p:sldId id="265" r:id="rId6"/>
    <p:sldId id="390" r:id="rId7"/>
    <p:sldId id="339" r:id="rId8"/>
    <p:sldId id="364" r:id="rId9"/>
    <p:sldId id="384" r:id="rId10"/>
    <p:sldId id="386" r:id="rId11"/>
    <p:sldId id="383" r:id="rId12"/>
    <p:sldId id="385" r:id="rId13"/>
    <p:sldId id="387" r:id="rId14"/>
    <p:sldId id="407" r:id="rId15"/>
    <p:sldId id="365" r:id="rId16"/>
    <p:sldId id="366" r:id="rId17"/>
    <p:sldId id="368" r:id="rId18"/>
    <p:sldId id="369" r:id="rId19"/>
    <p:sldId id="370" r:id="rId20"/>
    <p:sldId id="372" r:id="rId21"/>
    <p:sldId id="373" r:id="rId22"/>
    <p:sldId id="374" r:id="rId23"/>
    <p:sldId id="375" r:id="rId24"/>
    <p:sldId id="379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38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2" r:id="rId44"/>
    <p:sldId id="403" r:id="rId45"/>
    <p:sldId id="404" r:id="rId46"/>
    <p:sldId id="405" r:id="rId47"/>
    <p:sldId id="406" r:id="rId48"/>
    <p:sldId id="409" r:id="rId49"/>
    <p:sldId id="410" r:id="rId50"/>
    <p:sldId id="359" r:id="rId5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740"/>
    <a:srgbClr val="FDE031"/>
    <a:srgbClr val="688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7A031-85FA-4864-B1E0-36DC6FE8B47A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B53A-6949-4DF5-B6B9-BDA2D64CA5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00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B53A-6949-4DF5-B6B9-BDA2D64CA57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9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1C6CF8-06B2-4CE3-8359-CB6C8C3E98D9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778DCE9-8CF5-4CD7-8063-3D23EA99FE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43608" y="2331457"/>
            <a:ext cx="7064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 smtClean="0">
                <a:latin typeface="HY견고딕" pitchFamily="18" charset="-127"/>
                <a:ea typeface="HY견고딕" pitchFamily="18" charset="-127"/>
              </a:rPr>
              <a:t>Processing</a:t>
            </a:r>
            <a:endParaRPr lang="ko-KR" altLang="en-US" sz="7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883114"/>
            <a:ext cx="70606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Lecture. 1 </a:t>
            </a:r>
          </a:p>
          <a:p>
            <a:pPr algn="ctr"/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What is processing?</a:t>
            </a:r>
          </a:p>
          <a:p>
            <a:pPr algn="ctr"/>
            <a:endParaRPr lang="en-US" altLang="ko-KR" sz="3000" b="1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lbg@dongseo.ac.kr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70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29" y="2564904"/>
            <a:ext cx="5334375" cy="403412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Menus</a:t>
            </a:r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Totally 5 menus</a:t>
            </a:r>
          </a:p>
          <a:p>
            <a:pPr lvl="2"/>
            <a:r>
              <a:rPr lang="en-US" altLang="ko-KR" sz="1400" b="1" dirty="0" smtClean="0"/>
              <a:t>File, Edit, Sketch, Tools, Help</a:t>
            </a:r>
          </a:p>
          <a:p>
            <a:pPr lvl="2"/>
            <a:endParaRPr lang="en-US" altLang="ko-KR" sz="1400" b="1" dirty="0"/>
          </a:p>
          <a:p>
            <a:pPr lvl="1"/>
            <a:r>
              <a:rPr lang="en-US" altLang="ko-KR" sz="1800" b="1" dirty="0" smtClean="0"/>
              <a:t>File</a:t>
            </a:r>
          </a:p>
          <a:p>
            <a:pPr lvl="2"/>
            <a:r>
              <a:rPr lang="en-US" altLang="ko-KR" sz="1400" b="1" dirty="0" smtClean="0"/>
              <a:t>Options for manage the sketch</a:t>
            </a:r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Edit</a:t>
            </a:r>
          </a:p>
          <a:p>
            <a:pPr lvl="2"/>
            <a:r>
              <a:rPr lang="en-US" altLang="ko-KR" sz="1400" b="1" dirty="0" smtClean="0"/>
              <a:t>Options for modify the sketch codes</a:t>
            </a:r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Sketch</a:t>
            </a:r>
          </a:p>
          <a:p>
            <a:pPr lvl="2"/>
            <a:r>
              <a:rPr lang="en-US" altLang="ko-KR" sz="1400" b="1" dirty="0" smtClean="0"/>
              <a:t>Options for execute the sketch</a:t>
            </a:r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Tools</a:t>
            </a:r>
            <a:endParaRPr lang="en-US" altLang="ko-KR" sz="1800" b="1" dirty="0"/>
          </a:p>
          <a:p>
            <a:pPr lvl="2"/>
            <a:r>
              <a:rPr lang="en-US" altLang="ko-KR" sz="1400" b="1" dirty="0" smtClean="0"/>
              <a:t>Set sketch’s property</a:t>
            </a:r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Help</a:t>
            </a:r>
          </a:p>
          <a:p>
            <a:pPr lvl="2"/>
            <a:r>
              <a:rPr lang="en-US" altLang="ko-KR" sz="1400" b="1" dirty="0" smtClean="0"/>
              <a:t>Open references, samples, link to Processing webpage</a:t>
            </a:r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255317" y="2772302"/>
            <a:ext cx="3302087" cy="255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955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29" y="2564904"/>
            <a:ext cx="5334375" cy="403412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Toolbar</a:t>
            </a:r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6buttons in here</a:t>
            </a:r>
          </a:p>
          <a:p>
            <a:pPr lvl="2"/>
            <a:r>
              <a:rPr lang="en-US" altLang="ko-KR" sz="1400" b="1" dirty="0" smtClean="0"/>
              <a:t>Run, Stop, New, Open, Save, Export</a:t>
            </a:r>
            <a:endParaRPr lang="en-US" altLang="ko-KR" sz="1400" b="1" dirty="0"/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Run</a:t>
            </a:r>
          </a:p>
          <a:p>
            <a:pPr lvl="2"/>
            <a:r>
              <a:rPr lang="en-US" altLang="ko-KR" sz="1400" b="1" dirty="0" smtClean="0"/>
              <a:t>Compile the code</a:t>
            </a:r>
          </a:p>
          <a:p>
            <a:pPr lvl="2"/>
            <a:r>
              <a:rPr lang="en-US" altLang="ko-KR" sz="1400" b="1" dirty="0" smtClean="0"/>
              <a:t>Pop up the display view</a:t>
            </a:r>
          </a:p>
          <a:p>
            <a:pPr lvl="2"/>
            <a:r>
              <a:rPr lang="en-US" altLang="ko-KR" sz="1400" b="1" dirty="0" smtClean="0"/>
              <a:t>Execute the program</a:t>
            </a:r>
          </a:p>
          <a:p>
            <a:pPr lvl="2"/>
            <a:endParaRPr lang="en-US" altLang="ko-KR" sz="1400" b="1" dirty="0"/>
          </a:p>
          <a:p>
            <a:pPr lvl="1"/>
            <a:r>
              <a:rPr lang="en-US" altLang="ko-KR" sz="1800" b="1" dirty="0" smtClean="0"/>
              <a:t>Stop</a:t>
            </a:r>
          </a:p>
          <a:p>
            <a:pPr lvl="2"/>
            <a:r>
              <a:rPr lang="en-US" altLang="ko-KR" sz="1400" b="1" dirty="0" smtClean="0"/>
              <a:t>Stop the executed program</a:t>
            </a:r>
          </a:p>
          <a:p>
            <a:pPr lvl="2"/>
            <a:r>
              <a:rPr lang="en-US" altLang="ko-KR" sz="1400" b="1" dirty="0" smtClean="0"/>
              <a:t>But, Not destroy the display view</a:t>
            </a:r>
          </a:p>
          <a:p>
            <a:pPr lvl="2"/>
            <a:endParaRPr lang="en-US" altLang="ko-KR" sz="1400" b="1" dirty="0"/>
          </a:p>
          <a:p>
            <a:pPr lvl="1"/>
            <a:r>
              <a:rPr lang="en-US" altLang="ko-KR" sz="1800" b="1" dirty="0" smtClean="0"/>
              <a:t>New</a:t>
            </a:r>
          </a:p>
          <a:p>
            <a:pPr lvl="2"/>
            <a:r>
              <a:rPr lang="en-US" altLang="ko-KR" sz="1400" b="1" dirty="0" smtClean="0"/>
              <a:t>Create a new sketch</a:t>
            </a:r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263943" y="2924944"/>
            <a:ext cx="3276208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3" y="2492896"/>
            <a:ext cx="292100" cy="2921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3" y="3861048"/>
            <a:ext cx="292100" cy="2921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3" y="4992479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2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29" y="2564904"/>
            <a:ext cx="5334375" cy="403412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Toolbar</a:t>
            </a:r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6buttons in here</a:t>
            </a:r>
          </a:p>
          <a:p>
            <a:pPr lvl="2"/>
            <a:r>
              <a:rPr lang="en-US" altLang="ko-KR" sz="1400" b="1" dirty="0" smtClean="0"/>
              <a:t>Run, Stop, New, Open, Save, Export</a:t>
            </a:r>
            <a:endParaRPr lang="en-US" altLang="ko-KR" sz="1400" b="1" dirty="0"/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Open</a:t>
            </a:r>
          </a:p>
          <a:p>
            <a:pPr lvl="2"/>
            <a:r>
              <a:rPr lang="en-US" altLang="ko-KR" sz="1400" b="1" dirty="0" smtClean="0"/>
              <a:t>Open the exist sketch to IDE</a:t>
            </a:r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Save</a:t>
            </a:r>
          </a:p>
          <a:p>
            <a:pPr lvl="2"/>
            <a:r>
              <a:rPr lang="en-US" altLang="ko-KR" sz="1400" b="1" dirty="0" smtClean="0"/>
              <a:t>Save the current sketch to current path</a:t>
            </a:r>
          </a:p>
          <a:p>
            <a:pPr lvl="2"/>
            <a:r>
              <a:rPr lang="en-US" altLang="ko-KR" sz="1400" b="1" dirty="0" smtClean="0"/>
              <a:t>Save to another path, go to “File menu” and choose “save as”</a:t>
            </a:r>
          </a:p>
          <a:p>
            <a:pPr lvl="2"/>
            <a:endParaRPr lang="en-US" altLang="ko-KR" sz="1400" b="1" dirty="0"/>
          </a:p>
          <a:p>
            <a:pPr lvl="1"/>
            <a:r>
              <a:rPr lang="en-US" altLang="ko-KR" sz="1800" b="1" dirty="0" smtClean="0"/>
              <a:t>Export</a:t>
            </a:r>
          </a:p>
          <a:p>
            <a:pPr lvl="2"/>
            <a:r>
              <a:rPr lang="en-US" altLang="ko-KR" sz="1400" b="1" dirty="0" smtClean="0"/>
              <a:t>Convert sketch to Java applet</a:t>
            </a:r>
            <a:endParaRPr lang="en-US" altLang="ko-KR" sz="1400" b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8085"/>
            <a:ext cx="266700" cy="2667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3473"/>
            <a:ext cx="266700" cy="2667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58444"/>
            <a:ext cx="266700" cy="2667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263943" y="2924944"/>
            <a:ext cx="3276208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99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29" y="2564904"/>
            <a:ext cx="5334375" cy="403412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63943" y="3212976"/>
            <a:ext cx="3276208" cy="3240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782754" y="2564904"/>
            <a:ext cx="1445943" cy="1656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Text editor</a:t>
            </a:r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This region is Sketch</a:t>
            </a:r>
          </a:p>
          <a:p>
            <a:pPr lvl="2"/>
            <a:r>
              <a:rPr lang="en-US" altLang="ko-KR" sz="1400" b="1" dirty="0" smtClean="0"/>
              <a:t>Input source code here</a:t>
            </a:r>
          </a:p>
          <a:p>
            <a:pPr lvl="2"/>
            <a:r>
              <a:rPr lang="en-US" altLang="ko-KR" sz="1400" b="1" dirty="0" smtClean="0"/>
              <a:t>Make functions</a:t>
            </a:r>
          </a:p>
          <a:p>
            <a:pPr lvl="2"/>
            <a:r>
              <a:rPr lang="en-US" altLang="ko-KR" sz="1400" b="1" dirty="0" smtClean="0"/>
              <a:t>Load library</a:t>
            </a:r>
            <a:endParaRPr lang="en-US" altLang="ko-KR" sz="1400" b="1" dirty="0"/>
          </a:p>
          <a:p>
            <a:pPr lvl="2"/>
            <a:r>
              <a:rPr lang="en-US" altLang="ko-KR" sz="1400" b="1" dirty="0" smtClean="0"/>
              <a:t>We can do anything here</a:t>
            </a:r>
          </a:p>
          <a:p>
            <a:pPr lvl="2"/>
            <a:endParaRPr lang="en-US" altLang="ko-KR" sz="1400" b="1" dirty="0"/>
          </a:p>
          <a:p>
            <a:r>
              <a:rPr lang="en-US" altLang="ko-KR" b="1" dirty="0" smtClean="0"/>
              <a:t>Message &amp; </a:t>
            </a:r>
            <a:r>
              <a:rPr lang="en-US" altLang="ko-KR" b="1" dirty="0"/>
              <a:t>Console </a:t>
            </a:r>
            <a:r>
              <a:rPr lang="en-US" altLang="ko-KR" b="1" dirty="0" smtClean="0"/>
              <a:t>area</a:t>
            </a:r>
          </a:p>
          <a:p>
            <a:pPr lvl="1"/>
            <a:r>
              <a:rPr lang="en-US" altLang="ko-KR" sz="1800" b="1" dirty="0" smtClean="0"/>
              <a:t>Show some result message</a:t>
            </a:r>
          </a:p>
          <a:p>
            <a:pPr lvl="2"/>
            <a:r>
              <a:rPr lang="en-US" altLang="ko-KR" sz="1400" b="1" dirty="0" smtClean="0"/>
              <a:t>Error or success message</a:t>
            </a:r>
          </a:p>
          <a:p>
            <a:pPr lvl="2"/>
            <a:endParaRPr lang="en-US" altLang="ko-KR" sz="1400" b="1" dirty="0" smtClean="0"/>
          </a:p>
          <a:p>
            <a:r>
              <a:rPr lang="en-US" altLang="ko-KR" b="1" dirty="0"/>
              <a:t>Display window</a:t>
            </a:r>
            <a:endParaRPr lang="en-US" altLang="ko-KR" sz="1400" b="1" dirty="0"/>
          </a:p>
          <a:p>
            <a:pPr lvl="1"/>
            <a:r>
              <a:rPr lang="en-US" altLang="ko-KR" sz="1800" b="1" dirty="0"/>
              <a:t>Show the result region</a:t>
            </a:r>
          </a:p>
          <a:p>
            <a:pPr lvl="2"/>
            <a:r>
              <a:rPr lang="en-US" altLang="ko-KR" sz="1400" b="1" dirty="0"/>
              <a:t>We can show the result at here</a:t>
            </a:r>
          </a:p>
          <a:p>
            <a:pPr lvl="2"/>
            <a:r>
              <a:rPr lang="en-US" altLang="ko-KR" sz="1400" b="1" dirty="0"/>
              <a:t>Possible to fix the size at Text editor</a:t>
            </a:r>
          </a:p>
          <a:p>
            <a:endParaRPr lang="en-US" altLang="ko-KR" sz="2200" b="1" dirty="0"/>
          </a:p>
        </p:txBody>
      </p:sp>
    </p:spTree>
    <p:extLst>
      <p:ext uri="{BB962C8B-B14F-4D97-AF65-F5344CB8AC3E}">
        <p14:creationId xmlns:p14="http://schemas.microsoft.com/office/powerpoint/2010/main" val="2810152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임시 인터넷 파일\Content.IE5\O0PZCJ3M\MC9004344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16" y="72008"/>
            <a:ext cx="311585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53344" y="5229200"/>
            <a:ext cx="731988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9000" b="1" cap="none" spc="0" dirty="0" smtClean="0">
                <a:ln w="1905"/>
                <a:solidFill>
                  <a:srgbClr val="FA87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we do?!</a:t>
            </a:r>
            <a:endParaRPr lang="en-US" altLang="ko-KR" sz="9000" b="1" cap="none" spc="0" dirty="0">
              <a:ln w="1905"/>
              <a:solidFill>
                <a:srgbClr val="FA874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1600" y="4183920"/>
            <a:ext cx="731988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9000" b="1" cap="none" spc="0" dirty="0" smtClean="0">
                <a:ln w="1905"/>
                <a:solidFill>
                  <a:srgbClr val="FA87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</a:t>
            </a:r>
          </a:p>
        </p:txBody>
      </p:sp>
    </p:spTree>
    <p:extLst>
      <p:ext uri="{BB962C8B-B14F-4D97-AF65-F5344CB8AC3E}">
        <p14:creationId xmlns:p14="http://schemas.microsoft.com/office/powerpoint/2010/main" val="326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83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50" y="43133"/>
            <a:ext cx="4380297" cy="67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4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" y="68052"/>
            <a:ext cx="9036496" cy="67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8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8792" y="5848394"/>
            <a:ext cx="2826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The Creators</a:t>
            </a:r>
            <a:endParaRPr lang="ko-KR" altLang="en-US" sz="3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9580" y="6568474"/>
            <a:ext cx="1984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HY견고딕" pitchFamily="18" charset="-127"/>
                <a:ea typeface="HY견고딕" pitchFamily="18" charset="-127"/>
              </a:rPr>
              <a:t>http://www.thecreators.tv/</a:t>
            </a:r>
            <a:endParaRPr lang="ko-KR" altLang="en-US" sz="1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634" y="6326572"/>
            <a:ext cx="4916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HY견고딕" pitchFamily="18" charset="-127"/>
                <a:ea typeface="HY견고딕" pitchFamily="18" charset="-127"/>
              </a:rPr>
              <a:t>by </a:t>
            </a:r>
            <a:r>
              <a:rPr lang="en-US" altLang="ko-KR" sz="1200" b="1" dirty="0" err="1">
                <a:latin typeface="HY견고딕" pitchFamily="18" charset="-127"/>
                <a:ea typeface="HY견고딕" pitchFamily="18" charset="-127"/>
              </a:rPr>
              <a:t>Constanza</a:t>
            </a:r>
            <a:r>
              <a:rPr lang="en-US" altLang="ko-KR" sz="1200" b="1" dirty="0">
                <a:latin typeface="HY견고딕" pitchFamily="18" charset="-127"/>
                <a:ea typeface="HY견고딕" pitchFamily="18" charset="-127"/>
              </a:rPr>
              <a:t> Casas, Mark C Mitchell and Pieter </a:t>
            </a:r>
            <a:r>
              <a:rPr lang="en-US" altLang="ko-KR" sz="1200" b="1" dirty="0" err="1">
                <a:latin typeface="HY견고딕" pitchFamily="18" charset="-127"/>
                <a:ea typeface="HY견고딕" pitchFamily="18" charset="-127"/>
              </a:rPr>
              <a:t>Steyaert</a:t>
            </a:r>
            <a:endParaRPr lang="ko-KR" altLang="en-US" sz="12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0" y="618703"/>
            <a:ext cx="7503046" cy="51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768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31640" y="2149510"/>
            <a:ext cx="6532194" cy="3098117"/>
            <a:chOff x="1808730" y="1843051"/>
            <a:chExt cx="5526540" cy="3171899"/>
          </a:xfrm>
        </p:grpSpPr>
        <p:sp>
          <p:nvSpPr>
            <p:cNvPr id="4" name="직사각형 3"/>
            <p:cNvSpPr/>
            <p:nvPr/>
          </p:nvSpPr>
          <p:spPr>
            <a:xfrm>
              <a:off x="2175715" y="4493605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 rot="5400000">
              <a:off x="1125342" y="3263311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 rot="5400000">
              <a:off x="5213005" y="3522776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08730" y="2491123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03136" y="3359314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How to set up?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81857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7412" y="404664"/>
            <a:ext cx="7072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INDEX</a:t>
            </a: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b="1" dirty="0">
                <a:latin typeface="HY견고딕" pitchFamily="18" charset="-127"/>
                <a:ea typeface="HY견고딕" pitchFamily="18" charset="-127"/>
              </a:rPr>
              <a:t>Lecture plan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b="1" dirty="0" smtClean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Processing?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b="1" dirty="0" smtClean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How </a:t>
            </a:r>
            <a:r>
              <a:rPr lang="en-US" altLang="ko-KR" sz="3000" b="1" dirty="0">
                <a:latin typeface="HY견고딕" pitchFamily="18" charset="-127"/>
                <a:ea typeface="HY견고딕" pitchFamily="18" charset="-127"/>
              </a:rPr>
              <a:t>to </a:t>
            </a:r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set up?</a:t>
            </a:r>
            <a:endParaRPr lang="en-US" altLang="ko-KR" sz="3000" b="1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b="1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Do it : Simple example(Drawing)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b="1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8864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How to set up?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31" y="1000656"/>
            <a:ext cx="5328592" cy="5464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9110" y="6433084"/>
            <a:ext cx="2050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HY견고딕" pitchFamily="18" charset="-127"/>
                <a:ea typeface="HY견고딕" pitchFamily="18" charset="-127"/>
              </a:rPr>
              <a:t>http://www.processing.org/</a:t>
            </a:r>
            <a:endParaRPr lang="ko-KR" altLang="en-US" sz="1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32554" y="1539540"/>
            <a:ext cx="570498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R:\임시 인터넷 파일\Content.IE5\VQTZQ2Z3\MC9003437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2580" y="1808505"/>
            <a:ext cx="1171548" cy="14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69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3056 -0.0444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04444 L 0.00104 -0.002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How to set up?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110" y="6433084"/>
            <a:ext cx="2050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HY견고딕" pitchFamily="18" charset="-127"/>
                <a:ea typeface="HY견고딕" pitchFamily="18" charset="-127"/>
              </a:rPr>
              <a:t>http://www.processing.org/</a:t>
            </a:r>
            <a:endParaRPr lang="ko-KR" altLang="en-US" sz="10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45" y="1057270"/>
            <a:ext cx="5280178" cy="540724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267744" y="4491868"/>
            <a:ext cx="2752830" cy="295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 descr="R:\임시 인터넷 파일\Content.IE5\VQTZQ2Z3\MC9003437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6436" y="4904849"/>
            <a:ext cx="1171548" cy="14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21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3056 -0.0444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04444 L 0.00104 -0.00254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How to set up?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38" y="1681847"/>
            <a:ext cx="2521746" cy="58645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28" y="1116197"/>
            <a:ext cx="1618044" cy="512979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3276"/>
            <a:ext cx="2530865" cy="603596"/>
          </a:xfrm>
          <a:prstGeom prst="rect">
            <a:avLst/>
          </a:prstGeom>
        </p:spPr>
      </p:pic>
      <p:sp>
        <p:nvSpPr>
          <p:cNvPr id="18" name="오른쪽 화살표 17"/>
          <p:cNvSpPr/>
          <p:nvPr/>
        </p:nvSpPr>
        <p:spPr>
          <a:xfrm>
            <a:off x="6466003" y="1734131"/>
            <a:ext cx="626277" cy="481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179512" y="2536026"/>
            <a:ext cx="6048672" cy="3413254"/>
            <a:chOff x="611560" y="2824058"/>
            <a:chExt cx="6048672" cy="3413254"/>
          </a:xfrm>
        </p:grpSpPr>
        <p:pic>
          <p:nvPicPr>
            <p:cNvPr id="2050" name="Picture 2" descr="R:\임시 인터넷 파일\Content.IE5\U5BHPXCA\MC900423838[1].w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370" y="3676633"/>
              <a:ext cx="1979862" cy="256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R:\임시 인터넷 파일\Content.IE5\U5BHPXCA\MC900434669[1].w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560" y="2824058"/>
              <a:ext cx="4141112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755576" y="3297758"/>
              <a:ext cx="383149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dirty="0" smtClean="0">
                  <a:ln w="12700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Is that all?!</a:t>
              </a:r>
              <a:endParaRPr lang="en-US" altLang="ko-KR" sz="5400" b="1" cap="none" spc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7187166" y="5428979"/>
            <a:ext cx="1335732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2" descr="R:\임시 인터넷 파일\Content.IE5\VQTZQ2Z3\MC90034374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75648"/>
            <a:ext cx="1034789" cy="10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오른쪽 화살표 24"/>
          <p:cNvSpPr/>
          <p:nvPr/>
        </p:nvSpPr>
        <p:spPr>
          <a:xfrm>
            <a:off x="3101879" y="1734130"/>
            <a:ext cx="626277" cy="481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460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0139 L -2.77778E-6 -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0139 L -2.77778E-6 -4.07407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3803 -0.0398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3 -0.03981 L -4.72222E-6 -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3" y="1061413"/>
            <a:ext cx="7994366" cy="552471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How to set up?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31968" y="3933056"/>
            <a:ext cx="3209533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0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YES!!</a:t>
            </a:r>
            <a:endParaRPr lang="en-US" altLang="ko-KR" sz="10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546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31640" y="2149510"/>
            <a:ext cx="6532194" cy="3098117"/>
            <a:chOff x="1808730" y="1843051"/>
            <a:chExt cx="5526540" cy="3171899"/>
          </a:xfrm>
        </p:grpSpPr>
        <p:sp>
          <p:nvSpPr>
            <p:cNvPr id="4" name="직사각형 3"/>
            <p:cNvSpPr/>
            <p:nvPr/>
          </p:nvSpPr>
          <p:spPr>
            <a:xfrm>
              <a:off x="2175715" y="4493605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 rot="5400000">
              <a:off x="1125342" y="3263311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 rot="5400000">
              <a:off x="5213005" y="3522776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08730" y="2491123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74904" y="3163563"/>
            <a:ext cx="45127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 :</a:t>
            </a:r>
          </a:p>
          <a:p>
            <a:pPr algn="ctr"/>
            <a:r>
              <a:rPr lang="en-US" altLang="ko-KR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Simple example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139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Draw(Point)</a:t>
            </a:r>
            <a:endParaRPr lang="en-US" altLang="ko-KR" sz="1400" b="1" dirty="0" smtClean="0"/>
          </a:p>
          <a:p>
            <a:r>
              <a:rPr lang="en-US" altLang="ko-KR" sz="1800" b="1" dirty="0" smtClean="0"/>
              <a:t>Point</a:t>
            </a:r>
          </a:p>
          <a:p>
            <a:pPr lvl="1"/>
            <a:r>
              <a:rPr lang="en-US" altLang="ko-KR" sz="1400" b="1" dirty="0" smtClean="0"/>
              <a:t>point(</a:t>
            </a:r>
            <a:r>
              <a:rPr lang="en-US" altLang="ko-KR" sz="1400" b="1" dirty="0" err="1" smtClean="0"/>
              <a:t>x,y</a:t>
            </a:r>
            <a:r>
              <a:rPr lang="en-US" altLang="ko-KR" sz="1400" b="1" dirty="0" smtClean="0"/>
              <a:t>);</a:t>
            </a:r>
            <a:endParaRPr lang="en-US" altLang="ko-KR" sz="1400" b="1" dirty="0"/>
          </a:p>
          <a:p>
            <a:pPr marL="742950" lvl="2" indent="-342900"/>
            <a:endParaRPr lang="en-US" altLang="ko-KR" sz="1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ko-KR" sz="1800" b="1" dirty="0" smtClean="0"/>
              <a:t>point(3,2);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ko-KR" sz="1800" b="1" dirty="0" smtClean="0"/>
              <a:t>point(6,5);</a:t>
            </a:r>
            <a:endParaRPr lang="en-US" altLang="ko-KR" sz="1800" b="1" dirty="0"/>
          </a:p>
          <a:p>
            <a:endParaRPr lang="en-US" altLang="ko-KR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6142"/>
            <a:ext cx="4639323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41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Draw(Line)</a:t>
            </a:r>
            <a:endParaRPr lang="en-US" altLang="ko-KR" sz="1400" b="1" dirty="0" smtClean="0"/>
          </a:p>
          <a:p>
            <a:r>
              <a:rPr lang="en-US" altLang="ko-KR" sz="1800" b="1" dirty="0" smtClean="0"/>
              <a:t>Line</a:t>
            </a:r>
          </a:p>
          <a:p>
            <a:pPr lvl="1"/>
            <a:r>
              <a:rPr lang="en-US" altLang="ko-KR" sz="1400" b="1" dirty="0" smtClean="0"/>
              <a:t>line(x1,y1,x2,y2);</a:t>
            </a:r>
            <a:endParaRPr lang="en-US" altLang="ko-KR" sz="1400" b="1" dirty="0"/>
          </a:p>
          <a:p>
            <a:pPr marL="742950" lvl="2" indent="-342900"/>
            <a:endParaRPr lang="en-US" altLang="ko-KR" sz="1400" b="1" dirty="0" smtClean="0"/>
          </a:p>
          <a:p>
            <a:r>
              <a:rPr lang="en-US" altLang="ko-KR" sz="1800" b="1" dirty="0" smtClean="0"/>
              <a:t>line(2,1,6,5);</a:t>
            </a:r>
            <a:endParaRPr lang="en-US" altLang="ko-KR" sz="18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72" y="1729765"/>
            <a:ext cx="4629796" cy="49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2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39" y="1715112"/>
            <a:ext cx="4696481" cy="499179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Draw(Rectangle)</a:t>
            </a:r>
            <a:endParaRPr lang="en-US" altLang="ko-KR" sz="1400" b="1" dirty="0" smtClean="0"/>
          </a:p>
          <a:p>
            <a:r>
              <a:rPr lang="en-US" altLang="ko-KR" sz="1800" b="1" dirty="0" smtClean="0"/>
              <a:t>Just </a:t>
            </a:r>
            <a:r>
              <a:rPr lang="en-US" altLang="ko-KR" sz="1800" b="1" dirty="0" err="1" smtClean="0"/>
              <a:t>rect</a:t>
            </a:r>
            <a:r>
              <a:rPr lang="en-US" altLang="ko-KR" sz="1800" b="1" dirty="0" smtClean="0"/>
              <a:t>()</a:t>
            </a:r>
          </a:p>
          <a:p>
            <a:pPr lvl="1"/>
            <a:r>
              <a:rPr lang="en-US" altLang="ko-KR" sz="1400" b="1" dirty="0" err="1" smtClean="0"/>
              <a:t>rect</a:t>
            </a:r>
            <a:r>
              <a:rPr lang="en-US" altLang="ko-KR" sz="1400" b="1" dirty="0" smtClean="0"/>
              <a:t>(left, top, width, height);</a:t>
            </a:r>
            <a:endParaRPr lang="en-US" altLang="ko-KR" sz="1400" b="1" dirty="0"/>
          </a:p>
          <a:p>
            <a:pPr marL="742950" lvl="2" indent="-342900"/>
            <a:endParaRPr lang="en-US" altLang="ko-KR" sz="1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ko-KR" sz="1800" b="1" dirty="0" err="1" smtClean="0"/>
              <a:t>rect</a:t>
            </a:r>
            <a:r>
              <a:rPr lang="en-US" altLang="ko-KR" sz="1800" b="1" dirty="0" smtClean="0"/>
              <a:t>(1,1,6,6</a:t>
            </a:r>
            <a:r>
              <a:rPr lang="en-US" altLang="ko-KR" sz="1800" b="1" dirty="0"/>
              <a:t>);</a:t>
            </a:r>
          </a:p>
          <a:p>
            <a:endParaRPr lang="en-US" altLang="ko-KR" sz="2200" b="1" dirty="0"/>
          </a:p>
        </p:txBody>
      </p:sp>
    </p:spTree>
    <p:extLst>
      <p:ext uri="{BB962C8B-B14F-4D97-AF65-F5344CB8AC3E}">
        <p14:creationId xmlns:p14="http://schemas.microsoft.com/office/powerpoint/2010/main" val="3448183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Draw(Rectangle)</a:t>
            </a:r>
            <a:endParaRPr lang="en-US" altLang="ko-KR" sz="1400" b="1" dirty="0" smtClean="0"/>
          </a:p>
          <a:p>
            <a:r>
              <a:rPr lang="en-US" altLang="ko-KR" sz="1800" b="1" dirty="0" smtClean="0"/>
              <a:t>‘Center’ Mode</a:t>
            </a:r>
          </a:p>
          <a:p>
            <a:pPr lvl="1"/>
            <a:r>
              <a:rPr lang="en-US" altLang="ko-KR" sz="1400" b="1" dirty="0" err="1" smtClean="0"/>
              <a:t>rect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centerX</a:t>
            </a:r>
            <a:r>
              <a:rPr lang="en-US" altLang="ko-KR" sz="1400" b="1" dirty="0" smtClean="0"/>
              <a:t>, </a:t>
            </a:r>
            <a:r>
              <a:rPr lang="en-US" altLang="ko-KR" sz="1400" b="1" dirty="0" err="1" smtClean="0"/>
              <a:t>centerY</a:t>
            </a:r>
            <a:r>
              <a:rPr lang="en-US" altLang="ko-KR" sz="1400" b="1" dirty="0" smtClean="0"/>
              <a:t>, </a:t>
            </a:r>
            <a:r>
              <a:rPr lang="en-US" altLang="ko-KR" sz="1400" b="1" dirty="0"/>
              <a:t>width</a:t>
            </a:r>
            <a:r>
              <a:rPr lang="en-US" altLang="ko-KR" sz="1400" b="1" dirty="0" smtClean="0"/>
              <a:t>, height);</a:t>
            </a:r>
          </a:p>
          <a:p>
            <a:pPr lvl="1"/>
            <a:endParaRPr lang="en-US" altLang="ko-KR" sz="1400" b="1" dirty="0" smtClean="0"/>
          </a:p>
          <a:p>
            <a:r>
              <a:rPr lang="en-US" altLang="ko-KR" sz="1800" b="1" dirty="0" err="1" smtClean="0"/>
              <a:t>rectmode</a:t>
            </a:r>
            <a:r>
              <a:rPr lang="en-US" altLang="ko-KR" sz="1800" b="1" dirty="0" smtClean="0"/>
              <a:t>(CENTER);</a:t>
            </a:r>
          </a:p>
          <a:p>
            <a:r>
              <a:rPr lang="en-US" altLang="ko-KR" sz="1800" b="1" dirty="0" err="1" smtClean="0"/>
              <a:t>rect</a:t>
            </a:r>
            <a:r>
              <a:rPr lang="en-US" altLang="ko-KR" sz="1800" b="1" dirty="0" smtClean="0"/>
              <a:t>(3,3,5,5);</a:t>
            </a:r>
            <a:endParaRPr lang="en-US" altLang="ko-KR" sz="1800" b="1" dirty="0"/>
          </a:p>
          <a:p>
            <a:endParaRPr lang="en-US" altLang="ko-KR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45" y="1773702"/>
            <a:ext cx="4639323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Draw(Ellipse)</a:t>
            </a:r>
            <a:endParaRPr lang="en-US" altLang="ko-KR" sz="1400" b="1" dirty="0" smtClean="0"/>
          </a:p>
          <a:p>
            <a:r>
              <a:rPr lang="en-US" altLang="ko-KR" sz="1800" b="1" dirty="0" smtClean="0"/>
              <a:t>Just ellipse() = ellipse(CENTER)</a:t>
            </a:r>
          </a:p>
          <a:p>
            <a:pPr lvl="1"/>
            <a:r>
              <a:rPr lang="en-US" altLang="ko-KR" sz="1400" b="1" dirty="0" smtClean="0"/>
              <a:t>ellipse(</a:t>
            </a:r>
            <a:r>
              <a:rPr lang="en-US" altLang="ko-KR" sz="1400" b="1" dirty="0" err="1" smtClean="0"/>
              <a:t>centerX</a:t>
            </a:r>
            <a:r>
              <a:rPr lang="en-US" altLang="ko-KR" sz="1400" b="1" dirty="0" smtClean="0"/>
              <a:t>, </a:t>
            </a:r>
            <a:r>
              <a:rPr lang="en-US" altLang="ko-KR" sz="1400" b="1" dirty="0" err="1" smtClean="0"/>
              <a:t>centerY</a:t>
            </a:r>
            <a:r>
              <a:rPr lang="en-US" altLang="ko-KR" sz="1400" b="1" dirty="0" smtClean="0"/>
              <a:t>, width, height);</a:t>
            </a:r>
            <a:endParaRPr lang="en-US" altLang="ko-KR" sz="1400" b="1" dirty="0"/>
          </a:p>
          <a:p>
            <a:pPr marL="742950" lvl="2" indent="-342900"/>
            <a:endParaRPr lang="en-US" altLang="ko-KR" sz="1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ko-KR" sz="1800" b="1" dirty="0" smtClean="0"/>
              <a:t>ellipse(3,3,7,5);</a:t>
            </a:r>
            <a:endParaRPr lang="en-US" altLang="ko-KR" sz="1800" b="1" dirty="0"/>
          </a:p>
          <a:p>
            <a:endParaRPr lang="en-US" altLang="ko-KR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30" y="1753774"/>
            <a:ext cx="4620270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4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31640" y="2149510"/>
            <a:ext cx="6532194" cy="3098117"/>
            <a:chOff x="1808730" y="1843051"/>
            <a:chExt cx="5526540" cy="3171899"/>
          </a:xfrm>
        </p:grpSpPr>
        <p:sp>
          <p:nvSpPr>
            <p:cNvPr id="4" name="직사각형 3"/>
            <p:cNvSpPr/>
            <p:nvPr/>
          </p:nvSpPr>
          <p:spPr>
            <a:xfrm>
              <a:off x="2175715" y="4493605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 rot="5400000">
              <a:off x="1125342" y="3263311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 rot="5400000">
              <a:off x="5213005" y="3522776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08730" y="2491123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38166" y="3359314"/>
            <a:ext cx="358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Lecture plan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6206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Draw(Ellipse)</a:t>
            </a:r>
            <a:endParaRPr lang="en-US" altLang="ko-KR" sz="1400" b="1" dirty="0" smtClean="0"/>
          </a:p>
          <a:p>
            <a:r>
              <a:rPr lang="en-US" altLang="ko-KR" sz="1800" b="1" dirty="0" smtClean="0"/>
              <a:t>ellipse(CORNER)</a:t>
            </a:r>
          </a:p>
          <a:p>
            <a:pPr lvl="1"/>
            <a:r>
              <a:rPr lang="en-US" altLang="ko-KR" sz="1400" b="1" dirty="0" smtClean="0"/>
              <a:t>ellipse(Left, Top, width, height);</a:t>
            </a:r>
            <a:endParaRPr lang="en-US" altLang="ko-KR" sz="1400" b="1" dirty="0"/>
          </a:p>
          <a:p>
            <a:pPr marL="742950" lvl="2" indent="-342900"/>
            <a:endParaRPr lang="en-US" altLang="ko-KR" sz="1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ko-KR" sz="1800" b="1" dirty="0" smtClean="0"/>
              <a:t>ellipse(1,1,6,6);</a:t>
            </a:r>
            <a:endParaRPr lang="en-US" altLang="ko-KR" sz="1800" b="1" dirty="0"/>
          </a:p>
          <a:p>
            <a:endParaRPr lang="en-US" altLang="ko-KR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6196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50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Draw(Ellipse)</a:t>
            </a:r>
            <a:endParaRPr lang="en-US" altLang="ko-KR" sz="1400" b="1" dirty="0" smtClean="0"/>
          </a:p>
          <a:p>
            <a:r>
              <a:rPr lang="en-US" altLang="ko-KR" sz="1800" b="1" dirty="0" smtClean="0"/>
              <a:t>ellipse(CORNERS)</a:t>
            </a:r>
          </a:p>
          <a:p>
            <a:pPr lvl="1"/>
            <a:r>
              <a:rPr lang="en-US" altLang="ko-KR" sz="1400" b="1" dirty="0" smtClean="0"/>
              <a:t>ellipse(Left, Top, Right, Bottom);</a:t>
            </a:r>
            <a:endParaRPr lang="en-US" altLang="ko-KR" sz="1400" b="1" dirty="0"/>
          </a:p>
          <a:p>
            <a:pPr marL="742950" lvl="2" indent="-342900"/>
            <a:endParaRPr lang="en-US" altLang="ko-KR" sz="1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ko-KR" sz="1800" b="1" dirty="0" smtClean="0"/>
              <a:t>ellipse(1,0,6,7);</a:t>
            </a:r>
            <a:endParaRPr lang="en-US" altLang="ko-KR" sz="1800" b="1" dirty="0"/>
          </a:p>
          <a:p>
            <a:endParaRPr lang="en-US" altLang="ko-KR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59" y="1745492"/>
            <a:ext cx="4667902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1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71" y="1556792"/>
            <a:ext cx="58067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29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point</a:t>
            </a:r>
            <a:endParaRPr lang="en-US" altLang="ko-KR" sz="1400" b="1" dirty="0" smtClean="0"/>
          </a:p>
          <a:p>
            <a:pPr marL="457200" lvl="1" indent="0">
              <a:buNone/>
            </a:pPr>
            <a:r>
              <a:rPr lang="en-US" altLang="ko-KR" sz="1800" b="1" dirty="0"/>
              <a:t>size(200,100);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background(0,0,0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stroke(255,0,0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point(50,50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stroke(0,255,0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point(100,50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stroke(0,0,255);</a:t>
            </a:r>
          </a:p>
          <a:p>
            <a:pPr marL="457200" lvl="1" indent="0">
              <a:buNone/>
            </a:pPr>
            <a:r>
              <a:rPr lang="en-US" altLang="ko-KR" sz="1800" b="1" dirty="0"/>
              <a:t>point(150,50);</a:t>
            </a:r>
            <a:endParaRPr lang="en-US" altLang="ko-KR" sz="1800" b="1" dirty="0" smtClean="0"/>
          </a:p>
          <a:p>
            <a:pPr lvl="2"/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71972" y="1628800"/>
            <a:ext cx="1623764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08290" y="4256289"/>
            <a:ext cx="3656198" cy="226905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>
            <a:off x="2195736" y="1791220"/>
            <a:ext cx="2088232" cy="112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3968" y="1340768"/>
            <a:ext cx="4795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Make sketch size like as inputted value</a:t>
            </a:r>
          </a:p>
          <a:p>
            <a:r>
              <a:rPr lang="en-US" altLang="ko-KR" b="1" dirty="0" smtClean="0"/>
              <a:t>   (ex. Width:200pixel, Height:100pixel)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Default : Width:100, Height:100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47408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point</a:t>
            </a:r>
            <a:endParaRPr lang="en-US" altLang="ko-KR" sz="1400" b="1" dirty="0" smtClean="0"/>
          </a:p>
          <a:p>
            <a:pPr marL="457200" lvl="1" indent="0">
              <a:buNone/>
            </a:pPr>
            <a:r>
              <a:rPr lang="en-US" altLang="ko-KR" sz="1800" b="1" dirty="0"/>
              <a:t>size(200,100);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background(0,0,0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stroke(255,0,0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point(50,50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stroke(0,255,0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point(100,50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stroke(0,0,255);</a:t>
            </a:r>
          </a:p>
          <a:p>
            <a:pPr marL="457200" lvl="1" indent="0">
              <a:buNone/>
            </a:pPr>
            <a:r>
              <a:rPr lang="en-US" altLang="ko-KR" sz="1800" b="1" dirty="0"/>
              <a:t>point(150,50);</a:t>
            </a:r>
            <a:endParaRPr lang="en-US" altLang="ko-KR" sz="1800" b="1" dirty="0" smtClean="0"/>
          </a:p>
          <a:p>
            <a:pPr lvl="2"/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71972" y="1952033"/>
            <a:ext cx="2127820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08290" y="4256289"/>
            <a:ext cx="3656198" cy="2269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 flipV="1">
            <a:off x="2699792" y="2108756"/>
            <a:ext cx="1584176" cy="56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3968" y="1508591"/>
            <a:ext cx="4732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Make sketch background color like as </a:t>
            </a:r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inputted value</a:t>
            </a:r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(ex. Red:0, Green:0, Blue:0)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Default : Red:128, Green:128, Blue:128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51782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point</a:t>
            </a:r>
            <a:endParaRPr lang="en-US" altLang="ko-KR" sz="1400" b="1" dirty="0" smtClean="0"/>
          </a:p>
          <a:p>
            <a:pPr marL="457200" lvl="1" indent="0">
              <a:buNone/>
            </a:pPr>
            <a:r>
              <a:rPr lang="en-US" altLang="ko-KR" sz="1800" b="1" dirty="0"/>
              <a:t>size(200,100);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background(0,0,0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stroke(255,0,0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point(50,50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stroke(0,255,0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point(100,50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stroke(0,0,255);</a:t>
            </a:r>
          </a:p>
          <a:p>
            <a:pPr marL="457200" lvl="1" indent="0">
              <a:buNone/>
            </a:pPr>
            <a:r>
              <a:rPr lang="en-US" altLang="ko-KR" sz="1800" b="1" dirty="0"/>
              <a:t>point(150,50);</a:t>
            </a:r>
            <a:endParaRPr lang="en-US" altLang="ko-KR" sz="1800" b="1" dirty="0" smtClean="0"/>
          </a:p>
          <a:p>
            <a:pPr lvl="2"/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71972" y="2276872"/>
            <a:ext cx="2127820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08290" y="4256289"/>
            <a:ext cx="3656198" cy="2269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>
            <a:off x="2699792" y="2439292"/>
            <a:ext cx="1296144" cy="129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95936" y="1713582"/>
            <a:ext cx="5191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Define to drawing color (Red, Green, Blue)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Red(255,0,0)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Green(0,255,0)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Blue(0,0,255)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Default color is black(0,0,0)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33046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point</a:t>
            </a:r>
            <a:endParaRPr lang="en-US" altLang="ko-KR" sz="1400" b="1" dirty="0" smtClean="0"/>
          </a:p>
          <a:p>
            <a:pPr marL="457200" lvl="1" indent="0">
              <a:buNone/>
            </a:pPr>
            <a:r>
              <a:rPr lang="en-US" altLang="ko-KR" sz="1800" b="1" dirty="0"/>
              <a:t>size(200,100);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background(0,0,0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stroke(255,0,0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point(50,50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stroke(0,255,0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point(100,50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stroke(0,0,255);</a:t>
            </a:r>
          </a:p>
          <a:p>
            <a:pPr marL="457200" lvl="1" indent="0">
              <a:buNone/>
            </a:pPr>
            <a:r>
              <a:rPr lang="en-US" altLang="ko-KR" sz="1800" b="1" dirty="0"/>
              <a:t>point(150,50);</a:t>
            </a:r>
            <a:endParaRPr lang="en-US" altLang="ko-KR" sz="1800" b="1" dirty="0" smtClean="0"/>
          </a:p>
          <a:p>
            <a:pPr lvl="2"/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600850" y="2600105"/>
            <a:ext cx="1479748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08290" y="4256289"/>
            <a:ext cx="3656198" cy="2269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 flipV="1">
            <a:off x="2080598" y="2745795"/>
            <a:ext cx="1843330" cy="167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2422629"/>
            <a:ext cx="475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Draw point at inputted coordinate(</a:t>
            </a:r>
            <a:r>
              <a:rPr lang="en-US" altLang="ko-KR" b="1" dirty="0" err="1" smtClean="0"/>
              <a:t>x,y</a:t>
            </a:r>
            <a:r>
              <a:rPr lang="en-US" altLang="ko-KR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Left-Top is (0,0)</a:t>
            </a:r>
            <a:endParaRPr lang="ko-KR" altLang="en-US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" y="4509120"/>
            <a:ext cx="1656184" cy="1656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516" y="6165304"/>
            <a:ext cx="19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Pixel Coordinate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6156176" y="5318808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069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point</a:t>
            </a:r>
            <a:endParaRPr lang="en-US" altLang="ko-KR" sz="1400" b="1" dirty="0" smtClean="0"/>
          </a:p>
          <a:p>
            <a:pPr marL="457200" lvl="1" indent="0">
              <a:buNone/>
            </a:pPr>
            <a:r>
              <a:rPr lang="en-US" altLang="ko-KR" sz="1800" b="1" dirty="0"/>
              <a:t>size(200,100);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background(0,0,0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stroke(255,0,0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point(50,50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stroke(0,255,0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point(100,50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stroke(0,0,255);</a:t>
            </a:r>
          </a:p>
          <a:p>
            <a:pPr marL="457200" lvl="1" indent="0">
              <a:buNone/>
            </a:pPr>
            <a:r>
              <a:rPr lang="en-US" altLang="ko-KR" sz="1800" b="1" dirty="0"/>
              <a:t>point(150,50);</a:t>
            </a:r>
            <a:endParaRPr lang="en-US" altLang="ko-KR" sz="1800" b="1" dirty="0" smtClean="0"/>
          </a:p>
          <a:p>
            <a:pPr lvl="2"/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71971" y="2960145"/>
            <a:ext cx="1774413" cy="6543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08290" y="4256289"/>
            <a:ext cx="3656198" cy="2269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</p:cNvCxnSpPr>
          <p:nvPr/>
        </p:nvCxnSpPr>
        <p:spPr>
          <a:xfrm>
            <a:off x="2346384" y="3287307"/>
            <a:ext cx="4601880" cy="18698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6156176" y="5318808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020272" y="5318115"/>
            <a:ext cx="144016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760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point</a:t>
            </a:r>
            <a:endParaRPr lang="en-US" altLang="ko-KR" sz="1400" b="1" dirty="0" smtClean="0"/>
          </a:p>
          <a:p>
            <a:pPr marL="457200" lvl="1" indent="0">
              <a:buNone/>
            </a:pPr>
            <a:r>
              <a:rPr lang="en-US" altLang="ko-KR" sz="1800" b="1" dirty="0"/>
              <a:t>size(200,100);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background(0,0,0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stroke(255,0,0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point(50,50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stroke(0,255,0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 smtClean="0"/>
              <a:t>point(100,50</a:t>
            </a:r>
            <a:r>
              <a:rPr lang="en-US" altLang="ko-KR" sz="1800" b="1" dirty="0"/>
              <a:t>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stroke(0,0,255);</a:t>
            </a:r>
          </a:p>
          <a:p>
            <a:pPr marL="457200" lvl="1" indent="0">
              <a:buNone/>
            </a:pPr>
            <a:r>
              <a:rPr lang="en-US" altLang="ko-KR" sz="1800" b="1" dirty="0"/>
              <a:t>point(150,50);</a:t>
            </a:r>
            <a:endParaRPr lang="en-US" altLang="ko-KR" sz="1800" b="1" dirty="0" smtClean="0"/>
          </a:p>
          <a:p>
            <a:pPr lvl="2"/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80597" y="3612895"/>
            <a:ext cx="1774413" cy="6543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08290" y="4256289"/>
            <a:ext cx="3656198" cy="2269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</p:cNvCxnSpPr>
          <p:nvPr/>
        </p:nvCxnSpPr>
        <p:spPr>
          <a:xfrm>
            <a:off x="2355010" y="3940057"/>
            <a:ext cx="5349338" cy="121713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6156176" y="5318808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020272" y="5318115"/>
            <a:ext cx="144016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956376" y="5318808"/>
            <a:ext cx="144016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470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45" y="1484784"/>
            <a:ext cx="4034964" cy="46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2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17549"/>
              </p:ext>
            </p:extLst>
          </p:nvPr>
        </p:nvGraphicFramePr>
        <p:xfrm>
          <a:off x="111688" y="1052736"/>
          <a:ext cx="8920169" cy="506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0169"/>
              </a:tblGrid>
              <a:tr h="144016">
                <a:tc>
                  <a:txBody>
                    <a:bodyPr/>
                    <a:lstStyle/>
                    <a:p>
                      <a:pPr algn="ctr" latinLnBrk="1"/>
                      <a:endParaRPr lang="ko-KR" altLang="en-US" sz="25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18661">
                <a:tc>
                  <a:txBody>
                    <a:bodyPr/>
                    <a:lstStyle/>
                    <a:p>
                      <a:pPr marL="342900" lvl="0" indent="-3429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2500" b="1" dirty="0" smtClean="0">
                          <a:latin typeface="HY견고딕" pitchFamily="18" charset="-127"/>
                          <a:ea typeface="HY견고딕" pitchFamily="18" charset="-127"/>
                        </a:rPr>
                        <a:t>What is Processing + Simple drawing</a:t>
                      </a:r>
                      <a:endParaRPr lang="ko-KR" altLang="en-US" sz="25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9186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2500" b="1" dirty="0" smtClean="0">
                          <a:latin typeface="HY견고딕" pitchFamily="18" charset="-127"/>
                          <a:ea typeface="HY견고딕" pitchFamily="18" charset="-127"/>
                        </a:rPr>
                        <a:t>Mouse + Keyboard</a:t>
                      </a:r>
                      <a:r>
                        <a:rPr lang="en-US" altLang="ko-KR" sz="2500" b="1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input event</a:t>
                      </a:r>
                      <a:endParaRPr lang="ko-KR" altLang="en-US" sz="2500" b="1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918661">
                <a:tc>
                  <a:txBody>
                    <a:bodyPr/>
                    <a:lstStyle/>
                    <a:p>
                      <a:pPr marL="342900" lvl="0" indent="-3429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2500" b="1" dirty="0" smtClean="0">
                          <a:latin typeface="HY견고딕" pitchFamily="18" charset="-127"/>
                          <a:ea typeface="HY견고딕" pitchFamily="18" charset="-127"/>
                        </a:rPr>
                        <a:t>Loop and animation</a:t>
                      </a:r>
                      <a:endParaRPr lang="ko-KR" altLang="en-US" sz="25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9186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2500" b="1" dirty="0" smtClean="0">
                          <a:latin typeface="HY견고딕" pitchFamily="18" charset="-127"/>
                          <a:ea typeface="HY견고딕" pitchFamily="18" charset="-127"/>
                        </a:rPr>
                        <a:t>Processing + Kinect </a:t>
                      </a:r>
                      <a:endParaRPr lang="ko-KR" altLang="en-US" sz="2500" b="1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918661">
                <a:tc>
                  <a:txBody>
                    <a:bodyPr/>
                    <a:lstStyle/>
                    <a:p>
                      <a:pPr marL="342900" lvl="0" indent="-3429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2500" b="1" dirty="0" smtClean="0">
                          <a:latin typeface="HY견고딕" pitchFamily="18" charset="-127"/>
                          <a:ea typeface="HY견고딕" pitchFamily="18" charset="-127"/>
                        </a:rPr>
                        <a:t>Flash</a:t>
                      </a:r>
                      <a:r>
                        <a:rPr lang="en-US" altLang="ko-KR" sz="2500" b="1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+ Kinect </a:t>
                      </a:r>
                      <a:endParaRPr lang="ko-KR" altLang="en-US" sz="25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61597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Lecture Plan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29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line</a:t>
            </a:r>
            <a:endParaRPr lang="en-US" altLang="ko-KR" sz="1400" b="1" dirty="0" smtClean="0"/>
          </a:p>
          <a:p>
            <a:pPr marL="457200" lvl="1" indent="0">
              <a:buNone/>
            </a:pPr>
            <a:r>
              <a:rPr lang="en-US" altLang="ko-KR" sz="1800" b="1" dirty="0"/>
              <a:t>background(0,0,0);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stroke(255,255,255);</a:t>
            </a:r>
          </a:p>
          <a:p>
            <a:pPr marL="457200" lvl="1" indent="0">
              <a:buNone/>
            </a:pPr>
            <a:r>
              <a:rPr lang="en-US" altLang="ko-KR" sz="1800" b="1" dirty="0"/>
              <a:t>line(0,0,60,40);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stroke(255,255,0);</a:t>
            </a:r>
          </a:p>
          <a:p>
            <a:pPr marL="457200" lvl="1" indent="0">
              <a:buNone/>
            </a:pPr>
            <a:r>
              <a:rPr lang="en-US" altLang="ko-KR" sz="1800" b="1" dirty="0"/>
              <a:t>line(30,50,100,100);</a:t>
            </a:r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71972" y="2276872"/>
            <a:ext cx="1695772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24128" y="3573016"/>
            <a:ext cx="2880320" cy="27363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>
            <a:off x="2267744" y="2439292"/>
            <a:ext cx="3382812" cy="12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50556" y="2117345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Draw line function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(X1, Y1, X2, Y2)</a:t>
            </a:r>
            <a:endParaRPr lang="ko-KR" altLang="en-US" b="1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5724128" y="3573016"/>
            <a:ext cx="1800200" cy="10801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224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line</a:t>
            </a:r>
            <a:endParaRPr lang="en-US" altLang="ko-KR" sz="1400" b="1" dirty="0" smtClean="0"/>
          </a:p>
          <a:p>
            <a:pPr marL="457200" lvl="1" indent="0">
              <a:buNone/>
            </a:pPr>
            <a:r>
              <a:rPr lang="en-US" altLang="ko-KR" sz="1800" b="1" dirty="0"/>
              <a:t>background(0,0,0);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stroke(255,255,255);</a:t>
            </a:r>
          </a:p>
          <a:p>
            <a:pPr marL="457200" lvl="1" indent="0">
              <a:buNone/>
            </a:pPr>
            <a:r>
              <a:rPr lang="en-US" altLang="ko-KR" sz="1800" b="1" dirty="0"/>
              <a:t>line(0,0,60,40);</a:t>
            </a:r>
          </a:p>
          <a:p>
            <a:pPr marL="457200" lvl="1" indent="0">
              <a:buNone/>
            </a:pPr>
            <a:r>
              <a:rPr lang="en-US" altLang="ko-KR" sz="1800" b="1" dirty="0"/>
              <a:t>stroke(255,255,0);</a:t>
            </a:r>
          </a:p>
          <a:p>
            <a:pPr marL="457200" lvl="1" indent="0">
              <a:buNone/>
            </a:pPr>
            <a:r>
              <a:rPr lang="en-US" altLang="ko-KR" sz="1800" b="1" dirty="0"/>
              <a:t>line(30,50,100,100);</a:t>
            </a:r>
            <a:endParaRPr lang="en-US" altLang="ko-KR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571972" y="2636912"/>
            <a:ext cx="2271836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24128" y="3573016"/>
            <a:ext cx="2880320" cy="27363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</p:cNvCxnSpPr>
          <p:nvPr/>
        </p:nvCxnSpPr>
        <p:spPr>
          <a:xfrm>
            <a:off x="2843808" y="2960948"/>
            <a:ext cx="2664296" cy="2268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724128" y="3573016"/>
            <a:ext cx="1800200" cy="10801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6804248" y="5221075"/>
            <a:ext cx="1800200" cy="10801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92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15" y="1496273"/>
            <a:ext cx="4597023" cy="45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Draw Figure</a:t>
            </a:r>
            <a:endParaRPr lang="en-US" altLang="ko-KR" sz="1400" b="1" dirty="0" smtClean="0"/>
          </a:p>
          <a:p>
            <a:r>
              <a:rPr lang="en-US" altLang="ko-KR" sz="1800" b="1" dirty="0"/>
              <a:t>size(150,100);</a:t>
            </a:r>
            <a:br>
              <a:rPr lang="en-US" altLang="ko-KR" sz="1800" b="1" dirty="0"/>
            </a:br>
            <a:r>
              <a:rPr lang="en-US" altLang="ko-KR" sz="1800" b="1" dirty="0"/>
              <a:t>quad(61,60, 94,60, 99,83, 81,90);</a:t>
            </a:r>
            <a:br>
              <a:rPr lang="en-US" altLang="ko-KR" sz="1800" b="1" dirty="0"/>
            </a:br>
            <a:r>
              <a:rPr lang="en-US" altLang="ko-KR" sz="1800" b="1" dirty="0" err="1"/>
              <a:t>rect</a:t>
            </a:r>
            <a:r>
              <a:rPr lang="en-US" altLang="ko-KR" sz="1800" b="1" dirty="0"/>
              <a:t>(10,10,60,60);</a:t>
            </a:r>
            <a:br>
              <a:rPr lang="en-US" altLang="ko-KR" sz="1800" b="1" dirty="0"/>
            </a:br>
            <a:r>
              <a:rPr lang="en-US" altLang="ko-KR" sz="1800" b="1" dirty="0"/>
              <a:t>ellipse(80,10,60,60);</a:t>
            </a:r>
            <a:br>
              <a:rPr lang="en-US" altLang="ko-KR" sz="1800" b="1" dirty="0"/>
            </a:br>
            <a:r>
              <a:rPr lang="en-US" altLang="ko-KR" sz="1800" b="1" dirty="0"/>
              <a:t>triangle(12,50, 120,15, 125,60);</a:t>
            </a:r>
          </a:p>
          <a:p>
            <a:endParaRPr lang="en-US" altLang="ko-KR" sz="2200" b="1" dirty="0"/>
          </a:p>
        </p:txBody>
      </p:sp>
      <p:sp>
        <p:nvSpPr>
          <p:cNvPr id="11" name="직사각형 10"/>
          <p:cNvSpPr/>
          <p:nvPr/>
        </p:nvSpPr>
        <p:spPr>
          <a:xfrm>
            <a:off x="467544" y="1897277"/>
            <a:ext cx="3672408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004048" y="3861049"/>
            <a:ext cx="3960440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 flipV="1">
            <a:off x="4139952" y="2059696"/>
            <a:ext cx="433875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3827" y="1736530"/>
            <a:ext cx="417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Draw quadrangle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(X1, Y1, X2, Y2, X3, Y3, X4, Y4)</a:t>
            </a:r>
            <a:endParaRPr lang="ko-KR" altLang="en-US" b="1" dirty="0"/>
          </a:p>
        </p:txBody>
      </p:sp>
      <p:sp>
        <p:nvSpPr>
          <p:cNvPr id="30" name="자유형 29"/>
          <p:cNvSpPr/>
          <p:nvPr/>
        </p:nvSpPr>
        <p:spPr>
          <a:xfrm>
            <a:off x="6732240" y="5371674"/>
            <a:ext cx="1061049" cy="793630"/>
          </a:xfrm>
          <a:custGeom>
            <a:avLst/>
            <a:gdLst>
              <a:gd name="connsiteX0" fmla="*/ 974785 w 1061049"/>
              <a:gd name="connsiteY0" fmla="*/ 0 h 793630"/>
              <a:gd name="connsiteX1" fmla="*/ 1061049 w 1061049"/>
              <a:gd name="connsiteY1" fmla="*/ 500332 h 793630"/>
              <a:gd name="connsiteX2" fmla="*/ 534838 w 1061049"/>
              <a:gd name="connsiteY2" fmla="*/ 793630 h 793630"/>
              <a:gd name="connsiteX3" fmla="*/ 0 w 1061049"/>
              <a:gd name="connsiteY3" fmla="*/ 8627 h 793630"/>
              <a:gd name="connsiteX4" fmla="*/ 974785 w 1061049"/>
              <a:gd name="connsiteY4" fmla="*/ 0 h 7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049" h="793630">
                <a:moveTo>
                  <a:pt x="974785" y="0"/>
                </a:moveTo>
                <a:lnTo>
                  <a:pt x="1061049" y="500332"/>
                </a:lnTo>
                <a:lnTo>
                  <a:pt x="534838" y="793630"/>
                </a:lnTo>
                <a:lnTo>
                  <a:pt x="0" y="8627"/>
                </a:lnTo>
                <a:lnTo>
                  <a:pt x="974785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778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Draw Figure</a:t>
            </a:r>
            <a:endParaRPr lang="en-US" altLang="ko-KR" sz="1400" b="1" dirty="0" smtClean="0"/>
          </a:p>
          <a:p>
            <a:r>
              <a:rPr lang="en-US" altLang="ko-KR" sz="1800" b="1" dirty="0" smtClean="0"/>
              <a:t>size(150,100);</a:t>
            </a:r>
            <a:br>
              <a:rPr lang="en-US" altLang="ko-KR" sz="1800" b="1" dirty="0" smtClean="0"/>
            </a:br>
            <a:r>
              <a:rPr lang="en-US" altLang="ko-KR" sz="1800" b="1" dirty="0" smtClean="0"/>
              <a:t>quad(61,60, 94,60, 99,83, 81,90);</a:t>
            </a:r>
            <a:br>
              <a:rPr lang="en-US" altLang="ko-KR" sz="1800" b="1" dirty="0" smtClean="0"/>
            </a:br>
            <a:r>
              <a:rPr lang="en-US" altLang="ko-KR" sz="1800" b="1" dirty="0" err="1" smtClean="0"/>
              <a:t>rect</a:t>
            </a:r>
            <a:r>
              <a:rPr lang="en-US" altLang="ko-KR" sz="1800" b="1" dirty="0" smtClean="0"/>
              <a:t>(10,10,60,60);</a:t>
            </a:r>
            <a:br>
              <a:rPr lang="en-US" altLang="ko-KR" sz="1800" b="1" dirty="0" smtClean="0"/>
            </a:br>
            <a:r>
              <a:rPr lang="en-US" altLang="ko-KR" sz="1800" b="1" dirty="0" smtClean="0"/>
              <a:t>ellipse(80,10,60,60);</a:t>
            </a:r>
            <a:br>
              <a:rPr lang="en-US" altLang="ko-KR" sz="1800" b="1" dirty="0" smtClean="0"/>
            </a:br>
            <a:r>
              <a:rPr lang="en-US" altLang="ko-KR" sz="1800" b="1" dirty="0" smtClean="0"/>
              <a:t>triangle(12,50, 120,15, 125,60);</a:t>
            </a:r>
          </a:p>
          <a:p>
            <a:endParaRPr lang="en-US" altLang="ko-KR" sz="2200" b="1" dirty="0"/>
          </a:p>
        </p:txBody>
      </p:sp>
      <p:sp>
        <p:nvSpPr>
          <p:cNvPr id="11" name="직사각형 10"/>
          <p:cNvSpPr/>
          <p:nvPr/>
        </p:nvSpPr>
        <p:spPr>
          <a:xfrm>
            <a:off x="467544" y="2168057"/>
            <a:ext cx="2016224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004048" y="3861049"/>
            <a:ext cx="3960440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>
            <a:off x="2483768" y="2330477"/>
            <a:ext cx="251471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98482" y="2007311"/>
            <a:ext cx="266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Draw rectangle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(X, Y, Width, Height)</a:t>
            </a:r>
            <a:endParaRPr lang="ko-KR" altLang="en-US" b="1" dirty="0"/>
          </a:p>
        </p:txBody>
      </p:sp>
      <p:sp>
        <p:nvSpPr>
          <p:cNvPr id="29" name="자유형 28"/>
          <p:cNvSpPr/>
          <p:nvPr/>
        </p:nvSpPr>
        <p:spPr>
          <a:xfrm>
            <a:off x="6732240" y="5371674"/>
            <a:ext cx="1061049" cy="793630"/>
          </a:xfrm>
          <a:custGeom>
            <a:avLst/>
            <a:gdLst>
              <a:gd name="connsiteX0" fmla="*/ 974785 w 1061049"/>
              <a:gd name="connsiteY0" fmla="*/ 0 h 793630"/>
              <a:gd name="connsiteX1" fmla="*/ 1061049 w 1061049"/>
              <a:gd name="connsiteY1" fmla="*/ 500332 h 793630"/>
              <a:gd name="connsiteX2" fmla="*/ 534838 w 1061049"/>
              <a:gd name="connsiteY2" fmla="*/ 793630 h 793630"/>
              <a:gd name="connsiteX3" fmla="*/ 0 w 1061049"/>
              <a:gd name="connsiteY3" fmla="*/ 8627 h 793630"/>
              <a:gd name="connsiteX4" fmla="*/ 974785 w 1061049"/>
              <a:gd name="connsiteY4" fmla="*/ 0 h 7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049" h="793630">
                <a:moveTo>
                  <a:pt x="974785" y="0"/>
                </a:moveTo>
                <a:lnTo>
                  <a:pt x="1061049" y="500332"/>
                </a:lnTo>
                <a:lnTo>
                  <a:pt x="534838" y="793630"/>
                </a:lnTo>
                <a:lnTo>
                  <a:pt x="0" y="8627"/>
                </a:lnTo>
                <a:lnTo>
                  <a:pt x="974785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64088" y="4077072"/>
            <a:ext cx="1512168" cy="151216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11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Draw Figure</a:t>
            </a:r>
            <a:endParaRPr lang="en-US" altLang="ko-KR" sz="1400" b="1" dirty="0" smtClean="0"/>
          </a:p>
          <a:p>
            <a:r>
              <a:rPr lang="en-US" altLang="ko-KR" sz="1800" b="1" dirty="0"/>
              <a:t>size(150,100);</a:t>
            </a:r>
            <a:br>
              <a:rPr lang="en-US" altLang="ko-KR" sz="1800" b="1" dirty="0"/>
            </a:br>
            <a:r>
              <a:rPr lang="en-US" altLang="ko-KR" sz="1800" b="1" dirty="0"/>
              <a:t>quad(61,60, 94,60, 99,83, 81,90);</a:t>
            </a:r>
            <a:br>
              <a:rPr lang="en-US" altLang="ko-KR" sz="1800" b="1" dirty="0"/>
            </a:br>
            <a:r>
              <a:rPr lang="en-US" altLang="ko-KR" sz="1800" b="1" dirty="0" err="1"/>
              <a:t>rect</a:t>
            </a:r>
            <a:r>
              <a:rPr lang="en-US" altLang="ko-KR" sz="1800" b="1" dirty="0"/>
              <a:t>(10,10,60,60);</a:t>
            </a:r>
            <a:br>
              <a:rPr lang="en-US" altLang="ko-KR" sz="1800" b="1" dirty="0"/>
            </a:br>
            <a:r>
              <a:rPr lang="en-US" altLang="ko-KR" sz="1800" b="1" dirty="0"/>
              <a:t>ellipse(80,10,60,60);</a:t>
            </a:r>
            <a:br>
              <a:rPr lang="en-US" altLang="ko-KR" sz="1800" b="1" dirty="0"/>
            </a:br>
            <a:r>
              <a:rPr lang="en-US" altLang="ko-KR" sz="1800" b="1" dirty="0"/>
              <a:t>triangle(12,50, 120,15, 125,60);</a:t>
            </a:r>
          </a:p>
          <a:p>
            <a:endParaRPr lang="en-US" altLang="ko-KR" sz="2200" b="1" dirty="0"/>
          </a:p>
        </p:txBody>
      </p:sp>
      <p:sp>
        <p:nvSpPr>
          <p:cNvPr id="11" name="직사각형 10"/>
          <p:cNvSpPr/>
          <p:nvPr/>
        </p:nvSpPr>
        <p:spPr>
          <a:xfrm>
            <a:off x="467544" y="2456089"/>
            <a:ext cx="2304256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004048" y="3861049"/>
            <a:ext cx="3960440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 flipV="1">
            <a:off x="2771800" y="2618508"/>
            <a:ext cx="2197354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69154" y="2295342"/>
            <a:ext cx="408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Draw ellipse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(</a:t>
            </a:r>
            <a:r>
              <a:rPr lang="en-US" altLang="ko-KR" b="1" dirty="0" err="1" smtClean="0"/>
              <a:t>CenterX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CenterY</a:t>
            </a:r>
            <a:r>
              <a:rPr lang="en-US" altLang="ko-KR" b="1" dirty="0" smtClean="0"/>
              <a:t>, Width, Height)</a:t>
            </a:r>
            <a:endParaRPr lang="ko-KR" altLang="en-US" b="1" dirty="0"/>
          </a:p>
        </p:txBody>
      </p:sp>
      <p:sp>
        <p:nvSpPr>
          <p:cNvPr id="29" name="자유형 28"/>
          <p:cNvSpPr/>
          <p:nvPr/>
        </p:nvSpPr>
        <p:spPr>
          <a:xfrm>
            <a:off x="6732240" y="5371674"/>
            <a:ext cx="1061049" cy="793630"/>
          </a:xfrm>
          <a:custGeom>
            <a:avLst/>
            <a:gdLst>
              <a:gd name="connsiteX0" fmla="*/ 974785 w 1061049"/>
              <a:gd name="connsiteY0" fmla="*/ 0 h 793630"/>
              <a:gd name="connsiteX1" fmla="*/ 1061049 w 1061049"/>
              <a:gd name="connsiteY1" fmla="*/ 500332 h 793630"/>
              <a:gd name="connsiteX2" fmla="*/ 534838 w 1061049"/>
              <a:gd name="connsiteY2" fmla="*/ 793630 h 793630"/>
              <a:gd name="connsiteX3" fmla="*/ 0 w 1061049"/>
              <a:gd name="connsiteY3" fmla="*/ 8627 h 793630"/>
              <a:gd name="connsiteX4" fmla="*/ 974785 w 1061049"/>
              <a:gd name="connsiteY4" fmla="*/ 0 h 7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049" h="793630">
                <a:moveTo>
                  <a:pt x="974785" y="0"/>
                </a:moveTo>
                <a:lnTo>
                  <a:pt x="1061049" y="500332"/>
                </a:lnTo>
                <a:lnTo>
                  <a:pt x="534838" y="793630"/>
                </a:lnTo>
                <a:lnTo>
                  <a:pt x="0" y="8627"/>
                </a:lnTo>
                <a:lnTo>
                  <a:pt x="974785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64088" y="4077072"/>
            <a:ext cx="1512168" cy="151216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7236296" y="4149080"/>
            <a:ext cx="1440160" cy="14401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937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Draw Figure</a:t>
            </a:r>
            <a:endParaRPr lang="en-US" altLang="ko-KR" sz="1400" b="1" dirty="0" smtClean="0"/>
          </a:p>
          <a:p>
            <a:r>
              <a:rPr lang="en-US" altLang="ko-KR" sz="1800" b="1" dirty="0"/>
              <a:t>size(150,100);</a:t>
            </a:r>
            <a:br>
              <a:rPr lang="en-US" altLang="ko-KR" sz="1800" b="1" dirty="0"/>
            </a:br>
            <a:r>
              <a:rPr lang="en-US" altLang="ko-KR" sz="1800" b="1" dirty="0"/>
              <a:t>quad(61,60, 94,60, 99,83, 81,90);</a:t>
            </a:r>
            <a:br>
              <a:rPr lang="en-US" altLang="ko-KR" sz="1800" b="1" dirty="0"/>
            </a:br>
            <a:r>
              <a:rPr lang="en-US" altLang="ko-KR" sz="1800" b="1" dirty="0" err="1"/>
              <a:t>rect</a:t>
            </a:r>
            <a:r>
              <a:rPr lang="en-US" altLang="ko-KR" sz="1800" b="1" dirty="0"/>
              <a:t>(10,10,60,60);</a:t>
            </a:r>
            <a:br>
              <a:rPr lang="en-US" altLang="ko-KR" sz="1800" b="1" dirty="0"/>
            </a:br>
            <a:r>
              <a:rPr lang="en-US" altLang="ko-KR" sz="1800" b="1" dirty="0"/>
              <a:t>ellipse(80,10,60,60);</a:t>
            </a:r>
            <a:br>
              <a:rPr lang="en-US" altLang="ko-KR" sz="1800" b="1" dirty="0"/>
            </a:br>
            <a:r>
              <a:rPr lang="en-US" altLang="ko-KR" sz="1800" b="1" dirty="0"/>
              <a:t>triangle(12,50, 120,15, 125,60);</a:t>
            </a:r>
          </a:p>
          <a:p>
            <a:endParaRPr lang="en-US" altLang="ko-KR" sz="2200" b="1" dirty="0"/>
          </a:p>
        </p:txBody>
      </p:sp>
      <p:sp>
        <p:nvSpPr>
          <p:cNvPr id="11" name="직사각형 10"/>
          <p:cNvSpPr/>
          <p:nvPr/>
        </p:nvSpPr>
        <p:spPr>
          <a:xfrm>
            <a:off x="467544" y="2726869"/>
            <a:ext cx="3528392" cy="324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004048" y="3861049"/>
            <a:ext cx="3960440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3"/>
            <a:endCxn id="18" idx="1"/>
          </p:cNvCxnSpPr>
          <p:nvPr/>
        </p:nvCxnSpPr>
        <p:spPr>
          <a:xfrm flipV="1">
            <a:off x="3995936" y="2889288"/>
            <a:ext cx="985632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81568" y="2566122"/>
            <a:ext cx="297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Draw Triangle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 smtClean="0"/>
              <a:t>(X1, Y1, X2, Y2, X3, Y3)</a:t>
            </a:r>
            <a:endParaRPr lang="ko-KR" altLang="en-US" b="1" dirty="0"/>
          </a:p>
        </p:txBody>
      </p:sp>
      <p:sp>
        <p:nvSpPr>
          <p:cNvPr id="29" name="자유형 28"/>
          <p:cNvSpPr/>
          <p:nvPr/>
        </p:nvSpPr>
        <p:spPr>
          <a:xfrm>
            <a:off x="6732240" y="5371674"/>
            <a:ext cx="1061049" cy="793630"/>
          </a:xfrm>
          <a:custGeom>
            <a:avLst/>
            <a:gdLst>
              <a:gd name="connsiteX0" fmla="*/ 974785 w 1061049"/>
              <a:gd name="connsiteY0" fmla="*/ 0 h 793630"/>
              <a:gd name="connsiteX1" fmla="*/ 1061049 w 1061049"/>
              <a:gd name="connsiteY1" fmla="*/ 500332 h 793630"/>
              <a:gd name="connsiteX2" fmla="*/ 534838 w 1061049"/>
              <a:gd name="connsiteY2" fmla="*/ 793630 h 793630"/>
              <a:gd name="connsiteX3" fmla="*/ 0 w 1061049"/>
              <a:gd name="connsiteY3" fmla="*/ 8627 h 793630"/>
              <a:gd name="connsiteX4" fmla="*/ 974785 w 1061049"/>
              <a:gd name="connsiteY4" fmla="*/ 0 h 7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049" h="793630">
                <a:moveTo>
                  <a:pt x="974785" y="0"/>
                </a:moveTo>
                <a:lnTo>
                  <a:pt x="1061049" y="500332"/>
                </a:lnTo>
                <a:lnTo>
                  <a:pt x="534838" y="793630"/>
                </a:lnTo>
                <a:lnTo>
                  <a:pt x="0" y="8627"/>
                </a:lnTo>
                <a:lnTo>
                  <a:pt x="974785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64088" y="4077072"/>
            <a:ext cx="1512168" cy="151216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7236296" y="4149080"/>
            <a:ext cx="1440160" cy="14401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5469149" y="4278703"/>
            <a:ext cx="2751826" cy="1155940"/>
          </a:xfrm>
          <a:custGeom>
            <a:avLst/>
            <a:gdLst>
              <a:gd name="connsiteX0" fmla="*/ 0 w 2751826"/>
              <a:gd name="connsiteY0" fmla="*/ 724619 h 1155940"/>
              <a:gd name="connsiteX1" fmla="*/ 2708694 w 2751826"/>
              <a:gd name="connsiteY1" fmla="*/ 0 h 1155940"/>
              <a:gd name="connsiteX2" fmla="*/ 2751826 w 2751826"/>
              <a:gd name="connsiteY2" fmla="*/ 1155940 h 1155940"/>
              <a:gd name="connsiteX3" fmla="*/ 0 w 2751826"/>
              <a:gd name="connsiteY3" fmla="*/ 724619 h 11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826" h="1155940">
                <a:moveTo>
                  <a:pt x="0" y="724619"/>
                </a:moveTo>
                <a:lnTo>
                  <a:pt x="2708694" y="0"/>
                </a:lnTo>
                <a:lnTo>
                  <a:pt x="2751826" y="1155940"/>
                </a:lnTo>
                <a:lnTo>
                  <a:pt x="0" y="72461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771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Do it: Simple example(Drawing)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381642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Draw Figure</a:t>
            </a:r>
            <a:endParaRPr lang="en-US" altLang="ko-KR" sz="1400" b="1" dirty="0" smtClean="0"/>
          </a:p>
          <a:p>
            <a:r>
              <a:rPr lang="en-US" altLang="ko-KR" sz="1800" b="1" dirty="0" err="1"/>
              <a:t>beginShape</a:t>
            </a:r>
            <a:r>
              <a:rPr lang="en-US" altLang="ko-KR" sz="1800" b="1" dirty="0"/>
              <a:t>(TRIANGLES);</a:t>
            </a:r>
          </a:p>
          <a:p>
            <a:r>
              <a:rPr lang="en-US" altLang="ko-KR" sz="1800" b="1" dirty="0"/>
              <a:t>vertex(30, 75);</a:t>
            </a:r>
          </a:p>
          <a:p>
            <a:r>
              <a:rPr lang="en-US" altLang="ko-KR" sz="1800" b="1" dirty="0"/>
              <a:t>vertex(40, 20);</a:t>
            </a:r>
          </a:p>
          <a:p>
            <a:r>
              <a:rPr lang="en-US" altLang="ko-KR" sz="1800" b="1" dirty="0"/>
              <a:t>vertex(50, 75);</a:t>
            </a:r>
          </a:p>
          <a:p>
            <a:r>
              <a:rPr lang="en-US" altLang="ko-KR" sz="1800" b="1" dirty="0"/>
              <a:t>vertex(60, 20);</a:t>
            </a:r>
          </a:p>
          <a:p>
            <a:r>
              <a:rPr lang="en-US" altLang="ko-KR" sz="1800" b="1" dirty="0"/>
              <a:t>vertex(70, 75);</a:t>
            </a:r>
          </a:p>
          <a:p>
            <a:r>
              <a:rPr lang="en-US" altLang="ko-KR" sz="1800" b="1" dirty="0"/>
              <a:t>vertex(80, 20);</a:t>
            </a:r>
          </a:p>
          <a:p>
            <a:r>
              <a:rPr lang="en-US" altLang="ko-KR" sz="1800" b="1" dirty="0"/>
              <a:t>vertex(90, 75);</a:t>
            </a:r>
          </a:p>
          <a:p>
            <a:r>
              <a:rPr lang="en-US" altLang="ko-KR" sz="1800" b="1" dirty="0" err="1"/>
              <a:t>endShape</a:t>
            </a:r>
            <a:r>
              <a:rPr lang="en-US" altLang="ko-KR" sz="1800" b="1" dirty="0"/>
              <a:t>( );</a:t>
            </a:r>
            <a:endParaRPr lang="en-US" altLang="ko-KR" sz="2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87625"/>
            <a:ext cx="1476581" cy="1705213"/>
          </a:xfrm>
          <a:prstGeom prst="rect">
            <a:avLst/>
          </a:prstGeom>
        </p:spPr>
      </p:pic>
      <p:sp>
        <p:nvSpPr>
          <p:cNvPr id="20" name="세로 텍스트 개체 틀 4"/>
          <p:cNvSpPr txBox="1">
            <a:spLocks/>
          </p:cNvSpPr>
          <p:nvPr/>
        </p:nvSpPr>
        <p:spPr>
          <a:xfrm>
            <a:off x="4499992" y="1268760"/>
            <a:ext cx="3816424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 err="1" smtClean="0"/>
              <a:t>noStroke</a:t>
            </a:r>
            <a:r>
              <a:rPr lang="en-US" altLang="ko-KR" sz="1800" b="1" dirty="0"/>
              <a:t>( );</a:t>
            </a:r>
          </a:p>
          <a:p>
            <a:r>
              <a:rPr lang="en-US" altLang="ko-KR" sz="1800" b="1" dirty="0"/>
              <a:t>fill(102); </a:t>
            </a:r>
          </a:p>
          <a:p>
            <a:r>
              <a:rPr lang="en-US" altLang="ko-KR" sz="1800" b="1" dirty="0" err="1"/>
              <a:t>beginShape</a:t>
            </a:r>
            <a:r>
              <a:rPr lang="en-US" altLang="ko-KR" sz="1800" b="1" dirty="0"/>
              <a:t>(POLYGON);</a:t>
            </a:r>
          </a:p>
          <a:p>
            <a:r>
              <a:rPr lang="en-US" altLang="ko-KR" sz="1800" b="1" dirty="0"/>
              <a:t>vertex(38, 23);</a:t>
            </a:r>
          </a:p>
          <a:p>
            <a:r>
              <a:rPr lang="en-US" altLang="ko-KR" sz="1800" b="1" dirty="0"/>
              <a:t>vertex(46, 23);</a:t>
            </a:r>
          </a:p>
          <a:p>
            <a:r>
              <a:rPr lang="en-US" altLang="ko-KR" sz="1800" b="1" dirty="0"/>
              <a:t>vertex(46, 31);</a:t>
            </a:r>
          </a:p>
          <a:p>
            <a:r>
              <a:rPr lang="en-US" altLang="ko-KR" sz="1800" b="1" dirty="0"/>
              <a:t>vertex(54, 31);</a:t>
            </a:r>
          </a:p>
          <a:p>
            <a:r>
              <a:rPr lang="en-US" altLang="ko-KR" sz="1800" b="1" dirty="0"/>
              <a:t>vertex(54, 38);</a:t>
            </a:r>
          </a:p>
          <a:p>
            <a:r>
              <a:rPr lang="en-US" altLang="ko-KR" sz="1800" b="1" dirty="0"/>
              <a:t>vertex(61, 38);</a:t>
            </a:r>
          </a:p>
          <a:p>
            <a:r>
              <a:rPr lang="en-US" altLang="ko-KR" sz="1800" b="1" dirty="0"/>
              <a:t>vertex(61, 46);</a:t>
            </a:r>
          </a:p>
          <a:p>
            <a:r>
              <a:rPr lang="en-US" altLang="ko-KR" sz="1800" b="1" dirty="0"/>
              <a:t>vertex(69, 46);</a:t>
            </a:r>
          </a:p>
          <a:p>
            <a:r>
              <a:rPr lang="en-US" altLang="ko-KR" sz="1800" b="1" dirty="0"/>
              <a:t>vertex(69, 54);</a:t>
            </a:r>
          </a:p>
          <a:p>
            <a:r>
              <a:rPr lang="en-US" altLang="ko-KR" sz="1800" b="1" dirty="0"/>
              <a:t>vertex(61, 54);</a:t>
            </a:r>
          </a:p>
          <a:p>
            <a:r>
              <a:rPr lang="en-US" altLang="ko-KR" sz="1800" b="1" dirty="0"/>
              <a:t>vertex(61, 61);</a:t>
            </a:r>
          </a:p>
          <a:p>
            <a:r>
              <a:rPr lang="en-US" altLang="ko-KR" sz="1800" b="1" dirty="0"/>
              <a:t>vertex(54, 61);</a:t>
            </a:r>
          </a:p>
          <a:p>
            <a:r>
              <a:rPr lang="en-US" altLang="ko-KR" sz="1800" b="1" dirty="0"/>
              <a:t>vertex(54, 69);</a:t>
            </a:r>
          </a:p>
          <a:p>
            <a:r>
              <a:rPr lang="en-US" altLang="ko-KR" sz="1800" b="1" dirty="0"/>
              <a:t>vertex(46, 69);</a:t>
            </a:r>
          </a:p>
          <a:p>
            <a:r>
              <a:rPr lang="en-US" altLang="ko-KR" sz="1800" b="1" dirty="0"/>
              <a:t>vertex(46, 77);</a:t>
            </a:r>
          </a:p>
          <a:p>
            <a:r>
              <a:rPr lang="en-US" altLang="ko-KR" sz="1800" b="1" dirty="0"/>
              <a:t>vertex(38, 77);</a:t>
            </a:r>
          </a:p>
          <a:p>
            <a:r>
              <a:rPr lang="en-US" altLang="ko-KR" sz="1800" b="1" dirty="0" err="1"/>
              <a:t>endShape</a:t>
            </a:r>
            <a:r>
              <a:rPr lang="en-US" altLang="ko-KR" sz="1800" b="1" dirty="0"/>
              <a:t>( ); </a:t>
            </a:r>
            <a:endParaRPr lang="en-US" altLang="ko-KR" sz="1800" b="1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29" y="4797152"/>
            <a:ext cx="1467055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84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31640" y="2149510"/>
            <a:ext cx="6532194" cy="3098117"/>
            <a:chOff x="1808730" y="1843051"/>
            <a:chExt cx="5526540" cy="3171899"/>
          </a:xfrm>
        </p:grpSpPr>
        <p:sp>
          <p:nvSpPr>
            <p:cNvPr id="4" name="직사각형 3"/>
            <p:cNvSpPr/>
            <p:nvPr/>
          </p:nvSpPr>
          <p:spPr>
            <a:xfrm>
              <a:off x="2175715" y="4493605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 rot="5400000">
              <a:off x="1125342" y="3263311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 rot="5400000">
              <a:off x="5213005" y="3522776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08730" y="2491123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9767" y="3471340"/>
            <a:ext cx="3036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Homework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1884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468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Homework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134163" cy="24006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58" y="2420888"/>
            <a:ext cx="2607110" cy="287243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2152951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5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31640" y="2149510"/>
            <a:ext cx="6532194" cy="3098117"/>
            <a:chOff x="1808730" y="1843051"/>
            <a:chExt cx="5526540" cy="3171899"/>
          </a:xfrm>
        </p:grpSpPr>
        <p:sp>
          <p:nvSpPr>
            <p:cNvPr id="4" name="직사각형 3"/>
            <p:cNvSpPr/>
            <p:nvPr/>
          </p:nvSpPr>
          <p:spPr>
            <a:xfrm>
              <a:off x="2175715" y="4493605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 rot="5400000">
              <a:off x="1125342" y="3263311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 rot="5400000">
              <a:off x="5213005" y="3522776"/>
              <a:ext cx="2912434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08730" y="2491123"/>
              <a:ext cx="5159555" cy="719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11760" y="3359314"/>
            <a:ext cx="44390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5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181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:\임시 인터넷 파일\Content.IE5\CEECOQEM\MC90044044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03516" cy="49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 rot="20599991">
            <a:off x="1778716" y="1821502"/>
            <a:ext cx="1726584" cy="1304201"/>
            <a:chOff x="3886244" y="2987363"/>
            <a:chExt cx="1490623" cy="1134203"/>
          </a:xfrm>
        </p:grpSpPr>
        <p:sp>
          <p:nvSpPr>
            <p:cNvPr id="9" name="TextBox 8"/>
            <p:cNvSpPr txBox="1"/>
            <p:nvPr/>
          </p:nvSpPr>
          <p:spPr>
            <a:xfrm>
              <a:off x="3886244" y="2987363"/>
              <a:ext cx="1018850" cy="88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Q</a:t>
              </a:r>
              <a:r>
                <a:rPr lang="en-US" altLang="ko-KR" sz="40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&amp;</a:t>
              </a:r>
              <a:endParaRPr lang="ko-KR" altLang="en-US" sz="6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0651" y="3077696"/>
              <a:ext cx="746216" cy="1043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A</a:t>
              </a:r>
              <a:endParaRPr lang="ko-KR" altLang="en-US" sz="72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3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History</a:t>
            </a:r>
          </a:p>
          <a:p>
            <a:pPr lvl="1"/>
            <a:r>
              <a:rPr lang="en-US" altLang="ko-KR" sz="1800" b="1" dirty="0" smtClean="0"/>
              <a:t>2001, Initiated in MIT Media Lab</a:t>
            </a:r>
          </a:p>
          <a:p>
            <a:pPr lvl="1"/>
            <a:r>
              <a:rPr lang="en-US" altLang="ko-KR" sz="1800" b="1" dirty="0" smtClean="0"/>
              <a:t>Co-Developer : Casey </a:t>
            </a:r>
            <a:r>
              <a:rPr lang="en-US" altLang="ko-KR" sz="1800" b="1" dirty="0" err="1" smtClean="0"/>
              <a:t>Reas</a:t>
            </a:r>
            <a:r>
              <a:rPr lang="en-US" altLang="ko-KR" sz="1800" b="1" dirty="0" smtClean="0"/>
              <a:t>, Benjamin Fry</a:t>
            </a:r>
          </a:p>
          <a:p>
            <a:pPr lvl="2"/>
            <a:r>
              <a:rPr lang="en-US" altLang="ko-KR" sz="1400" b="1" dirty="0" smtClean="0"/>
              <a:t>Both formerly of the Aesthetics and Computation Group at the MIT Media Lab</a:t>
            </a:r>
            <a:endParaRPr lang="en-US" altLang="ko-KR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1795" y="589076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Casey </a:t>
            </a:r>
            <a:r>
              <a:rPr lang="en-US" altLang="ko-KR" b="1" dirty="0" err="1" smtClean="0">
                <a:latin typeface="HY견고딕" pitchFamily="18" charset="-127"/>
                <a:ea typeface="HY견고딕" pitchFamily="18" charset="-127"/>
              </a:rPr>
              <a:t>Reas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455" y="6228091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Artist, Professor, Software developer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" y="2968025"/>
            <a:ext cx="3479327" cy="289943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79005"/>
            <a:ext cx="3557189" cy="28982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0784" y="5858761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Benjamin Fry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839" y="6228092"/>
            <a:ext cx="3871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Artist, Psychotherapist, author, broadcaster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0116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Digital Sketchbook!</a:t>
            </a:r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Open source programming software</a:t>
            </a:r>
          </a:p>
          <a:p>
            <a:pPr lvl="2"/>
            <a:r>
              <a:rPr lang="en-US" altLang="ko-KR" sz="1400" b="1" dirty="0" smtClean="0"/>
              <a:t>For </a:t>
            </a:r>
            <a:r>
              <a:rPr lang="en-US" altLang="ko-KR" sz="1400" b="1" dirty="0"/>
              <a:t>non-programmers started with programming</a:t>
            </a:r>
            <a:r>
              <a:rPr lang="en-US" altLang="ko-KR" sz="1400" b="1" dirty="0" smtClean="0"/>
              <a:t>, artists, designers, researchers, hobbyists..</a:t>
            </a:r>
          </a:p>
          <a:p>
            <a:pPr lvl="2"/>
            <a:r>
              <a:rPr lang="en-US" altLang="ko-KR" sz="1400" b="1" dirty="0" smtClean="0"/>
              <a:t>It means easy to use anybody!</a:t>
            </a:r>
          </a:p>
          <a:p>
            <a:pPr lvl="1"/>
            <a:endParaRPr lang="en-US" altLang="ko-KR" sz="1800" b="1" dirty="0" smtClean="0"/>
          </a:p>
          <a:p>
            <a:pPr lvl="1"/>
            <a:r>
              <a:rPr lang="en-US" altLang="ko-KR" sz="1800" b="1" dirty="0" smtClean="0"/>
              <a:t>Conclude with simple code &amp; function</a:t>
            </a:r>
          </a:p>
          <a:p>
            <a:pPr lvl="2"/>
            <a:r>
              <a:rPr lang="en-US" altLang="ko-KR" sz="1400" b="1" dirty="0" smtClean="0"/>
              <a:t>visual context(point, line, rectangle, circle…), picture, movie..</a:t>
            </a:r>
          </a:p>
          <a:p>
            <a:pPr lvl="1"/>
            <a:endParaRPr lang="en-US" altLang="ko-KR" sz="1800" b="1" dirty="0" smtClean="0"/>
          </a:p>
          <a:p>
            <a:pPr lvl="1"/>
            <a:r>
              <a:rPr lang="en-US" altLang="ko-KR" sz="1800" b="1" dirty="0" smtClean="0"/>
              <a:t>Electronic arts, Visual design, etc..</a:t>
            </a:r>
          </a:p>
          <a:p>
            <a:pPr lvl="1"/>
            <a:endParaRPr lang="en-US" altLang="ko-KR" sz="1800" b="1" dirty="0" smtClean="0"/>
          </a:p>
          <a:p>
            <a:pPr lvl="1"/>
            <a:r>
              <a:rPr lang="en-US" altLang="ko-KR" sz="1800" b="1" dirty="0" smtClean="0"/>
              <a:t>It is digital sketchbook!</a:t>
            </a:r>
          </a:p>
          <a:p>
            <a:pPr lvl="2"/>
            <a:r>
              <a:rPr lang="en-US" altLang="ko-KR" sz="1400" b="1" dirty="0" smtClean="0"/>
              <a:t>We can draw anything</a:t>
            </a:r>
          </a:p>
          <a:p>
            <a:pPr lvl="2"/>
            <a:endParaRPr lang="en-US" altLang="ko-KR" sz="1400" b="1" dirty="0"/>
          </a:p>
          <a:p>
            <a:pPr lvl="2"/>
            <a:endParaRPr lang="en-US" altLang="ko-KR" sz="14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1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IDE(Integrated Development Environment)</a:t>
            </a:r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Java compiler</a:t>
            </a:r>
            <a:endParaRPr lang="en-US" altLang="ko-KR" sz="1200" b="1" dirty="0" smtClean="0"/>
          </a:p>
          <a:p>
            <a:pPr lvl="2"/>
            <a:r>
              <a:rPr lang="en-US" altLang="ko-KR" sz="1400" b="1" dirty="0" smtClean="0"/>
              <a:t>Language builds on the Java</a:t>
            </a:r>
          </a:p>
          <a:p>
            <a:pPr lvl="2"/>
            <a:r>
              <a:rPr lang="en-US" altLang="ko-KR" sz="1400" b="1" dirty="0" smtClean="0"/>
              <a:t>But, uses a simplified syntax and graphics programming model</a:t>
            </a:r>
          </a:p>
          <a:p>
            <a:pPr lvl="2"/>
            <a:r>
              <a:rPr lang="en-US" altLang="ko-KR" sz="1400" b="1" dirty="0" smtClean="0"/>
              <a:t>All additional classed defined will be treated as inner classes</a:t>
            </a:r>
          </a:p>
          <a:p>
            <a:pPr lvl="2"/>
            <a:r>
              <a:rPr lang="en-US" altLang="ko-KR" sz="1400" b="1" dirty="0" smtClean="0"/>
              <a:t>When compile the source code, translated into pure Java before compiling</a:t>
            </a:r>
            <a:endParaRPr lang="en-US" altLang="ko-KR" sz="1400" b="1" dirty="0"/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Possible to add other libraries at sketch project</a:t>
            </a:r>
          </a:p>
          <a:p>
            <a:pPr lvl="2"/>
            <a:r>
              <a:rPr lang="en-US" altLang="ko-KR" sz="1400" b="1" dirty="0" smtClean="0"/>
              <a:t>Easy to add other library</a:t>
            </a:r>
          </a:p>
          <a:p>
            <a:pPr lvl="2"/>
            <a:r>
              <a:rPr lang="en-US" altLang="ko-KR" sz="1400" b="1" dirty="0" smtClean="0"/>
              <a:t>Ex) Kinect Library, </a:t>
            </a:r>
            <a:r>
              <a:rPr lang="en-US" altLang="ko-KR" sz="1400" b="1" dirty="0" err="1" smtClean="0"/>
              <a:t>simpleML</a:t>
            </a:r>
            <a:r>
              <a:rPr lang="en-US" altLang="ko-KR" sz="1400" b="1" dirty="0" smtClean="0"/>
              <a:t>, etc..</a:t>
            </a:r>
          </a:p>
          <a:p>
            <a:pPr lvl="2"/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Windows, Mac, Linux support</a:t>
            </a:r>
          </a:p>
          <a:p>
            <a:pPr lvl="2"/>
            <a:r>
              <a:rPr lang="en-US" altLang="ko-KR" sz="1400" b="1" dirty="0" smtClean="0"/>
              <a:t>Depends on users what machine we have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7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32" y="692696"/>
            <a:ext cx="9140468" cy="115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3" y="898260"/>
            <a:ext cx="9140468" cy="65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597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Processing?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세로 텍스트 개체 틀 4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System composition</a:t>
            </a:r>
            <a:endParaRPr lang="en-US" altLang="ko-KR" sz="1400" b="1" dirty="0" smtClean="0"/>
          </a:p>
          <a:p>
            <a:pPr lvl="1"/>
            <a:r>
              <a:rPr lang="en-US" altLang="ko-KR" sz="1800" b="1" dirty="0" smtClean="0"/>
              <a:t>Sketch</a:t>
            </a:r>
          </a:p>
          <a:p>
            <a:pPr lvl="2"/>
            <a:r>
              <a:rPr lang="en-US" altLang="ko-KR" sz="1400" b="1" dirty="0" smtClean="0"/>
              <a:t>Project called sketch</a:t>
            </a:r>
          </a:p>
          <a:p>
            <a:pPr lvl="2"/>
            <a:endParaRPr lang="en-US" altLang="ko-KR" sz="1400" b="1" dirty="0"/>
          </a:p>
          <a:p>
            <a:pPr lvl="1"/>
            <a:r>
              <a:rPr lang="en-US" altLang="ko-KR" sz="1800" b="1" dirty="0" smtClean="0"/>
              <a:t>Big 3 parts</a:t>
            </a:r>
          </a:p>
          <a:p>
            <a:pPr lvl="2"/>
            <a:r>
              <a:rPr lang="en-US" altLang="ko-KR" sz="1400" b="1" dirty="0" smtClean="0"/>
              <a:t>Text editor</a:t>
            </a:r>
          </a:p>
          <a:p>
            <a:pPr lvl="2"/>
            <a:r>
              <a:rPr lang="en-US" altLang="ko-KR" sz="1400" b="1" dirty="0" smtClean="0"/>
              <a:t>compiler(Java compiler)</a:t>
            </a:r>
          </a:p>
          <a:p>
            <a:pPr lvl="2"/>
            <a:r>
              <a:rPr lang="en-US" altLang="ko-KR" sz="1400" b="1" dirty="0" smtClean="0"/>
              <a:t>A display window</a:t>
            </a:r>
          </a:p>
          <a:p>
            <a:pPr lvl="2"/>
            <a:endParaRPr lang="en-US" altLang="ko-KR" sz="1400" b="1" dirty="0"/>
          </a:p>
          <a:p>
            <a:pPr lvl="1"/>
            <a:endParaRPr lang="en-US" altLang="ko-KR" sz="1800" b="1" dirty="0"/>
          </a:p>
        </p:txBody>
      </p:sp>
      <p:sp>
        <p:nvSpPr>
          <p:cNvPr id="7" name="직사각형 6"/>
          <p:cNvSpPr/>
          <p:nvPr/>
        </p:nvSpPr>
        <p:spPr>
          <a:xfrm>
            <a:off x="-3800" y="6669360"/>
            <a:ext cx="9140468" cy="40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29" y="2564904"/>
            <a:ext cx="5334375" cy="403412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3" y="72922"/>
            <a:ext cx="8865368" cy="67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55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실행">
  <a:themeElements>
    <a:clrScheme name="실행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실행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실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3040</TotalTime>
  <Words>1217</Words>
  <Application>Microsoft Office PowerPoint</Application>
  <PresentationFormat>화면 슬라이드 쇼(4:3)</PresentationFormat>
  <Paragraphs>385</Paragraphs>
  <Slides>50</Slides>
  <Notes>41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실행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가나정보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leebyunggook</cp:lastModifiedBy>
  <cp:revision>276</cp:revision>
  <dcterms:created xsi:type="dcterms:W3CDTF">2012-01-31T11:07:43Z</dcterms:created>
  <dcterms:modified xsi:type="dcterms:W3CDTF">2013-03-24T23:50:53Z</dcterms:modified>
</cp:coreProperties>
</file>