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776" r:id="rId2"/>
  </p:sldIdLst>
  <p:sldSz cx="9144000" cy="6858000" type="screen4x3"/>
  <p:notesSz cx="6873875" cy="10063163"/>
  <p:defaultTextStyle>
    <a:defPPr>
      <a:defRPr lang="ko-KR"/>
    </a:defPPr>
    <a:lvl1pPr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1pPr>
    <a:lvl2pPr marL="4572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2pPr>
    <a:lvl3pPr marL="9144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3pPr>
    <a:lvl4pPr marL="13716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4pPr>
    <a:lvl5pPr marL="18288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5pPr>
    <a:lvl6pPr marL="22860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6pPr>
    <a:lvl7pPr marL="27432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7pPr>
    <a:lvl8pPr marL="32004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8pPr>
    <a:lvl9pPr marL="36576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5D0"/>
    <a:srgbClr val="6095CA"/>
    <a:srgbClr val="B2B2B2"/>
    <a:srgbClr val="FF0000"/>
    <a:srgbClr val="FFCCCC"/>
    <a:srgbClr val="1C1C1C"/>
    <a:srgbClr val="FF99FF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81" autoAdjust="0"/>
    <p:restoredTop sz="79682" autoAdjust="0"/>
  </p:normalViewPr>
  <p:slideViewPr>
    <p:cSldViewPr>
      <p:cViewPr varScale="1">
        <p:scale>
          <a:sx n="113" d="100"/>
          <a:sy n="113" d="100"/>
        </p:scale>
        <p:origin x="-1596" y="-108"/>
      </p:cViewPr>
      <p:guideLst>
        <p:guide orient="horz" pos="293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endParaRPr lang="en-US" altLang="ko-KR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5725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endParaRPr lang="en-US" altLang="ko-KR"/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endParaRPr lang="en-US" altLang="ko-KR"/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5725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fld id="{C4020D9B-B6FA-4EAF-8ED2-4473C68E92AC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65800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charset="-127"/>
                <a:ea typeface="굴림" charset="-127"/>
              </a:defRPr>
            </a:lvl1pPr>
          </a:lstStyle>
          <a:p>
            <a:endParaRPr lang="en-US" altLang="ko-K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5725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charset="-127"/>
                <a:ea typeface="굴림" charset="-127"/>
              </a:defRPr>
            </a:lvl1pPr>
          </a:lstStyle>
          <a:p>
            <a:endParaRPr lang="en-US" altLang="ko-KR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5513" y="755650"/>
            <a:ext cx="5030787" cy="37734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988" y="4781550"/>
            <a:ext cx="50419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charset="-127"/>
                <a:ea typeface="굴림" charset="-127"/>
              </a:defRPr>
            </a:lvl1pPr>
          </a:lstStyle>
          <a:p>
            <a:endParaRPr lang="en-US" altLang="ko-K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5725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charset="-127"/>
                <a:ea typeface="굴림" charset="-127"/>
              </a:defRPr>
            </a:lvl1pPr>
          </a:lstStyle>
          <a:p>
            <a:fld id="{6968C881-DF7C-4E1C-8788-C967F98152FF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852945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AA30E4-A1D6-4B62-86B0-AAC393E7C1B2}" type="slidenum">
              <a:rPr lang="en-US" altLang="ko-KR"/>
              <a:pPr/>
              <a:t>1</a:t>
            </a:fld>
            <a:endParaRPr lang="en-US" altLang="ko-KR"/>
          </a:p>
        </p:txBody>
      </p:sp>
      <p:sp>
        <p:nvSpPr>
          <p:cNvPr id="131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1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56BC59CB-4B6B-4577-842E-8E72C25D153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9A1D16DD-AA27-4117-B6BC-6713A50CD8F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D7098B46-8D46-4D0F-98AE-0FC68217EFEB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CDBBFEE0-E25A-4F9F-9634-738985EBF17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0ABBD620-EBE2-4BD5-AE24-667DE97C730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765D6B5A-2CA0-4810-A689-37AAD867CE5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D6489655-D35F-4FEA-94E1-9916D05A2CD4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4AD39972-1835-40BB-8E0B-5FC85D0AF88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FEC3E49E-078B-4A0E-B563-10B21E4E114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A3D6DFA7-2721-4365-8A67-2478F610BA3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49A7D8E0-1CBE-4BD3-8EA2-9795E06ADAF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6" name="Rectangle 1052"/>
          <p:cNvSpPr>
            <a:spLocks noChangeArrowheads="1"/>
          </p:cNvSpPr>
          <p:nvPr userDrawn="1"/>
        </p:nvSpPr>
        <p:spPr bwMode="auto">
          <a:xfrm>
            <a:off x="11113" y="6532563"/>
            <a:ext cx="9132887" cy="352425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64013" y="6584950"/>
            <a:ext cx="82708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buClrTx/>
              <a:buFontTx/>
              <a:buNone/>
              <a:defRPr sz="1200">
                <a:solidFill>
                  <a:schemeClr val="accent2"/>
                </a:solidFill>
                <a:ea typeface="+mn-ea"/>
              </a:defRPr>
            </a:lvl1pPr>
          </a:lstStyle>
          <a:p>
            <a:r>
              <a:rPr lang="en-US" altLang="ko-KR"/>
              <a:t>Page </a:t>
            </a:r>
            <a:fld id="{2CC0F872-02DA-424D-A7B7-7E6EA94F3CED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750888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5098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081" name="Line 1057"/>
          <p:cNvSpPr>
            <a:spLocks noChangeShapeType="1"/>
          </p:cNvSpPr>
          <p:nvPr userDrawn="1"/>
        </p:nvSpPr>
        <p:spPr bwMode="auto">
          <a:xfrm>
            <a:off x="0" y="6524625"/>
            <a:ext cx="9144000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2082" name="AutoShape 1058"/>
          <p:cNvSpPr>
            <a:spLocks noChangeArrowheads="1"/>
          </p:cNvSpPr>
          <p:nvPr userDrawn="1"/>
        </p:nvSpPr>
        <p:spPr bwMode="auto">
          <a:xfrm>
            <a:off x="6516688" y="476250"/>
            <a:ext cx="2627312" cy="538163"/>
          </a:xfrm>
          <a:prstGeom prst="roundRect">
            <a:avLst>
              <a:gd name="adj" fmla="val 29204"/>
            </a:avLst>
          </a:prstGeom>
          <a:solidFill>
            <a:schemeClr val="bg1"/>
          </a:solidFill>
          <a:ln w="12700">
            <a:noFill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2083" name="Rectangle 1059"/>
          <p:cNvSpPr>
            <a:spLocks noChangeArrowheads="1"/>
          </p:cNvSpPr>
          <p:nvPr userDrawn="1"/>
        </p:nvSpPr>
        <p:spPr bwMode="auto">
          <a:xfrm>
            <a:off x="8316913" y="487363"/>
            <a:ext cx="827087" cy="2159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2086" name="Rectangle 1062"/>
          <p:cNvSpPr>
            <a:spLocks noChangeArrowheads="1"/>
          </p:cNvSpPr>
          <p:nvPr userDrawn="1"/>
        </p:nvSpPr>
        <p:spPr bwMode="auto">
          <a:xfrm>
            <a:off x="165100" y="173038"/>
            <a:ext cx="6135688" cy="463550"/>
          </a:xfrm>
          <a:prstGeom prst="rect">
            <a:avLst/>
          </a:prstGeom>
          <a:solidFill>
            <a:srgbClr val="A6C7EC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A6C7EC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endParaRPr lang="ko-KR" altLang="en-US"/>
          </a:p>
        </p:txBody>
      </p:sp>
      <p:pic>
        <p:nvPicPr>
          <p:cNvPr id="2087" name="Picture 1063" descr="PE01522_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46050" y="71438"/>
            <a:ext cx="536575" cy="61912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B80EB269-94F3-444C-B75D-460609A2C2EB}" type="slidenum">
              <a:rPr lang="en-US" altLang="ko-KR"/>
              <a:pPr/>
              <a:t>1</a:t>
            </a:fld>
            <a:endParaRPr lang="en-US" altLang="ko-KR"/>
          </a:p>
        </p:txBody>
      </p:sp>
      <p:sp>
        <p:nvSpPr>
          <p:cNvPr id="1314819" name="Text Box 3"/>
          <p:cNvSpPr txBox="1">
            <a:spLocks noChangeArrowheads="1"/>
          </p:cNvSpPr>
          <p:nvPr/>
        </p:nvSpPr>
        <p:spPr bwMode="auto">
          <a:xfrm>
            <a:off x="287338" y="981075"/>
            <a:ext cx="8569325" cy="505868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354013" indent="-354013">
              <a:lnSpc>
                <a:spcPct val="120000"/>
              </a:lnSpc>
              <a:spcBef>
                <a:spcPct val="0"/>
              </a:spcBef>
              <a:buFont typeface="Wingdings" pitchFamily="2" charset="2"/>
              <a:buBlip>
                <a:blip r:embed="rId3"/>
              </a:buBlip>
              <a:tabLst>
                <a:tab pos="354013" algn="l"/>
              </a:tabLst>
            </a:pPr>
            <a:r>
              <a:rPr lang="ko-KR" altLang="en-US" sz="2000" dirty="0">
                <a:ea typeface="HY헤드라인M" pitchFamily="18" charset="-127"/>
              </a:rPr>
              <a:t>프로그램 및 프로그램 수행 결과 등을 출력하여 </a:t>
            </a:r>
            <a:r>
              <a:rPr lang="ko-KR" altLang="en-US" sz="2000" dirty="0" err="1">
                <a:ea typeface="HY헤드라인M" pitchFamily="18" charset="-127"/>
              </a:rPr>
              <a:t>레포트</a:t>
            </a:r>
            <a:r>
              <a:rPr lang="ko-KR" altLang="en-US" sz="2000" dirty="0">
                <a:ea typeface="HY헤드라인M" pitchFamily="18" charset="-127"/>
              </a:rPr>
              <a:t> 형태로 제출한다</a:t>
            </a:r>
            <a:r>
              <a:rPr lang="en-US" altLang="ko-KR" sz="2000" dirty="0">
                <a:ea typeface="HY헤드라인M" pitchFamily="18" charset="-127"/>
              </a:rPr>
              <a:t>.</a:t>
            </a:r>
          </a:p>
          <a:p>
            <a:pPr marL="354013" indent="-354013">
              <a:lnSpc>
                <a:spcPct val="120000"/>
              </a:lnSpc>
              <a:spcBef>
                <a:spcPct val="0"/>
              </a:spcBef>
              <a:buFont typeface="Wingdings" pitchFamily="2" charset="2"/>
              <a:buBlip>
                <a:blip r:embed="rId3"/>
              </a:buBlip>
              <a:tabLst>
                <a:tab pos="354013" algn="l"/>
              </a:tabLst>
            </a:pPr>
            <a:endParaRPr lang="en-US" altLang="ko-KR" sz="1000" dirty="0">
              <a:ea typeface="HY헤드라인M" pitchFamily="18" charset="-127"/>
            </a:endParaRPr>
          </a:p>
          <a:p>
            <a:pPr marL="354013" indent="-354013">
              <a:lnSpc>
                <a:spcPct val="120000"/>
              </a:lnSpc>
              <a:spcBef>
                <a:spcPct val="0"/>
              </a:spcBef>
              <a:buFont typeface="Wingdings" pitchFamily="2" charset="2"/>
              <a:buBlip>
                <a:blip r:embed="rId3"/>
              </a:buBlip>
              <a:tabLst>
                <a:tab pos="354013" algn="l"/>
              </a:tabLst>
            </a:pPr>
            <a:r>
              <a:rPr lang="ko-KR" altLang="en-US" sz="2000" dirty="0" smtClean="0">
                <a:solidFill>
                  <a:srgbClr val="660066"/>
                </a:solidFill>
                <a:ea typeface="HY헤드라인M" pitchFamily="18" charset="-127"/>
              </a:rPr>
              <a:t>자신만</a:t>
            </a:r>
            <a:r>
              <a:rPr lang="ko-KR" altLang="en-US" sz="2000" dirty="0" smtClean="0">
                <a:ea typeface="HY헤드라인M" pitchFamily="18" charset="-127"/>
              </a:rPr>
              <a:t>의  </a:t>
            </a:r>
            <a:r>
              <a:rPr lang="ko-KR" altLang="en-US" sz="2000" dirty="0" smtClean="0">
                <a:solidFill>
                  <a:srgbClr val="0070C0"/>
                </a:solidFill>
                <a:ea typeface="HY헤드라인M" pitchFamily="18" charset="-127"/>
              </a:rPr>
              <a:t>독특한 </a:t>
            </a:r>
            <a:r>
              <a:rPr lang="en-US" altLang="ko-KR" sz="2000" dirty="0" smtClean="0">
                <a:ea typeface="HY헤드라인M" pitchFamily="18" charset="-127"/>
              </a:rPr>
              <a:t>5</a:t>
            </a:r>
            <a:r>
              <a:rPr lang="ko-KR" altLang="en-US" sz="2000" dirty="0" smtClean="0">
                <a:ea typeface="HY헤드라인M" pitchFamily="18" charset="-127"/>
              </a:rPr>
              <a:t>원 </a:t>
            </a:r>
            <a:r>
              <a:rPr lang="en-US" altLang="ko-KR" sz="2000" dirty="0" smtClean="0">
                <a:ea typeface="HY헤드라인M" pitchFamily="18" charset="-127"/>
              </a:rPr>
              <a:t>1</a:t>
            </a:r>
            <a:r>
              <a:rPr lang="ko-KR" altLang="en-US" sz="2000" dirty="0" smtClean="0">
                <a:ea typeface="HY헤드라인M" pitchFamily="18" charset="-127"/>
              </a:rPr>
              <a:t>차 연립 방정식을 하나 </a:t>
            </a:r>
            <a:r>
              <a:rPr lang="ko-KR" altLang="en-US" sz="2000" dirty="0">
                <a:ea typeface="HY헤드라인M" pitchFamily="18" charset="-127"/>
              </a:rPr>
              <a:t>제시한다</a:t>
            </a:r>
            <a:r>
              <a:rPr lang="en-US" altLang="ko-KR" sz="2000" dirty="0" smtClean="0">
                <a:ea typeface="HY헤드라인M" pitchFamily="18" charset="-127"/>
              </a:rPr>
              <a:t>.</a:t>
            </a:r>
            <a:endParaRPr lang="en-US" altLang="ko-KR" sz="2000" dirty="0">
              <a:ea typeface="HY헤드라인M" pitchFamily="18" charset="-127"/>
            </a:endParaRPr>
          </a:p>
          <a:p>
            <a:pPr marL="769938" lvl="1" indent="-236538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  <a:tabLst>
                <a:tab pos="354013" algn="l"/>
              </a:tabLst>
            </a:pPr>
            <a:r>
              <a:rPr lang="ko-KR" altLang="en-US" sz="1800" dirty="0" smtClean="0">
                <a:ea typeface="HY헤드라인M" pitchFamily="18" charset="-127"/>
              </a:rPr>
              <a:t>가우스</a:t>
            </a:r>
            <a:r>
              <a:rPr lang="en-US" altLang="ko-KR" sz="1800" dirty="0">
                <a:ea typeface="HY헤드라인M" pitchFamily="18" charset="-127"/>
              </a:rPr>
              <a:t>-</a:t>
            </a:r>
            <a:r>
              <a:rPr lang="ko-KR" altLang="en-US" sz="1800" dirty="0">
                <a:ea typeface="HY헤드라인M" pitchFamily="18" charset="-127"/>
              </a:rPr>
              <a:t>조던 방법을 사용하여 상기 방정식들을 </a:t>
            </a:r>
            <a:r>
              <a:rPr lang="ko-KR" altLang="en-US" sz="1800" dirty="0" smtClean="0">
                <a:ea typeface="HY헤드라인M" pitchFamily="18" charset="-127"/>
              </a:rPr>
              <a:t>푼다</a:t>
            </a:r>
            <a:r>
              <a:rPr lang="en-US" altLang="ko-KR" sz="1800" dirty="0" smtClean="0">
                <a:ea typeface="HY헤드라인M" pitchFamily="18" charset="-127"/>
              </a:rPr>
              <a:t>.</a:t>
            </a:r>
          </a:p>
          <a:p>
            <a:pPr marL="769938" lvl="1" indent="-236538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  <a:tabLst>
                <a:tab pos="354013" algn="l"/>
              </a:tabLst>
            </a:pPr>
            <a:r>
              <a:rPr lang="ko-KR" altLang="en-US" sz="1800" dirty="0" smtClean="0">
                <a:ea typeface="HY헤드라인M" pitchFamily="18" charset="-127"/>
              </a:rPr>
              <a:t>가우스</a:t>
            </a:r>
            <a:r>
              <a:rPr lang="en-US" altLang="ko-KR" sz="1800" dirty="0" smtClean="0">
                <a:ea typeface="HY헤드라인M" pitchFamily="18" charset="-127"/>
              </a:rPr>
              <a:t>-</a:t>
            </a:r>
            <a:r>
              <a:rPr lang="ko-KR" altLang="en-US" sz="1800" dirty="0" err="1" smtClean="0">
                <a:ea typeface="HY헤드라인M" pitchFamily="18" charset="-127"/>
              </a:rPr>
              <a:t>자이달</a:t>
            </a:r>
            <a:r>
              <a:rPr lang="ko-KR" altLang="en-US" sz="1800" dirty="0" smtClean="0">
                <a:ea typeface="HY헤드라인M" pitchFamily="18" charset="-127"/>
              </a:rPr>
              <a:t> 방법을 사용하여 상기 방정식을 푼다</a:t>
            </a:r>
            <a:r>
              <a:rPr lang="en-US" altLang="ko-KR" sz="1800" dirty="0" smtClean="0">
                <a:ea typeface="HY헤드라인M" pitchFamily="18" charset="-127"/>
              </a:rPr>
              <a:t>.</a:t>
            </a:r>
          </a:p>
          <a:p>
            <a:pPr marL="769938" lvl="1" indent="-236538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  <a:tabLst>
                <a:tab pos="354013" algn="l"/>
              </a:tabLst>
            </a:pPr>
            <a:r>
              <a:rPr lang="ko-KR" altLang="en-US" sz="1800" dirty="0" smtClean="0">
                <a:ea typeface="HY헤드라인M" pitchFamily="18" charset="-127"/>
              </a:rPr>
              <a:t>행렬의 기본 연산</a:t>
            </a:r>
            <a:r>
              <a:rPr lang="en-US" altLang="ko-KR" sz="1800" dirty="0" smtClean="0">
                <a:ea typeface="HY헤드라인M" pitchFamily="18" charset="-127"/>
              </a:rPr>
              <a:t>(</a:t>
            </a:r>
            <a:r>
              <a:rPr lang="ko-KR" altLang="en-US" sz="1800" dirty="0" smtClean="0">
                <a:ea typeface="HY헤드라인M" pitchFamily="18" charset="-127"/>
              </a:rPr>
              <a:t>기본 행렬</a:t>
            </a:r>
            <a:r>
              <a:rPr lang="en-US" altLang="ko-KR" sz="1800" dirty="0" smtClean="0">
                <a:ea typeface="HY헤드라인M" pitchFamily="18" charset="-127"/>
              </a:rPr>
              <a:t>) </a:t>
            </a:r>
            <a:r>
              <a:rPr lang="ko-KR" altLang="en-US" sz="1800" dirty="0" smtClean="0">
                <a:ea typeface="HY헤드라인M" pitchFamily="18" charset="-127"/>
              </a:rPr>
              <a:t>을 사용하여 상기 방정식을 푼다</a:t>
            </a:r>
            <a:r>
              <a:rPr lang="en-US" altLang="ko-KR" sz="1800" dirty="0" smtClean="0">
                <a:ea typeface="HY헤드라인M" pitchFamily="18" charset="-127"/>
              </a:rPr>
              <a:t>.</a:t>
            </a:r>
            <a:endParaRPr lang="en-US" altLang="ko-KR" sz="1800" dirty="0">
              <a:ea typeface="HY헤드라인M" pitchFamily="18" charset="-127"/>
            </a:endParaRPr>
          </a:p>
          <a:p>
            <a:pPr marL="769938" lvl="1" indent="-236538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  <a:tabLst>
                <a:tab pos="354013" algn="l"/>
              </a:tabLst>
            </a:pPr>
            <a:r>
              <a:rPr lang="ko-KR" altLang="en-US" sz="1800" dirty="0" smtClean="0">
                <a:ea typeface="HY헤드라인M" pitchFamily="18" charset="-127"/>
              </a:rPr>
              <a:t>행렬의 </a:t>
            </a:r>
            <a:r>
              <a:rPr lang="ko-KR" altLang="en-US" sz="1800" dirty="0">
                <a:ea typeface="HY헤드라인M" pitchFamily="18" charset="-127"/>
              </a:rPr>
              <a:t>삼각 분해 방법을 사용하여 상기 방정식들을 </a:t>
            </a:r>
            <a:r>
              <a:rPr lang="ko-KR" altLang="en-US" sz="1800" dirty="0" smtClean="0">
                <a:ea typeface="HY헤드라인M" pitchFamily="18" charset="-127"/>
              </a:rPr>
              <a:t>푼다</a:t>
            </a:r>
            <a:r>
              <a:rPr lang="en-US" altLang="ko-KR" sz="1800" dirty="0" smtClean="0">
                <a:ea typeface="HY헤드라인M" pitchFamily="18" charset="-127"/>
              </a:rPr>
              <a:t>.</a:t>
            </a:r>
          </a:p>
          <a:p>
            <a:pPr marL="769938" lvl="1" indent="-236538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  <a:tabLst>
                <a:tab pos="354013" algn="l"/>
              </a:tabLst>
            </a:pPr>
            <a:endParaRPr lang="en-US" altLang="ko-KR" sz="1800" dirty="0">
              <a:ea typeface="HY헤드라인M" pitchFamily="18" charset="-127"/>
              <a:sym typeface="Wingdings" pitchFamily="2" charset="2"/>
            </a:endParaRPr>
          </a:p>
          <a:p>
            <a:pPr marL="354013" indent="-354013">
              <a:lnSpc>
                <a:spcPct val="120000"/>
              </a:lnSpc>
              <a:spcBef>
                <a:spcPct val="0"/>
              </a:spcBef>
              <a:buFont typeface="Wingdings" pitchFamily="2" charset="2"/>
              <a:buBlip>
                <a:blip r:embed="rId3"/>
              </a:buBlip>
              <a:tabLst>
                <a:tab pos="354013" algn="l"/>
              </a:tabLst>
            </a:pPr>
            <a:r>
              <a:rPr lang="ko-KR" altLang="en-US" sz="2000" dirty="0">
                <a:solidFill>
                  <a:srgbClr val="660066"/>
                </a:solidFill>
                <a:ea typeface="HY헤드라인M" pitchFamily="18" charset="-127"/>
              </a:rPr>
              <a:t>자신만</a:t>
            </a:r>
            <a:r>
              <a:rPr lang="ko-KR" altLang="en-US" sz="2000" dirty="0">
                <a:ea typeface="HY헤드라인M" pitchFamily="18" charset="-127"/>
              </a:rPr>
              <a:t>의 </a:t>
            </a:r>
            <a:r>
              <a:rPr lang="ko-KR" altLang="en-US" sz="2000" dirty="0">
                <a:solidFill>
                  <a:srgbClr val="0070C0"/>
                </a:solidFill>
                <a:ea typeface="HY헤드라인M" pitchFamily="18" charset="-127"/>
              </a:rPr>
              <a:t>독특한</a:t>
            </a:r>
            <a:r>
              <a:rPr lang="ko-KR" altLang="en-US" sz="2000" dirty="0" smtClean="0">
                <a:ea typeface="HY헤드라인M" pitchFamily="18" charset="-127"/>
              </a:rPr>
              <a:t> </a:t>
            </a:r>
            <a:r>
              <a:rPr lang="en-US" altLang="ko-KR" sz="2000" dirty="0" smtClean="0">
                <a:ea typeface="HY헤드라인M" pitchFamily="18" charset="-127"/>
              </a:rPr>
              <a:t>6</a:t>
            </a:r>
            <a:r>
              <a:rPr lang="ko-KR" altLang="en-US" sz="2000" dirty="0">
                <a:ea typeface="HY헤드라인M" pitchFamily="18" charset="-127"/>
              </a:rPr>
              <a:t>원 </a:t>
            </a:r>
            <a:r>
              <a:rPr lang="en-US" altLang="ko-KR" sz="2000" dirty="0">
                <a:ea typeface="HY헤드라인M" pitchFamily="18" charset="-127"/>
              </a:rPr>
              <a:t>1</a:t>
            </a:r>
            <a:r>
              <a:rPr lang="ko-KR" altLang="en-US" sz="2000" dirty="0">
                <a:ea typeface="HY헤드라인M" pitchFamily="18" charset="-127"/>
              </a:rPr>
              <a:t>차 연립 방정식을 두 개 제시한다</a:t>
            </a:r>
            <a:r>
              <a:rPr lang="en-US" altLang="ko-KR" sz="2000" dirty="0">
                <a:ea typeface="HY헤드라인M" pitchFamily="18" charset="-127"/>
              </a:rPr>
              <a:t>.</a:t>
            </a:r>
          </a:p>
          <a:p>
            <a:pPr marL="769938" lvl="1" indent="-236538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  <a:tabLst>
                <a:tab pos="354013" algn="l"/>
              </a:tabLst>
            </a:pPr>
            <a:r>
              <a:rPr lang="ko-KR" altLang="en-US" sz="1800" dirty="0" smtClean="0">
                <a:ea typeface="HY헤드라인M" pitchFamily="18" charset="-127"/>
              </a:rPr>
              <a:t>가우스</a:t>
            </a:r>
            <a:r>
              <a:rPr lang="en-US" altLang="ko-KR" sz="1800" dirty="0" smtClean="0">
                <a:ea typeface="HY헤드라인M" pitchFamily="18" charset="-127"/>
              </a:rPr>
              <a:t>-</a:t>
            </a:r>
            <a:r>
              <a:rPr lang="ko-KR" altLang="en-US" sz="1800" dirty="0" smtClean="0">
                <a:ea typeface="HY헤드라인M" pitchFamily="18" charset="-127"/>
              </a:rPr>
              <a:t>조던 방법을 사용하여 상기 방정식들을 푼다</a:t>
            </a:r>
            <a:r>
              <a:rPr lang="en-US" altLang="ko-KR" sz="1800" dirty="0" smtClean="0">
                <a:ea typeface="HY헤드라인M" pitchFamily="18" charset="-127"/>
              </a:rPr>
              <a:t>.</a:t>
            </a:r>
          </a:p>
          <a:p>
            <a:pPr marL="769938" lvl="1" indent="-236538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  <a:tabLst>
                <a:tab pos="354013" algn="l"/>
              </a:tabLst>
            </a:pPr>
            <a:r>
              <a:rPr lang="ko-KR" altLang="en-US" sz="1800" dirty="0" smtClean="0">
                <a:ea typeface="HY헤드라인M" pitchFamily="18" charset="-127"/>
              </a:rPr>
              <a:t>가우스</a:t>
            </a:r>
            <a:r>
              <a:rPr lang="en-US" altLang="ko-KR" sz="1800" dirty="0" smtClean="0">
                <a:ea typeface="HY헤드라인M" pitchFamily="18" charset="-127"/>
              </a:rPr>
              <a:t>-</a:t>
            </a:r>
            <a:r>
              <a:rPr lang="ko-KR" altLang="en-US" sz="1800" dirty="0" err="1" smtClean="0">
                <a:ea typeface="HY헤드라인M" pitchFamily="18" charset="-127"/>
              </a:rPr>
              <a:t>자이달</a:t>
            </a:r>
            <a:r>
              <a:rPr lang="ko-KR" altLang="en-US" sz="1800" dirty="0" smtClean="0">
                <a:ea typeface="HY헤드라인M" pitchFamily="18" charset="-127"/>
              </a:rPr>
              <a:t> 방법을 사용하여 상기 방정식을 푼다</a:t>
            </a:r>
            <a:r>
              <a:rPr lang="en-US" altLang="ko-KR" sz="1800" dirty="0" smtClean="0">
                <a:ea typeface="HY헤드라인M" pitchFamily="18" charset="-127"/>
              </a:rPr>
              <a:t>.</a:t>
            </a:r>
          </a:p>
          <a:p>
            <a:pPr marL="769938" lvl="1" indent="-236538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  <a:tabLst>
                <a:tab pos="354013" algn="l"/>
              </a:tabLst>
            </a:pPr>
            <a:r>
              <a:rPr lang="ko-KR" altLang="en-US" sz="1800" dirty="0" smtClean="0">
                <a:ea typeface="HY헤드라인M" pitchFamily="18" charset="-127"/>
              </a:rPr>
              <a:t>행렬의 기본 연산</a:t>
            </a:r>
            <a:r>
              <a:rPr lang="en-US" altLang="ko-KR" sz="1800" dirty="0" smtClean="0">
                <a:ea typeface="HY헤드라인M" pitchFamily="18" charset="-127"/>
              </a:rPr>
              <a:t>(</a:t>
            </a:r>
            <a:r>
              <a:rPr lang="ko-KR" altLang="en-US" sz="1800" dirty="0" smtClean="0">
                <a:ea typeface="HY헤드라인M" pitchFamily="18" charset="-127"/>
              </a:rPr>
              <a:t>기본 행렬</a:t>
            </a:r>
            <a:r>
              <a:rPr lang="en-US" altLang="ko-KR" sz="1800" dirty="0" smtClean="0">
                <a:ea typeface="HY헤드라인M" pitchFamily="18" charset="-127"/>
              </a:rPr>
              <a:t>) </a:t>
            </a:r>
            <a:r>
              <a:rPr lang="ko-KR" altLang="en-US" sz="1800" dirty="0" smtClean="0">
                <a:ea typeface="HY헤드라인M" pitchFamily="18" charset="-127"/>
              </a:rPr>
              <a:t>을 사용하여 상기 방정식을 푼다</a:t>
            </a:r>
            <a:r>
              <a:rPr lang="en-US" altLang="ko-KR" sz="1800" dirty="0" smtClean="0">
                <a:ea typeface="HY헤드라인M" pitchFamily="18" charset="-127"/>
              </a:rPr>
              <a:t>.</a:t>
            </a:r>
          </a:p>
          <a:p>
            <a:pPr marL="769938" lvl="1" indent="-236538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  <a:tabLst>
                <a:tab pos="354013" algn="l"/>
              </a:tabLst>
            </a:pPr>
            <a:r>
              <a:rPr lang="ko-KR" altLang="en-US" sz="1800" dirty="0" smtClean="0">
                <a:ea typeface="HY헤드라인M" pitchFamily="18" charset="-127"/>
              </a:rPr>
              <a:t>행렬의 삼각 분해 방법을 사용하여 상기 방정식들을 푼다</a:t>
            </a:r>
            <a:r>
              <a:rPr lang="en-US" altLang="ko-KR" sz="1800" dirty="0" smtClean="0">
                <a:ea typeface="HY헤드라인M" pitchFamily="18" charset="-127"/>
              </a:rPr>
              <a:t>.</a:t>
            </a:r>
          </a:p>
          <a:p>
            <a:pPr marL="769938" lvl="1" indent="-236538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FontTx/>
              <a:buChar char="•"/>
              <a:tabLst>
                <a:tab pos="354013" algn="l"/>
              </a:tabLst>
            </a:pPr>
            <a:endParaRPr lang="en-US" altLang="ko-KR" sz="1800" dirty="0">
              <a:ea typeface="HY헤드라인M" pitchFamily="18" charset="-127"/>
            </a:endParaRPr>
          </a:p>
          <a:p>
            <a:pPr marL="354013" indent="-354013">
              <a:lnSpc>
                <a:spcPct val="120000"/>
              </a:lnSpc>
              <a:spcBef>
                <a:spcPct val="0"/>
              </a:spcBef>
              <a:buFont typeface="Wingdings" pitchFamily="2" charset="2"/>
              <a:buBlip>
                <a:blip r:embed="rId3"/>
              </a:buBlip>
              <a:tabLst>
                <a:tab pos="354013" algn="l"/>
              </a:tabLst>
            </a:pPr>
            <a:r>
              <a:rPr lang="en-US" altLang="ko-KR" sz="2000" dirty="0">
                <a:ea typeface="HY헤드라인M" pitchFamily="18" charset="-127"/>
              </a:rPr>
              <a:t>Due Data: </a:t>
            </a:r>
            <a:r>
              <a:rPr lang="en-US" altLang="ko-KR" sz="2000" dirty="0" smtClean="0">
                <a:ea typeface="HY헤드라인M" pitchFamily="18" charset="-127"/>
              </a:rPr>
              <a:t>5</a:t>
            </a:r>
            <a:r>
              <a:rPr lang="en-US" altLang="ko-KR" sz="2000" dirty="0" smtClean="0">
                <a:ea typeface="HY헤드라인M" pitchFamily="18" charset="-127"/>
              </a:rPr>
              <a:t>/7(</a:t>
            </a:r>
            <a:r>
              <a:rPr lang="ko-KR" altLang="en-US" sz="2000" dirty="0" smtClean="0">
                <a:ea typeface="HY헤드라인M" pitchFamily="18" charset="-127"/>
              </a:rPr>
              <a:t>월</a:t>
            </a:r>
            <a:r>
              <a:rPr lang="en-US" altLang="ko-KR" sz="2000" dirty="0" smtClean="0">
                <a:ea typeface="HY헤드라인M" pitchFamily="18" charset="-127"/>
              </a:rPr>
              <a:t>)</a:t>
            </a:r>
            <a:endParaRPr lang="en-US" altLang="ko-KR" sz="2000" dirty="0">
              <a:ea typeface="HY헤드라인M" pitchFamily="18" charset="-127"/>
            </a:endParaRPr>
          </a:p>
        </p:txBody>
      </p:sp>
      <p:sp>
        <p:nvSpPr>
          <p:cNvPr id="1314820" name="Rectangle 4"/>
          <p:cNvSpPr>
            <a:spLocks noChangeArrowheads="1"/>
          </p:cNvSpPr>
          <p:nvPr/>
        </p:nvSpPr>
        <p:spPr bwMode="auto">
          <a:xfrm>
            <a:off x="815975" y="163513"/>
            <a:ext cx="8004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Homework #3 (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선형 연립 방정식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,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행렬과 연립 방정식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기본 디자인">
  <a:themeElements>
    <a:clrScheme name="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ctr" anchorCtr="0" compatLnSpc="1">
        <a:prstTxWarp prst="textNoShape">
          <a:avLst/>
        </a:prstTxWarp>
        <a:spAutoFit/>
      </a:bodyPr>
      <a:lstStyle>
        <a:defPPr marL="292100" marR="0" indent="-292100" algn="l" defTabSz="914400" rtl="0" eaLnBrk="1" fontAlgn="ctr" latinLnBrk="1" hangingPunct="1">
          <a:lnSpc>
            <a:spcPct val="140000"/>
          </a:lnSpc>
          <a:spcBef>
            <a:spcPct val="20000"/>
          </a:spcBef>
          <a:spcAft>
            <a:spcPct val="0"/>
          </a:spcAft>
          <a:buClr>
            <a:srgbClr val="660066"/>
          </a:buClr>
          <a:buSzTx/>
          <a:buFont typeface="Wingdings" pitchFamily="2" charset="2"/>
          <a:buChar char="v"/>
          <a:tabLst>
            <a:tab pos="292100" algn="l"/>
            <a:tab pos="685800" algn="l"/>
          </a:tabLst>
          <a:defRPr kumimoji="1" lang="ko-KR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굴림체" pitchFamily="49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ctr" anchorCtr="0" compatLnSpc="1">
        <a:prstTxWarp prst="textNoShape">
          <a:avLst/>
        </a:prstTxWarp>
        <a:spAutoFit/>
      </a:bodyPr>
      <a:lstStyle>
        <a:defPPr marL="292100" marR="0" indent="-292100" algn="l" defTabSz="914400" rtl="0" eaLnBrk="1" fontAlgn="ctr" latinLnBrk="1" hangingPunct="1">
          <a:lnSpc>
            <a:spcPct val="140000"/>
          </a:lnSpc>
          <a:spcBef>
            <a:spcPct val="20000"/>
          </a:spcBef>
          <a:spcAft>
            <a:spcPct val="0"/>
          </a:spcAft>
          <a:buClr>
            <a:srgbClr val="660066"/>
          </a:buClr>
          <a:buSzTx/>
          <a:buFont typeface="Wingdings" pitchFamily="2" charset="2"/>
          <a:buChar char="v"/>
          <a:tabLst>
            <a:tab pos="292100" algn="l"/>
            <a:tab pos="685800" algn="l"/>
          </a:tabLst>
          <a:defRPr kumimoji="1" lang="ko-KR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굴림체" pitchFamily="49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17064</TotalTime>
  <Words>136</Words>
  <Application>Microsoft Office PowerPoint</Application>
  <PresentationFormat>화면 슬라이드 쇼(4:3)</PresentationFormat>
  <Paragraphs>18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기본 디자인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Discrete Mathematics</dc:title>
  <dc:creator>문양세</dc:creator>
  <cp:lastModifiedBy>byunggook lee</cp:lastModifiedBy>
  <cp:revision>1567</cp:revision>
  <dcterms:created xsi:type="dcterms:W3CDTF">2003-03-03T08:07:33Z</dcterms:created>
  <dcterms:modified xsi:type="dcterms:W3CDTF">2012-04-16T01:53:26Z</dcterms:modified>
</cp:coreProperties>
</file>