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3" r:id="rId2"/>
  </p:sldMasterIdLst>
  <p:notesMasterIdLst>
    <p:notesMasterId r:id="rId66"/>
  </p:notesMasterIdLst>
  <p:handoutMasterIdLst>
    <p:handoutMasterId r:id="rId67"/>
  </p:handoutMasterIdLst>
  <p:sldIdLst>
    <p:sldId id="346" r:id="rId3"/>
    <p:sldId id="567" r:id="rId4"/>
    <p:sldId id="598" r:id="rId5"/>
    <p:sldId id="766" r:id="rId6"/>
    <p:sldId id="777" r:id="rId7"/>
    <p:sldId id="778" r:id="rId8"/>
    <p:sldId id="779" r:id="rId9"/>
    <p:sldId id="780" r:id="rId10"/>
    <p:sldId id="781" r:id="rId11"/>
    <p:sldId id="767" r:id="rId12"/>
    <p:sldId id="768" r:id="rId13"/>
    <p:sldId id="782" r:id="rId14"/>
    <p:sldId id="771" r:id="rId15"/>
    <p:sldId id="769" r:id="rId16"/>
    <p:sldId id="770" r:id="rId17"/>
    <p:sldId id="783" r:id="rId18"/>
    <p:sldId id="772" r:id="rId19"/>
    <p:sldId id="774" r:id="rId20"/>
    <p:sldId id="784" r:id="rId21"/>
    <p:sldId id="775" r:id="rId22"/>
    <p:sldId id="776" r:id="rId23"/>
    <p:sldId id="785" r:id="rId24"/>
    <p:sldId id="786" r:id="rId25"/>
    <p:sldId id="787" r:id="rId26"/>
    <p:sldId id="788" r:id="rId27"/>
    <p:sldId id="789" r:id="rId28"/>
    <p:sldId id="790" r:id="rId29"/>
    <p:sldId id="791" r:id="rId30"/>
    <p:sldId id="792" r:id="rId31"/>
    <p:sldId id="793" r:id="rId32"/>
    <p:sldId id="773" r:id="rId33"/>
    <p:sldId id="795" r:id="rId34"/>
    <p:sldId id="796" r:id="rId35"/>
    <p:sldId id="797" r:id="rId36"/>
    <p:sldId id="798" r:id="rId37"/>
    <p:sldId id="799" r:id="rId38"/>
    <p:sldId id="800" r:id="rId39"/>
    <p:sldId id="804" r:id="rId40"/>
    <p:sldId id="815" r:id="rId41"/>
    <p:sldId id="806" r:id="rId42"/>
    <p:sldId id="807" r:id="rId43"/>
    <p:sldId id="808" r:id="rId44"/>
    <p:sldId id="818" r:id="rId45"/>
    <p:sldId id="817" r:id="rId46"/>
    <p:sldId id="816" r:id="rId47"/>
    <p:sldId id="809" r:id="rId48"/>
    <p:sldId id="819" r:id="rId49"/>
    <p:sldId id="820" r:id="rId50"/>
    <p:sldId id="821" r:id="rId51"/>
    <p:sldId id="822" r:id="rId52"/>
    <p:sldId id="823" r:id="rId53"/>
    <p:sldId id="811" r:id="rId54"/>
    <p:sldId id="812" r:id="rId55"/>
    <p:sldId id="828" r:id="rId56"/>
    <p:sldId id="827" r:id="rId57"/>
    <p:sldId id="826" r:id="rId58"/>
    <p:sldId id="825" r:id="rId59"/>
    <p:sldId id="829" r:id="rId60"/>
    <p:sldId id="830" r:id="rId61"/>
    <p:sldId id="831" r:id="rId62"/>
    <p:sldId id="832" r:id="rId63"/>
    <p:sldId id="833" r:id="rId64"/>
    <p:sldId id="834" r:id="rId65"/>
  </p:sldIdLst>
  <p:sldSz cx="9144000" cy="6858000" type="screen4x3"/>
  <p:notesSz cx="6873875" cy="10063163"/>
  <p:defaultTextStyle>
    <a:defPPr>
      <a:defRPr lang="ko-KR"/>
    </a:defPPr>
    <a:lvl1pPr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1pPr>
    <a:lvl2pPr marL="4572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2pPr>
    <a:lvl3pPr marL="9144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3pPr>
    <a:lvl4pPr marL="13716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4pPr>
    <a:lvl5pPr marL="1828800" algn="l" rtl="0" fontAlgn="ctr" latinLnBrk="1">
      <a:lnSpc>
        <a:spcPct val="140000"/>
      </a:lnSpc>
      <a:spcBef>
        <a:spcPct val="20000"/>
      </a:spcBef>
      <a:spcAft>
        <a:spcPct val="0"/>
      </a:spcAft>
      <a:buClr>
        <a:srgbClr val="660066"/>
      </a:buClr>
      <a:buFont typeface="Wingdings" pitchFamily="2" charset="2"/>
      <a:buChar char="v"/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5pPr>
    <a:lvl6pPr marL="22860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6pPr>
    <a:lvl7pPr marL="27432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7pPr>
    <a:lvl8pPr marL="32004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8pPr>
    <a:lvl9pPr marL="3657600" algn="l" defTabSz="914400" rtl="0" eaLnBrk="1" latinLnBrk="1" hangingPunct="1">
      <a:defRPr kumimoji="1" sz="1600" kern="1200">
        <a:solidFill>
          <a:schemeClr val="tx1"/>
        </a:solidFill>
        <a:latin typeface="Trebuchet MS" pitchFamily="34" charset="0"/>
        <a:ea typeface="굴림체" pitchFamily="49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5D0"/>
    <a:srgbClr val="6095CA"/>
    <a:srgbClr val="B2B2B2"/>
    <a:srgbClr val="FF0000"/>
    <a:srgbClr val="FFCCCC"/>
    <a:srgbClr val="1C1C1C"/>
    <a:srgbClr val="FFFF66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1" autoAdjust="0"/>
    <p:restoredTop sz="79682" autoAdjust="0"/>
  </p:normalViewPr>
  <p:slideViewPr>
    <p:cSldViewPr>
      <p:cViewPr varScale="1">
        <p:scale>
          <a:sx n="92" d="100"/>
          <a:sy n="92" d="100"/>
        </p:scale>
        <p:origin x="-990" y="-102"/>
      </p:cViewPr>
      <p:guideLst>
        <p:guide orient="horz" pos="29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37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presProps" Target="presProps.xml"/><Relationship Id="rId7" Type="http://schemas.openxmlformats.org/officeDocument/2006/relationships/slide" Target="slides/slide5.xml"/><Relationship Id="rId71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1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17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64.wmf"/></Relationships>
</file>

<file path=ppt/drawings/_rels/vmlDrawing3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w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9.wmf"/></Relationships>
</file>

<file path=ppt/drawings/_rels/vmlDrawing3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4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4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5725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fld id="{05C899A5-7522-49FB-BDD7-03DAA3A9476D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38771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charset="-127"/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charset="-127"/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5513" y="755650"/>
            <a:ext cx="5030787" cy="3773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781550"/>
            <a:ext cx="50419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charset="-127"/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5725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굴림" charset="-127"/>
                <a:ea typeface="굴림" charset="-127"/>
              </a:defRPr>
            </a:lvl1pPr>
          </a:lstStyle>
          <a:p>
            <a:fld id="{17DF87AE-F08B-4E3F-9ABA-09D7513A0EE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091061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34BEE2-5F31-4A43-AFC3-D9D499766BB1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BB8E65-E006-476D-A8C1-161B560B950B}" type="slidenum">
              <a:rPr lang="en-US" altLang="ko-KR"/>
              <a:pPr/>
              <a:t>11</a:t>
            </a:fld>
            <a:endParaRPr lang="en-US" altLang="ko-KR"/>
          </a:p>
        </p:txBody>
      </p:sp>
      <p:sp>
        <p:nvSpPr>
          <p:cNvPr id="130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0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1C12F0-268E-417B-957A-3D04E48AB1D9}" type="slidenum">
              <a:rPr lang="en-US" altLang="ko-KR"/>
              <a:pPr/>
              <a:t>12</a:t>
            </a:fld>
            <a:endParaRPr lang="en-US" altLang="ko-KR"/>
          </a:p>
        </p:txBody>
      </p:sp>
      <p:sp>
        <p:nvSpPr>
          <p:cNvPr id="133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3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1162E5-F9BC-49A7-8FBA-ED604FD1A81C}" type="slidenum">
              <a:rPr lang="en-US" altLang="ko-KR"/>
              <a:pPr/>
              <a:t>13</a:t>
            </a:fld>
            <a:endParaRPr lang="en-US" altLang="ko-KR"/>
          </a:p>
        </p:txBody>
      </p:sp>
      <p:sp>
        <p:nvSpPr>
          <p:cNvPr id="131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1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195514-010A-47CE-9CE5-A228B0B02137}" type="slidenum">
              <a:rPr lang="en-US" altLang="ko-KR"/>
              <a:pPr/>
              <a:t>14</a:t>
            </a:fld>
            <a:endParaRPr lang="en-US" altLang="ko-KR"/>
          </a:p>
        </p:txBody>
      </p:sp>
      <p:sp>
        <p:nvSpPr>
          <p:cNvPr id="131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1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CEA59D-8773-4803-A10B-899455B35DD6}" type="slidenum">
              <a:rPr lang="en-US" altLang="ko-KR"/>
              <a:pPr/>
              <a:t>15</a:t>
            </a:fld>
            <a:endParaRPr lang="en-US" altLang="ko-KR"/>
          </a:p>
        </p:txBody>
      </p:sp>
      <p:sp>
        <p:nvSpPr>
          <p:cNvPr id="131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1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8C6040-E778-477B-A197-1700785E312D}" type="slidenum">
              <a:rPr lang="en-US" altLang="ko-KR"/>
              <a:pPr/>
              <a:t>16</a:t>
            </a:fld>
            <a:endParaRPr lang="en-US" altLang="ko-KR"/>
          </a:p>
        </p:txBody>
      </p:sp>
      <p:sp>
        <p:nvSpPr>
          <p:cNvPr id="134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4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B27D4A-ADB8-44A3-8EAF-F03213E36A6E}" type="slidenum">
              <a:rPr lang="en-US" altLang="ko-KR"/>
              <a:pPr/>
              <a:t>17</a:t>
            </a:fld>
            <a:endParaRPr lang="en-US" altLang="ko-KR"/>
          </a:p>
        </p:txBody>
      </p:sp>
      <p:sp>
        <p:nvSpPr>
          <p:cNvPr id="131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1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59A7A9-D3B1-4E64-9A8C-B3EE7C9ABF1A}" type="slidenum">
              <a:rPr lang="en-US" altLang="ko-KR"/>
              <a:pPr/>
              <a:t>18</a:t>
            </a:fld>
            <a:endParaRPr lang="en-US" altLang="ko-KR"/>
          </a:p>
        </p:txBody>
      </p:sp>
      <p:sp>
        <p:nvSpPr>
          <p:cNvPr id="132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2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4FC463-05C5-46F3-B230-66A04361FA4E}" type="slidenum">
              <a:rPr lang="en-US" altLang="ko-KR"/>
              <a:pPr/>
              <a:t>19</a:t>
            </a:fld>
            <a:endParaRPr lang="en-US" altLang="ko-KR"/>
          </a:p>
        </p:txBody>
      </p:sp>
      <p:sp>
        <p:nvSpPr>
          <p:cNvPr id="134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4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37835B-46D0-46CE-932D-412F616E9B0C}" type="slidenum">
              <a:rPr lang="en-US" altLang="ko-KR"/>
              <a:pPr/>
              <a:t>20</a:t>
            </a:fld>
            <a:endParaRPr lang="en-US" altLang="ko-KR"/>
          </a:p>
        </p:txBody>
      </p:sp>
      <p:sp>
        <p:nvSpPr>
          <p:cNvPr id="132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2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B047D4-30C0-443A-80C8-1032BAA10A9E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C42C6B-FDA3-4A1C-B888-8311C88E7082}" type="slidenum">
              <a:rPr lang="en-US" altLang="ko-KR"/>
              <a:pPr/>
              <a:t>21</a:t>
            </a:fld>
            <a:endParaRPr lang="en-US" altLang="ko-KR"/>
          </a:p>
        </p:txBody>
      </p:sp>
      <p:sp>
        <p:nvSpPr>
          <p:cNvPr id="132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2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F039F9-A467-4156-918E-3EFF1D1E197C}" type="slidenum">
              <a:rPr lang="en-US" altLang="ko-KR"/>
              <a:pPr/>
              <a:t>22</a:t>
            </a:fld>
            <a:endParaRPr lang="en-US" altLang="ko-KR"/>
          </a:p>
        </p:txBody>
      </p:sp>
      <p:sp>
        <p:nvSpPr>
          <p:cNvPr id="134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4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C01A71-A908-493C-B740-9B3717D15AA6}" type="slidenum">
              <a:rPr lang="en-US" altLang="ko-KR"/>
              <a:pPr/>
              <a:t>23</a:t>
            </a:fld>
            <a:endParaRPr lang="en-US" altLang="ko-KR"/>
          </a:p>
        </p:txBody>
      </p:sp>
      <p:sp>
        <p:nvSpPr>
          <p:cNvPr id="134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4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0D490B-87D3-4894-AF2F-94306C553F78}" type="slidenum">
              <a:rPr lang="en-US" altLang="ko-KR"/>
              <a:pPr/>
              <a:t>24</a:t>
            </a:fld>
            <a:endParaRPr lang="en-US" altLang="ko-KR"/>
          </a:p>
        </p:txBody>
      </p:sp>
      <p:sp>
        <p:nvSpPr>
          <p:cNvPr id="134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4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9F9C8B-B323-4707-9706-90855F5A0D8D}" type="slidenum">
              <a:rPr lang="en-US" altLang="ko-KR"/>
              <a:pPr/>
              <a:t>25</a:t>
            </a:fld>
            <a:endParaRPr lang="en-US" altLang="ko-KR"/>
          </a:p>
        </p:txBody>
      </p:sp>
      <p:sp>
        <p:nvSpPr>
          <p:cNvPr id="135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5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0B8507-8539-4947-B4AE-30A377BF0D45}" type="slidenum">
              <a:rPr lang="en-US" altLang="ko-KR"/>
              <a:pPr/>
              <a:t>26</a:t>
            </a:fld>
            <a:endParaRPr lang="en-US" altLang="ko-KR"/>
          </a:p>
        </p:txBody>
      </p:sp>
      <p:sp>
        <p:nvSpPr>
          <p:cNvPr id="135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5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605DA1-1884-43A7-8873-4FAC9C02F25F}" type="slidenum">
              <a:rPr lang="en-US" altLang="ko-KR"/>
              <a:pPr/>
              <a:t>27</a:t>
            </a:fld>
            <a:endParaRPr lang="en-US" altLang="ko-KR"/>
          </a:p>
        </p:txBody>
      </p:sp>
      <p:sp>
        <p:nvSpPr>
          <p:cNvPr id="135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5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DD6B52-A7D2-4689-8670-2E5B36E9913D}" type="slidenum">
              <a:rPr lang="en-US" altLang="ko-KR"/>
              <a:pPr/>
              <a:t>28</a:t>
            </a:fld>
            <a:endParaRPr lang="en-US" altLang="ko-KR"/>
          </a:p>
        </p:txBody>
      </p:sp>
      <p:sp>
        <p:nvSpPr>
          <p:cNvPr id="135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5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068EA6-CEEE-4F75-834B-8CDDF9623E80}" type="slidenum">
              <a:rPr lang="en-US" altLang="ko-KR"/>
              <a:pPr/>
              <a:t>29</a:t>
            </a:fld>
            <a:endParaRPr lang="en-US" altLang="ko-KR"/>
          </a:p>
        </p:txBody>
      </p:sp>
      <p:sp>
        <p:nvSpPr>
          <p:cNvPr id="135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5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E00D8E-1BE9-4664-969E-3A9E619404E8}" type="slidenum">
              <a:rPr lang="en-US" altLang="ko-KR"/>
              <a:pPr/>
              <a:t>30</a:t>
            </a:fld>
            <a:endParaRPr lang="en-US" altLang="ko-KR"/>
          </a:p>
        </p:txBody>
      </p:sp>
      <p:sp>
        <p:nvSpPr>
          <p:cNvPr id="136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6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B45BF2-ADC5-42F2-AEB2-76E81EC225A2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130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0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2F73EF-99F4-4CEC-BB56-D57CBEA63A60}" type="slidenum">
              <a:rPr lang="en-US" altLang="ko-KR"/>
              <a:pPr/>
              <a:t>31</a:t>
            </a:fld>
            <a:endParaRPr lang="en-US" altLang="ko-KR"/>
          </a:p>
        </p:txBody>
      </p:sp>
      <p:sp>
        <p:nvSpPr>
          <p:cNvPr id="131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1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F7EF74-08B4-4115-A89D-006E91CD9470}" type="slidenum">
              <a:rPr lang="en-US" altLang="ko-KR"/>
              <a:pPr/>
              <a:t>32</a:t>
            </a:fld>
            <a:endParaRPr lang="en-US" altLang="ko-KR"/>
          </a:p>
        </p:txBody>
      </p:sp>
      <p:sp>
        <p:nvSpPr>
          <p:cNvPr id="136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6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C94768-A52F-47C7-AE5F-5ACDE09DF34F}" type="slidenum">
              <a:rPr lang="en-US" altLang="ko-KR"/>
              <a:pPr/>
              <a:t>33</a:t>
            </a:fld>
            <a:endParaRPr lang="en-US" altLang="ko-KR"/>
          </a:p>
        </p:txBody>
      </p:sp>
      <p:sp>
        <p:nvSpPr>
          <p:cNvPr id="136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6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CAB2FA-AD71-4C75-B494-0D564E61DA5B}" type="slidenum">
              <a:rPr lang="en-US" altLang="ko-KR"/>
              <a:pPr/>
              <a:t>34</a:t>
            </a:fld>
            <a:endParaRPr lang="en-US" altLang="ko-KR"/>
          </a:p>
        </p:txBody>
      </p:sp>
      <p:sp>
        <p:nvSpPr>
          <p:cNvPr id="136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6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F05038-60F6-4BD8-9B6C-6C9BA61DCDC7}" type="slidenum">
              <a:rPr lang="en-US" altLang="ko-KR"/>
              <a:pPr/>
              <a:t>35</a:t>
            </a:fld>
            <a:endParaRPr lang="en-US" altLang="ko-KR"/>
          </a:p>
        </p:txBody>
      </p:sp>
      <p:sp>
        <p:nvSpPr>
          <p:cNvPr id="137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7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C3C7D2-23F0-454C-B2B6-99C1A51680C3}" type="slidenum">
              <a:rPr lang="en-US" altLang="ko-KR"/>
              <a:pPr/>
              <a:t>36</a:t>
            </a:fld>
            <a:endParaRPr lang="en-US" altLang="ko-KR"/>
          </a:p>
        </p:txBody>
      </p:sp>
      <p:sp>
        <p:nvSpPr>
          <p:cNvPr id="137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7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0766AC-6EFC-414B-895A-D91279C3A18A}" type="slidenum">
              <a:rPr lang="en-US" altLang="ko-KR"/>
              <a:pPr/>
              <a:t>37</a:t>
            </a:fld>
            <a:endParaRPr lang="en-US" altLang="ko-KR"/>
          </a:p>
        </p:txBody>
      </p:sp>
      <p:sp>
        <p:nvSpPr>
          <p:cNvPr id="137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7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5EADC8-194A-494E-B54D-59B057010530}" type="slidenum">
              <a:rPr lang="en-US" altLang="ko-KR"/>
              <a:pPr/>
              <a:t>38</a:t>
            </a:fld>
            <a:endParaRPr lang="en-US" altLang="ko-KR"/>
          </a:p>
        </p:txBody>
      </p:sp>
      <p:sp>
        <p:nvSpPr>
          <p:cNvPr id="138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8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5763DB-5A63-4E5C-8E92-E25BB83B0A00}" type="slidenum">
              <a:rPr lang="en-US" altLang="ko-KR"/>
              <a:pPr/>
              <a:t>39</a:t>
            </a:fld>
            <a:endParaRPr lang="en-US" altLang="ko-KR"/>
          </a:p>
        </p:txBody>
      </p:sp>
      <p:sp>
        <p:nvSpPr>
          <p:cNvPr id="140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0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36289D-CE46-4E2E-A577-F68C572EA6C9}" type="slidenum">
              <a:rPr lang="en-US" altLang="ko-KR"/>
              <a:pPr/>
              <a:t>40</a:t>
            </a:fld>
            <a:endParaRPr lang="en-US" altLang="ko-KR"/>
          </a:p>
        </p:txBody>
      </p:sp>
      <p:sp>
        <p:nvSpPr>
          <p:cNvPr id="138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8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594638-6802-4089-864A-DD5AC0AFCAEF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132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2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85F0CC-E4CC-4AAD-97A8-3E19E7F6E446}" type="slidenum">
              <a:rPr lang="en-US" altLang="ko-KR"/>
              <a:pPr/>
              <a:t>41</a:t>
            </a:fld>
            <a:endParaRPr lang="en-US" altLang="ko-KR"/>
          </a:p>
        </p:txBody>
      </p:sp>
      <p:sp>
        <p:nvSpPr>
          <p:cNvPr id="138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8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9B3737-48F6-49A8-9E98-4DF1422DCBE4}" type="slidenum">
              <a:rPr lang="en-US" altLang="ko-KR"/>
              <a:pPr/>
              <a:t>42</a:t>
            </a:fld>
            <a:endParaRPr lang="en-US" altLang="ko-KR"/>
          </a:p>
        </p:txBody>
      </p:sp>
      <p:sp>
        <p:nvSpPr>
          <p:cNvPr id="139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9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60C15F-432A-4588-A5FC-3DB0F32CD435}" type="slidenum">
              <a:rPr lang="en-US" altLang="ko-KR"/>
              <a:pPr/>
              <a:t>43</a:t>
            </a:fld>
            <a:endParaRPr lang="en-US" altLang="ko-KR"/>
          </a:p>
        </p:txBody>
      </p:sp>
      <p:sp>
        <p:nvSpPr>
          <p:cNvPr id="141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1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97EADE-4D04-45EE-9C9F-D6635E09385C}" type="slidenum">
              <a:rPr lang="en-US" altLang="ko-KR"/>
              <a:pPr/>
              <a:t>44</a:t>
            </a:fld>
            <a:endParaRPr lang="en-US" altLang="ko-KR"/>
          </a:p>
        </p:txBody>
      </p:sp>
      <p:sp>
        <p:nvSpPr>
          <p:cNvPr id="141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1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017849-8723-4AEB-AA95-49024BEAFC09}" type="slidenum">
              <a:rPr lang="en-US" altLang="ko-KR"/>
              <a:pPr/>
              <a:t>45</a:t>
            </a:fld>
            <a:endParaRPr lang="en-US" altLang="ko-KR"/>
          </a:p>
        </p:txBody>
      </p:sp>
      <p:sp>
        <p:nvSpPr>
          <p:cNvPr id="140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0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11CAAC-BA72-4D87-A021-78CE9988E8C5}" type="slidenum">
              <a:rPr lang="en-US" altLang="ko-KR"/>
              <a:pPr/>
              <a:t>46</a:t>
            </a:fld>
            <a:endParaRPr lang="en-US" altLang="ko-KR"/>
          </a:p>
        </p:txBody>
      </p:sp>
      <p:sp>
        <p:nvSpPr>
          <p:cNvPr id="139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9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999821-9964-45B1-9F89-736F4B9AD07D}" type="slidenum">
              <a:rPr lang="en-US" altLang="ko-KR"/>
              <a:pPr/>
              <a:t>47</a:t>
            </a:fld>
            <a:endParaRPr lang="en-US" altLang="ko-KR"/>
          </a:p>
        </p:txBody>
      </p:sp>
      <p:sp>
        <p:nvSpPr>
          <p:cNvPr id="141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1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DDA1A-2685-40FE-A254-C897E0CB87F9}" type="slidenum">
              <a:rPr lang="en-US" altLang="ko-KR"/>
              <a:pPr/>
              <a:t>48</a:t>
            </a:fld>
            <a:endParaRPr lang="en-US" altLang="ko-KR"/>
          </a:p>
        </p:txBody>
      </p:sp>
      <p:sp>
        <p:nvSpPr>
          <p:cNvPr id="141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1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3D32D6-683B-4FD1-80AB-08D06B40F39B}" type="slidenum">
              <a:rPr lang="en-US" altLang="ko-KR"/>
              <a:pPr/>
              <a:t>49</a:t>
            </a:fld>
            <a:endParaRPr lang="en-US" altLang="ko-KR"/>
          </a:p>
        </p:txBody>
      </p:sp>
      <p:sp>
        <p:nvSpPr>
          <p:cNvPr id="141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1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8E8D3B-D320-4962-9E91-E968EC5927BC}" type="slidenum">
              <a:rPr lang="en-US" altLang="ko-KR"/>
              <a:pPr/>
              <a:t>50</a:t>
            </a:fld>
            <a:endParaRPr lang="en-US" altLang="ko-KR"/>
          </a:p>
        </p:txBody>
      </p:sp>
      <p:sp>
        <p:nvSpPr>
          <p:cNvPr id="142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2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9278E9-9651-4BC0-ADFF-5245D6ABB142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133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3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4455E5-8608-47B2-AF7A-571843966638}" type="slidenum">
              <a:rPr lang="en-US" altLang="ko-KR"/>
              <a:pPr/>
              <a:t>51</a:t>
            </a:fld>
            <a:endParaRPr lang="en-US" altLang="ko-KR"/>
          </a:p>
        </p:txBody>
      </p:sp>
      <p:sp>
        <p:nvSpPr>
          <p:cNvPr id="142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2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3F1A0B-D041-4126-A145-7178B9407E5C}" type="slidenum">
              <a:rPr lang="en-US" altLang="ko-KR"/>
              <a:pPr/>
              <a:t>52</a:t>
            </a:fld>
            <a:endParaRPr lang="en-US" altLang="ko-KR"/>
          </a:p>
        </p:txBody>
      </p:sp>
      <p:sp>
        <p:nvSpPr>
          <p:cNvPr id="139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9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C275F1-7FE1-411C-BECE-4C69DD8BE00F}" type="slidenum">
              <a:rPr lang="en-US" altLang="ko-KR"/>
              <a:pPr/>
              <a:t>53</a:t>
            </a:fld>
            <a:endParaRPr lang="en-US" altLang="ko-KR"/>
          </a:p>
        </p:txBody>
      </p:sp>
      <p:sp>
        <p:nvSpPr>
          <p:cNvPr id="139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9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48C8BF-004F-4AFF-B7DD-09389184917F}" type="slidenum">
              <a:rPr lang="en-US" altLang="ko-KR"/>
              <a:pPr/>
              <a:t>54</a:t>
            </a:fld>
            <a:endParaRPr lang="en-US" altLang="ko-KR"/>
          </a:p>
        </p:txBody>
      </p:sp>
      <p:sp>
        <p:nvSpPr>
          <p:cNvPr id="143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3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080412-15C6-4C14-9F2A-37A305B0324C}" type="slidenum">
              <a:rPr lang="en-US" altLang="ko-KR"/>
              <a:pPr/>
              <a:t>55</a:t>
            </a:fld>
            <a:endParaRPr lang="en-US" altLang="ko-KR"/>
          </a:p>
        </p:txBody>
      </p:sp>
      <p:sp>
        <p:nvSpPr>
          <p:cNvPr id="143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3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606710-B9F8-4F8B-B16D-6710429803B1}" type="slidenum">
              <a:rPr lang="en-US" altLang="ko-KR"/>
              <a:pPr/>
              <a:t>56</a:t>
            </a:fld>
            <a:endParaRPr lang="en-US" altLang="ko-KR"/>
          </a:p>
        </p:txBody>
      </p:sp>
      <p:sp>
        <p:nvSpPr>
          <p:cNvPr id="142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2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704BC2-AA61-43D3-BAC3-A09444C79384}" type="slidenum">
              <a:rPr lang="en-US" altLang="ko-KR"/>
              <a:pPr/>
              <a:t>57</a:t>
            </a:fld>
            <a:endParaRPr lang="en-US" altLang="ko-KR"/>
          </a:p>
        </p:txBody>
      </p:sp>
      <p:sp>
        <p:nvSpPr>
          <p:cNvPr id="142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2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458CC2-EC9D-4EBD-A6CE-52F80EF583B1}" type="slidenum">
              <a:rPr lang="en-US" altLang="ko-KR"/>
              <a:pPr/>
              <a:t>58</a:t>
            </a:fld>
            <a:endParaRPr lang="en-US" altLang="ko-KR"/>
          </a:p>
        </p:txBody>
      </p:sp>
      <p:sp>
        <p:nvSpPr>
          <p:cNvPr id="143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3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A4A0ED-1186-415F-BE70-221C66586CB6}" type="slidenum">
              <a:rPr lang="en-US" altLang="ko-KR"/>
              <a:pPr/>
              <a:t>59</a:t>
            </a:fld>
            <a:endParaRPr lang="en-US" altLang="ko-KR"/>
          </a:p>
        </p:txBody>
      </p:sp>
      <p:sp>
        <p:nvSpPr>
          <p:cNvPr id="143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3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B6E4E6-AA1E-4863-8B1D-E1E98C0F00DD}" type="slidenum">
              <a:rPr lang="en-US" altLang="ko-KR"/>
              <a:pPr/>
              <a:t>60</a:t>
            </a:fld>
            <a:endParaRPr lang="en-US" altLang="ko-KR"/>
          </a:p>
        </p:txBody>
      </p:sp>
      <p:sp>
        <p:nvSpPr>
          <p:cNvPr id="143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3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4233F8-8048-457A-AA7A-7E54F8DAB697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133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3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8CB6F-DDF8-4E7B-B178-4FDB361AC970}" type="slidenum">
              <a:rPr lang="en-US" altLang="ko-KR"/>
              <a:pPr/>
              <a:t>61</a:t>
            </a:fld>
            <a:endParaRPr lang="en-US" altLang="ko-KR"/>
          </a:p>
        </p:txBody>
      </p:sp>
      <p:sp>
        <p:nvSpPr>
          <p:cNvPr id="144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4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B7EB06-8F00-49E2-BBD7-02BBCD439BF0}" type="slidenum">
              <a:rPr lang="en-US" altLang="ko-KR"/>
              <a:pPr/>
              <a:t>62</a:t>
            </a:fld>
            <a:endParaRPr lang="en-US" altLang="ko-KR"/>
          </a:p>
        </p:txBody>
      </p:sp>
      <p:sp>
        <p:nvSpPr>
          <p:cNvPr id="144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4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B49D96-513D-4E0C-87C3-416681DDD800}" type="slidenum">
              <a:rPr lang="en-US" altLang="ko-KR"/>
              <a:pPr/>
              <a:t>63</a:t>
            </a:fld>
            <a:endParaRPr lang="en-US" altLang="ko-KR"/>
          </a:p>
        </p:txBody>
      </p:sp>
      <p:sp>
        <p:nvSpPr>
          <p:cNvPr id="144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44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DDBECB-7144-4D3B-90FD-044E5EB7D34F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133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3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352C23-475A-4CBA-AADC-445312C1663D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133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3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6362A6-7ADF-4BD0-85B2-60FDBC43B069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130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1863" y="784225"/>
            <a:ext cx="5032375" cy="3775075"/>
          </a:xfrm>
          <a:ln/>
        </p:spPr>
      </p:sp>
      <p:sp>
        <p:nvSpPr>
          <p:cNvPr id="130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575" y="4759325"/>
            <a:ext cx="5045075" cy="4519613"/>
          </a:xfrm>
        </p:spPr>
        <p:txBody>
          <a:bodyPr/>
          <a:lstStyle/>
          <a:p>
            <a:endParaRPr lang="ko-KR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6E41C1E9-2A3F-4C3C-9FF8-EE2B6C9DF43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BA19D7D2-7A2D-4D56-B0EF-F918223B8F4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61228AC2-CB7C-4507-8DC0-E1796AD365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1C08A7D4-08E6-465E-BD1B-F5042BA6F3B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A161-3C7D-4938-A4BD-B9951294AB8B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DACA0-8C29-4224-8980-514AF3214F9A}" type="slidenum">
              <a:rPr kumimoji="0" lang="ko-KR" altLang="en-US" smtClean="0"/>
              <a:pPr/>
              <a:t>‹#›</a:t>
            </a:fld>
            <a:endParaRPr kumimoji="0"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0A1F8343-063B-454A-A306-56D1F918F8C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019F8509-EE90-48CE-8357-83B14BF08CD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9540243B-F085-4B9F-B063-23B59F2BE96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924A842B-67A4-4D5F-AB74-20161BBE120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E3382625-488D-46A2-A10D-2CBD588C62C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04C6C2FC-D296-49BE-AEB8-26E6F51E092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Page </a:t>
            </a:r>
            <a:fld id="{3BAF0C9D-3C36-4289-AF46-1E06C959C6F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Rectangle 1052"/>
          <p:cNvSpPr>
            <a:spLocks noChangeArrowheads="1"/>
          </p:cNvSpPr>
          <p:nvPr userDrawn="1"/>
        </p:nvSpPr>
        <p:spPr bwMode="auto">
          <a:xfrm>
            <a:off x="11113" y="6532563"/>
            <a:ext cx="9132887" cy="352425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64013" y="6584950"/>
            <a:ext cx="8270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 sz="1200">
                <a:solidFill>
                  <a:schemeClr val="accent2"/>
                </a:solidFill>
                <a:ea typeface="+mn-ea"/>
              </a:defRPr>
            </a:lvl1pPr>
          </a:lstStyle>
          <a:p>
            <a:r>
              <a:rPr lang="en-US" altLang="ko-KR"/>
              <a:t>Page </a:t>
            </a:r>
            <a:fld id="{6CA80ED7-FB61-4040-90D8-621398018DB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750888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5098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082" name="AutoShape 1058"/>
          <p:cNvSpPr>
            <a:spLocks noChangeArrowheads="1"/>
          </p:cNvSpPr>
          <p:nvPr userDrawn="1"/>
        </p:nvSpPr>
        <p:spPr bwMode="auto">
          <a:xfrm>
            <a:off x="6516688" y="476250"/>
            <a:ext cx="2627312" cy="538163"/>
          </a:xfrm>
          <a:prstGeom prst="roundRect">
            <a:avLst>
              <a:gd name="adj" fmla="val 29204"/>
            </a:avLst>
          </a:prstGeom>
          <a:solidFill>
            <a:schemeClr val="bg1"/>
          </a:solidFill>
          <a:ln w="12700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3" name="Rectangle 1059"/>
          <p:cNvSpPr>
            <a:spLocks noChangeArrowheads="1"/>
          </p:cNvSpPr>
          <p:nvPr userDrawn="1"/>
        </p:nvSpPr>
        <p:spPr bwMode="auto">
          <a:xfrm>
            <a:off x="8316913" y="487363"/>
            <a:ext cx="827087" cy="2159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2086" name="Rectangle 1062"/>
          <p:cNvSpPr>
            <a:spLocks noChangeArrowheads="1"/>
          </p:cNvSpPr>
          <p:nvPr userDrawn="1"/>
        </p:nvSpPr>
        <p:spPr bwMode="auto">
          <a:xfrm>
            <a:off x="165100" y="173038"/>
            <a:ext cx="6135688" cy="463550"/>
          </a:xfrm>
          <a:prstGeom prst="rect">
            <a:avLst/>
          </a:prstGeom>
          <a:solidFill>
            <a:srgbClr val="A6C7EC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A6C7EC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2087" name="Picture 1063" descr="PE01522_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46050" y="71438"/>
            <a:ext cx="536575" cy="6191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2A161-3C7D-4938-A4BD-B9951294AB8B}" type="datetimeFigureOut">
              <a:rPr lang="en-US" smtClean="0"/>
              <a:pPr/>
              <a:t>5/16/2011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ko-KR" smtClean="0"/>
              <a:t>Page </a:t>
            </a:r>
            <a:fld id="{6CA80ED7-FB61-4040-90D8-621398018DBE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.jpeg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2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4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34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notesSlide" Target="../notesSlides/notesSlide24.xml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8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38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notesSlide" Target="../notesSlides/notesSlide25.xml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notesSlide" Target="../notesSlides/notesSlide26.xml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3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43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notesSlide" Target="../notesSlides/notesSlide27.xml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6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46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notesSlide" Target="../notesSlides/notesSlide28.xml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49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49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notesSlide" Target="../notesSlides/notesSlide29.xml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2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52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5" Type="http://schemas.openxmlformats.org/officeDocument/2006/relationships/image" Target="../media/image54.wmf"/><Relationship Id="rId4" Type="http://schemas.openxmlformats.org/officeDocument/2006/relationships/oleObject" Target="../embeddings/oleObject54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notesSlide" Target="../notesSlides/notesSlide32.xml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7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57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notesSlide" Target="../notesSlides/notesSlide33.xml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0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60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3.jpe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notesSlide" Target="../notesSlides/notesSlide35.xml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62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3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notesSlide" Target="../notesSlides/notesSlide37.xml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3.jpe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notesSlide" Target="../notesSlides/notesSlide38.xml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6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3.bin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notesSlide" Target="../notesSlides/notesSlide39.xml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3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3.jpe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7" Type="http://schemas.openxmlformats.org/officeDocument/2006/relationships/image" Target="../media/image7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4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3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7" Type="http://schemas.openxmlformats.org/officeDocument/2006/relationships/image" Target="../media/image7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5.vml"/><Relationship Id="rId6" Type="http://schemas.openxmlformats.org/officeDocument/2006/relationships/oleObject" Target="../embeddings/oleObject71.bin"/><Relationship Id="rId5" Type="http://schemas.openxmlformats.org/officeDocument/2006/relationships/image" Target="../media/image74.png"/><Relationship Id="rId4" Type="http://schemas.openxmlformats.org/officeDocument/2006/relationships/image" Target="../media/image3.jpe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7" Type="http://schemas.openxmlformats.org/officeDocument/2006/relationships/image" Target="../media/image7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6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2.bin"/><Relationship Id="rId4" Type="http://schemas.openxmlformats.org/officeDocument/2006/relationships/image" Target="../media/image3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7" Type="http://schemas.openxmlformats.org/officeDocument/2006/relationships/image" Target="../media/image7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7.vml"/><Relationship Id="rId6" Type="http://schemas.openxmlformats.org/officeDocument/2006/relationships/image" Target="../media/image77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jpe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7" Type="http://schemas.openxmlformats.org/officeDocument/2006/relationships/image" Target="../media/image8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8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3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7" Type="http://schemas.openxmlformats.org/officeDocument/2006/relationships/image" Target="../media/image8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9.vml"/><Relationship Id="rId6" Type="http://schemas.openxmlformats.org/officeDocument/2006/relationships/image" Target="../media/image81.wmf"/><Relationship Id="rId5" Type="http://schemas.openxmlformats.org/officeDocument/2006/relationships/oleObject" Target="../embeddings/oleObject75.bin"/><Relationship Id="rId4" Type="http://schemas.openxmlformats.org/officeDocument/2006/relationships/image" Target="../media/image3.jpe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7.xml"/><Relationship Id="rId7" Type="http://schemas.openxmlformats.org/officeDocument/2006/relationships/image" Target="../media/image8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0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76.bin"/><Relationship Id="rId4" Type="http://schemas.openxmlformats.org/officeDocument/2006/relationships/image" Target="../media/image3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3.jpe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9.xml"/><Relationship Id="rId7" Type="http://schemas.openxmlformats.org/officeDocument/2006/relationships/image" Target="../media/image9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1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7.bin"/><Relationship Id="rId4" Type="http://schemas.openxmlformats.org/officeDocument/2006/relationships/image" Target="../media/image3.jpe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1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1.xml"/><Relationship Id="rId7" Type="http://schemas.openxmlformats.org/officeDocument/2006/relationships/image" Target="../media/image9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2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3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1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71472" y="1920273"/>
            <a:ext cx="8096348" cy="2388346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수치해석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(Numerical Analysis)</a:t>
            </a: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en-US" altLang="ko-KR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고유치 </a:t>
            </a:r>
            <a:r>
              <a:rPr lang="en-US" altLang="ko-K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en-US" altLang="ko-KR" sz="40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Eigenvalues</a:t>
            </a:r>
            <a:r>
              <a:rPr lang="en-US" altLang="ko-K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</a:p>
          <a:p>
            <a:pPr marL="292100" indent="-292100" algn="ctr">
              <a:lnSpc>
                <a:spcPct val="100000"/>
              </a:lnSpc>
              <a:spcBef>
                <a:spcPct val="1000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endParaRPr lang="en-US" altLang="ko-KR" sz="4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C149F9E-D6DE-40C1-AB5B-DA494AE2F161}" type="slidenum">
              <a:rPr lang="en-US" altLang="ko-KR"/>
              <a:pPr/>
              <a:t>10</a:t>
            </a:fld>
            <a:endParaRPr lang="en-US" altLang="ko-KR"/>
          </a:p>
        </p:txBody>
      </p:sp>
      <p:sp>
        <p:nvSpPr>
          <p:cNvPr id="1306626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06627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고유치의 정의</a:t>
            </a:r>
          </a:p>
        </p:txBody>
      </p:sp>
      <p:sp>
        <p:nvSpPr>
          <p:cNvPr id="1306628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정의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특성 방정식의 근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해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을 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고유치</a:t>
            </a:r>
            <a:r>
              <a:rPr lang="en-US" altLang="ko-KR" sz="2000">
                <a:ea typeface="HY헤드라인M" pitchFamily="18" charset="-127"/>
              </a:rPr>
              <a:t>(eigenvalues)</a:t>
            </a:r>
            <a:r>
              <a:rPr lang="ko-KR" altLang="en-US" sz="2000">
                <a:ea typeface="HY헤드라인M" pitchFamily="18" charset="-127"/>
              </a:rPr>
              <a:t>라 정의한다</a:t>
            </a:r>
            <a:r>
              <a:rPr lang="en-US" altLang="ko-KR" sz="2000">
                <a:ea typeface="HY헤드라인M" pitchFamily="18" charset="-127"/>
              </a:rPr>
              <a:t>. </a:t>
            </a:r>
            <a:r>
              <a:rPr lang="ko-KR" altLang="en-US" sz="2000">
                <a:ea typeface="HY헤드라인M" pitchFamily="18" charset="-127"/>
              </a:rPr>
              <a:t>즉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특성 방정식을 아래와 같이 나타냈을 때</a:t>
            </a:r>
            <a:r>
              <a:rPr lang="en-US" altLang="ko-KR" sz="2000">
                <a:ea typeface="HY헤드라인M" pitchFamily="18" charset="-127"/>
              </a:rPr>
              <a:t>,</a:t>
            </a:r>
          </a:p>
        </p:txBody>
      </p:sp>
      <p:sp>
        <p:nvSpPr>
          <p:cNvPr id="1306629" name="Text Box 5"/>
          <p:cNvSpPr txBox="1">
            <a:spLocks noChangeArrowheads="1"/>
          </p:cNvSpPr>
          <p:nvPr/>
        </p:nvSpPr>
        <p:spPr bwMode="auto">
          <a:xfrm>
            <a:off x="323850" y="3644900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정리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고유치는 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대각 행렬인 </a:t>
            </a:r>
            <a:r>
              <a:rPr lang="ko-KR" altLang="en-US" sz="2000" b="1">
                <a:ea typeface="HY헤드라인M" pitchFamily="18" charset="-127"/>
                <a:sym typeface="Symbol" pitchFamily="18" charset="2"/>
              </a:rPr>
              <a:t>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의 </a:t>
            </a:r>
            <a:r>
              <a:rPr lang="ko-KR" altLang="en-US" sz="2000">
                <a:ea typeface="HY헤드라인M" pitchFamily="18" charset="-127"/>
              </a:rPr>
              <a:t> 대각 원소이다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즉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고유치를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baseline="-25000">
                <a:ea typeface="HY헤드라인M" pitchFamily="18" charset="-127"/>
                <a:sym typeface="Symbol" pitchFamily="18" charset="2"/>
              </a:rPr>
              <a:t>1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baseline="-25000">
                <a:ea typeface="HY헤드라인M" pitchFamily="18" charset="-127"/>
                <a:sym typeface="Symbol" pitchFamily="18" charset="2"/>
              </a:rPr>
              <a:t>2</a:t>
            </a:r>
            <a:r>
              <a:rPr lang="en-US" altLang="ko-KR" sz="2000">
                <a:ea typeface="HY헤드라인M" pitchFamily="18" charset="-127"/>
              </a:rPr>
              <a:t>, …,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i="1" baseline="-25000">
                <a:ea typeface="HY헤드라인M" pitchFamily="18" charset="-127"/>
                <a:sym typeface="Symbol" pitchFamily="18" charset="2"/>
              </a:rPr>
              <a:t>n</a:t>
            </a:r>
            <a:r>
              <a:rPr lang="ko-KR" altLang="en-US" sz="2000">
                <a:ea typeface="HY헤드라인M" pitchFamily="18" charset="-127"/>
              </a:rPr>
              <a:t>이라 하면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다음이 성립한다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06630" name="Object 6"/>
          <p:cNvGraphicFramePr>
            <a:graphicFrameLocks noChangeAspect="1"/>
          </p:cNvGraphicFramePr>
          <p:nvPr/>
        </p:nvGraphicFramePr>
        <p:xfrm>
          <a:off x="1258888" y="1773238"/>
          <a:ext cx="4968875" cy="1147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6635" name="Equation" r:id="rId5" imgW="1765080" imgH="406080" progId="Equation.DSMT4">
                  <p:embed/>
                </p:oleObj>
              </mc:Choice>
              <mc:Fallback>
                <p:oleObj name="Equation" r:id="rId5" imgW="17650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1773238"/>
                        <a:ext cx="4968875" cy="1147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>
                                <a:alpha val="39999"/>
                              </a:srgb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6631" name="Text Box 7"/>
          <p:cNvSpPr txBox="1">
            <a:spLocks noChangeArrowheads="1"/>
          </p:cNvSpPr>
          <p:nvPr/>
        </p:nvSpPr>
        <p:spPr bwMode="auto">
          <a:xfrm>
            <a:off x="323850" y="29241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  <a:sym typeface="Symbol" pitchFamily="18" charset="2"/>
              </a:rPr>
              <a:t>	</a:t>
            </a:r>
            <a:r>
              <a:rPr lang="en-US" altLang="ko-KR" sz="2000" baseline="-25000">
                <a:ea typeface="HY헤드라인M" pitchFamily="18" charset="-127"/>
                <a:sym typeface="Symbol" pitchFamily="18" charset="2"/>
              </a:rPr>
              <a:t>1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baseline="-25000">
                <a:ea typeface="HY헤드라인M" pitchFamily="18" charset="-127"/>
                <a:sym typeface="Symbol" pitchFamily="18" charset="2"/>
              </a:rPr>
              <a:t>2</a:t>
            </a:r>
            <a:r>
              <a:rPr lang="en-US" altLang="ko-KR" sz="2000">
                <a:ea typeface="HY헤드라인M" pitchFamily="18" charset="-127"/>
              </a:rPr>
              <a:t>, …,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i="1" baseline="-25000">
                <a:ea typeface="HY헤드라인M" pitchFamily="18" charset="-127"/>
                <a:sym typeface="Symbol" pitchFamily="18" charset="2"/>
              </a:rPr>
              <a:t>n</a:t>
            </a:r>
            <a:r>
              <a:rPr lang="ko-KR" altLang="en-US" sz="2000">
                <a:ea typeface="HY헤드라인M" pitchFamily="18" charset="-127"/>
              </a:rPr>
              <a:t>을 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고유치라 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066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740251"/>
              </p:ext>
            </p:extLst>
          </p:nvPr>
        </p:nvGraphicFramePr>
        <p:xfrm>
          <a:off x="971550" y="4437112"/>
          <a:ext cx="2519363" cy="207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6636" name="Equation" r:id="rId7" imgW="1206360" imgH="990360" progId="Equation.DSMT4">
                  <p:embed/>
                </p:oleObj>
              </mc:Choice>
              <mc:Fallback>
                <p:oleObj name="Equation" r:id="rId7" imgW="1206360" imgH="990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437112"/>
                        <a:ext cx="2519363" cy="207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2EE8391-435D-436B-A47A-BC3BB31B145D}" type="slidenum">
              <a:rPr lang="en-US" altLang="ko-KR"/>
              <a:pPr/>
              <a:t>11</a:t>
            </a:fld>
            <a:endParaRPr lang="en-US" altLang="ko-KR"/>
          </a:p>
        </p:txBody>
      </p:sp>
      <p:sp>
        <p:nvSpPr>
          <p:cNvPr id="1308674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08675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고유치를 구하는 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1308676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예제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다음 행렬 </a:t>
            </a:r>
            <a:r>
              <a:rPr lang="en-US" altLang="ko-KR" sz="2000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고유치를 구하라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08677" name="Object 5"/>
          <p:cNvGraphicFramePr>
            <a:graphicFrameLocks noChangeAspect="1"/>
          </p:cNvGraphicFramePr>
          <p:nvPr/>
        </p:nvGraphicFramePr>
        <p:xfrm>
          <a:off x="827088" y="1628775"/>
          <a:ext cx="2881312" cy="155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8682" name="Equation" r:id="rId4" imgW="939600" imgH="507960" progId="Equation.DSMT4">
                  <p:embed/>
                </p:oleObj>
              </mc:Choice>
              <mc:Fallback>
                <p:oleObj name="Equation" r:id="rId4" imgW="93960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628775"/>
                        <a:ext cx="2881312" cy="155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8678" name="Text Box 6"/>
          <p:cNvSpPr txBox="1">
            <a:spLocks noChangeArrowheads="1"/>
          </p:cNvSpPr>
          <p:nvPr/>
        </p:nvSpPr>
        <p:spPr bwMode="auto">
          <a:xfrm>
            <a:off x="323850" y="35671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6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특성 방정식을 구한다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08679" name="Object 7"/>
          <p:cNvGraphicFramePr>
            <a:graphicFrameLocks noChangeAspect="1"/>
          </p:cNvGraphicFramePr>
          <p:nvPr/>
        </p:nvGraphicFramePr>
        <p:xfrm>
          <a:off x="827088" y="4040188"/>
          <a:ext cx="5040312" cy="169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8683" name="Equation" r:id="rId7" imgW="1587240" imgH="533160" progId="Equation.DSMT4">
                  <p:embed/>
                </p:oleObj>
              </mc:Choice>
              <mc:Fallback>
                <p:oleObj name="Equation" r:id="rId7" imgW="158724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040188"/>
                        <a:ext cx="5040312" cy="1693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F3F61736-E6DE-4292-BB03-8D2455D113A7}" type="slidenum">
              <a:rPr lang="en-US" altLang="ko-KR"/>
              <a:pPr/>
              <a:t>12</a:t>
            </a:fld>
            <a:endParaRPr lang="en-US" altLang="ko-KR"/>
          </a:p>
        </p:txBody>
      </p:sp>
      <p:sp>
        <p:nvSpPr>
          <p:cNvPr id="1337346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37347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고유치를 구하는 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1337350" name="Text Box 6"/>
          <p:cNvSpPr txBox="1">
            <a:spLocks noChangeArrowheads="1"/>
          </p:cNvSpPr>
          <p:nvPr/>
        </p:nvSpPr>
        <p:spPr bwMode="auto">
          <a:xfrm>
            <a:off x="323850" y="1125538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다음 과정에 의해서 행렬 </a:t>
            </a:r>
            <a:r>
              <a:rPr lang="en-US" altLang="ko-KR" sz="2000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특성 방정식을 계산할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37351" name="Object 7"/>
          <p:cNvGraphicFramePr>
            <a:graphicFrameLocks noChangeAspect="1"/>
          </p:cNvGraphicFramePr>
          <p:nvPr/>
        </p:nvGraphicFramePr>
        <p:xfrm>
          <a:off x="755650" y="1628775"/>
          <a:ext cx="7993063" cy="317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356" name="Equation" r:id="rId5" imgW="3746160" imgH="1485720" progId="Equation.DSMT4">
                  <p:embed/>
                </p:oleObj>
              </mc:Choice>
              <mc:Fallback>
                <p:oleObj name="Equation" r:id="rId5" imgW="3746160" imgH="1485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628775"/>
                        <a:ext cx="7993063" cy="3170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7352" name="Text Box 8"/>
          <p:cNvSpPr txBox="1">
            <a:spLocks noChangeArrowheads="1"/>
          </p:cNvSpPr>
          <p:nvPr/>
        </p:nvSpPr>
        <p:spPr bwMode="auto">
          <a:xfrm>
            <a:off x="323850" y="50784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결국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고유치는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37353" name="Object 9"/>
          <p:cNvGraphicFramePr>
            <a:graphicFrameLocks noChangeAspect="1"/>
          </p:cNvGraphicFramePr>
          <p:nvPr/>
        </p:nvGraphicFramePr>
        <p:xfrm>
          <a:off x="900113" y="5610225"/>
          <a:ext cx="363537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357" name="Equation" r:id="rId7" imgW="1079280" imgH="164880" progId="Equation.DSMT4">
                  <p:embed/>
                </p:oleObj>
              </mc:Choice>
              <mc:Fallback>
                <p:oleObj name="Equation" r:id="rId7" imgW="1079280" imgH="164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610225"/>
                        <a:ext cx="3635375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E55C12C-3814-42C3-86AF-8E544DC9AAFE}" type="slidenum">
              <a:rPr lang="en-US" altLang="ko-KR"/>
              <a:pPr/>
              <a:t>13</a:t>
            </a:fld>
            <a:endParaRPr lang="en-US" altLang="ko-KR"/>
          </a:p>
        </p:txBody>
      </p:sp>
      <p:sp>
        <p:nvSpPr>
          <p:cNvPr id="1314818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14819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고유치의 성질</a:t>
            </a:r>
          </a:p>
        </p:txBody>
      </p:sp>
      <p:sp>
        <p:nvSpPr>
          <p:cNvPr id="1314820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568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고유치가 </a:t>
            </a:r>
            <a:r>
              <a:rPr lang="en-US" altLang="ko-KR" sz="2000">
                <a:ea typeface="HY헤드라인M" pitchFamily="18" charset="-127"/>
              </a:rPr>
              <a:t>0</a:t>
            </a:r>
            <a:r>
              <a:rPr lang="ko-KR" altLang="en-US" sz="2000">
                <a:ea typeface="HY헤드라인M" pitchFamily="18" charset="-127"/>
              </a:rPr>
              <a:t>가 되기 위한 필요충분조건은 </a:t>
            </a:r>
            <a:r>
              <a:rPr lang="en-US" altLang="ko-KR" sz="2000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가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정칙 행렬이 아닌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특이 행렬</a:t>
            </a:r>
            <a:r>
              <a:rPr lang="en-US" altLang="ko-KR" sz="2000">
                <a:ea typeface="HY헤드라인M" pitchFamily="18" charset="-127"/>
              </a:rPr>
              <a:t>(singular matrix)</a:t>
            </a:r>
            <a:r>
              <a:rPr lang="ko-KR" altLang="en-US" sz="2000">
                <a:ea typeface="HY헤드라인M" pitchFamily="18" charset="-127"/>
              </a:rPr>
              <a:t>인 것이다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임의의 실수 </a:t>
            </a:r>
            <a:r>
              <a:rPr lang="en-US" altLang="ko-KR" sz="2000" i="1">
                <a:ea typeface="HY헤드라인M" pitchFamily="18" charset="-127"/>
              </a:rPr>
              <a:t>k</a:t>
            </a:r>
            <a:r>
              <a:rPr lang="ko-KR" altLang="en-US" sz="2000">
                <a:ea typeface="HY헤드라인M" pitchFamily="18" charset="-127"/>
              </a:rPr>
              <a:t>에 대해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i="1">
                <a:ea typeface="HY헤드라인M" pitchFamily="18" charset="-127"/>
              </a:rPr>
              <a:t>k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고유치는 원래 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고유치의 </a:t>
            </a:r>
            <a:r>
              <a:rPr lang="en-US" altLang="ko-KR" sz="2000" i="1">
                <a:ea typeface="HY헤드라인M" pitchFamily="18" charset="-127"/>
              </a:rPr>
              <a:t>k</a:t>
            </a:r>
            <a:r>
              <a:rPr lang="ko-KR" altLang="en-US" sz="2000">
                <a:ea typeface="HY헤드라인M" pitchFamily="18" charset="-127"/>
              </a:rPr>
              <a:t>배에 해당하는 값이다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와 이의 전치</a:t>
            </a:r>
            <a:r>
              <a:rPr lang="en-US" altLang="ko-KR" sz="2000">
                <a:ea typeface="HY헤드라인M" pitchFamily="18" charset="-127"/>
              </a:rPr>
              <a:t>(transpose)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en-US" altLang="ko-KR" sz="2000" b="1" baseline="30000">
                <a:ea typeface="HY헤드라인M" pitchFamily="18" charset="-127"/>
              </a:rPr>
              <a:t>T</a:t>
            </a:r>
            <a:r>
              <a:rPr lang="ko-KR" altLang="en-US" sz="2000">
                <a:ea typeface="HY헤드라인M" pitchFamily="18" charset="-127"/>
              </a:rPr>
              <a:t>의 고유치는 동일하다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역행렬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en-US" altLang="ko-KR" sz="2000" baseline="30000">
                <a:ea typeface="HY헤드라인M" pitchFamily="18" charset="-127"/>
              </a:rPr>
              <a:t>-1</a:t>
            </a:r>
            <a:r>
              <a:rPr lang="ko-KR" altLang="en-US" sz="2000">
                <a:ea typeface="HY헤드라인M" pitchFamily="18" charset="-127"/>
              </a:rPr>
              <a:t>의 고유치는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고유치의 역수와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en-US" altLang="ko-KR" sz="2000" i="1" baseline="30000">
                <a:ea typeface="HY헤드라인M" pitchFamily="18" charset="-127"/>
              </a:rPr>
              <a:t>k</a:t>
            </a:r>
            <a:r>
              <a:rPr lang="ko-KR" altLang="en-US" sz="2000">
                <a:ea typeface="HY헤드라인M" pitchFamily="18" charset="-127"/>
              </a:rPr>
              <a:t>의 고유치는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고유치의 </a:t>
            </a:r>
            <a:r>
              <a:rPr lang="en-US" altLang="ko-KR" sz="2000" i="1">
                <a:ea typeface="HY헤드라인M" pitchFamily="18" charset="-127"/>
              </a:rPr>
              <a:t>k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제곱과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대각 행렬의 고유치는 그 대각 원소들이다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고유치들의 합은 </a:t>
            </a:r>
            <a:r>
              <a:rPr lang="en-US" altLang="ko-KR" sz="2000">
                <a:ea typeface="HY헤드라인M" pitchFamily="18" charset="-127"/>
              </a:rPr>
              <a:t>trace(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가 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고유치들의 곱은 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행렬식이 된다</a:t>
            </a:r>
            <a:r>
              <a:rPr lang="en-US" altLang="ko-KR" sz="2000">
                <a:ea typeface="HY헤드라인M" pitchFamily="18" charset="-127"/>
              </a:rPr>
              <a:t>.</a:t>
            </a:r>
            <a:endParaRPr lang="en-US" altLang="ko-KR" sz="2000">
              <a:ea typeface="HY헤드라인M" pitchFamily="18" charset="-127"/>
              <a:sym typeface="Wingdings 2" pitchFamily="18" charset="2"/>
            </a:endParaRPr>
          </a:p>
        </p:txBody>
      </p:sp>
      <p:graphicFrame>
        <p:nvGraphicFramePr>
          <p:cNvPr id="1314821" name="Object 5"/>
          <p:cNvGraphicFramePr>
            <a:graphicFrameLocks noChangeAspect="1"/>
          </p:cNvGraphicFramePr>
          <p:nvPr/>
        </p:nvGraphicFramePr>
        <p:xfrm>
          <a:off x="684213" y="5661025"/>
          <a:ext cx="4824412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4823" name="Equation" r:id="rId5" imgW="1942920" imgH="330120" progId="Equation.DSMT4">
                  <p:embed/>
                </p:oleObj>
              </mc:Choice>
              <mc:Fallback>
                <p:oleObj name="Equation" r:id="rId5" imgW="194292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5661025"/>
                        <a:ext cx="4824412" cy="819150"/>
                      </a:xfrm>
                      <a:prstGeom prst="rect">
                        <a:avLst/>
                      </a:prstGeom>
                      <a:solidFill>
                        <a:srgbClr val="CC99FF">
                          <a:alpha val="50000"/>
                        </a:srgb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8E42DD58-B22F-417D-99AD-63B15EEB8F27}" type="slidenum">
              <a:rPr lang="en-US" altLang="ko-KR"/>
              <a:pPr/>
              <a:t>14</a:t>
            </a:fld>
            <a:endParaRPr lang="en-US" altLang="ko-KR"/>
          </a:p>
        </p:txBody>
      </p:sp>
      <p:sp>
        <p:nvSpPr>
          <p:cNvPr id="1310727" name="AutoShape 7"/>
          <p:cNvSpPr>
            <a:spLocks noChangeArrowheads="1"/>
          </p:cNvSpPr>
          <p:nvPr/>
        </p:nvSpPr>
        <p:spPr bwMode="auto">
          <a:xfrm>
            <a:off x="2627313" y="2613025"/>
            <a:ext cx="360362" cy="720725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12700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310728" name="AutoShape 8"/>
          <p:cNvSpPr>
            <a:spLocks noChangeArrowheads="1"/>
          </p:cNvSpPr>
          <p:nvPr/>
        </p:nvSpPr>
        <p:spPr bwMode="auto">
          <a:xfrm>
            <a:off x="5651500" y="2613025"/>
            <a:ext cx="360363" cy="720725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12700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310726" name="AutoShape 6"/>
          <p:cNvSpPr>
            <a:spLocks noChangeArrowheads="1"/>
          </p:cNvSpPr>
          <p:nvPr/>
        </p:nvSpPr>
        <p:spPr bwMode="auto">
          <a:xfrm>
            <a:off x="1474788" y="2613025"/>
            <a:ext cx="360362" cy="720725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12700">
            <a:noFill/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310722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10723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 벡터의 정의</a:t>
            </a:r>
          </a:p>
        </p:txBody>
      </p:sp>
      <p:sp>
        <p:nvSpPr>
          <p:cNvPr id="1310724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정의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에 대한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개의 고유치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baseline="-25000">
                <a:ea typeface="HY헤드라인M" pitchFamily="18" charset="-127"/>
                <a:sym typeface="Symbol" pitchFamily="18" charset="2"/>
              </a:rPr>
              <a:t>1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baseline="-25000">
                <a:ea typeface="HY헤드라인M" pitchFamily="18" charset="-127"/>
                <a:sym typeface="Symbol" pitchFamily="18" charset="2"/>
              </a:rPr>
              <a:t>2</a:t>
            </a:r>
            <a:r>
              <a:rPr lang="en-US" altLang="ko-KR" sz="2000">
                <a:ea typeface="HY헤드라인M" pitchFamily="18" charset="-127"/>
              </a:rPr>
              <a:t>, …,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i="1" baseline="-25000">
                <a:ea typeface="HY헤드라인M" pitchFamily="18" charset="-127"/>
                <a:sym typeface="Symbol" pitchFamily="18" charset="2"/>
              </a:rPr>
              <a:t>n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에 대해서 각기 다음 식을 만족하는 벡터 </a:t>
            </a:r>
            <a:r>
              <a:rPr lang="en-US" altLang="ko-KR" sz="2000" i="1">
                <a:ea typeface="HY헤드라인M" pitchFamily="18" charset="-127"/>
              </a:rPr>
              <a:t>p</a:t>
            </a:r>
            <a:r>
              <a:rPr lang="en-US" altLang="ko-KR" sz="2000" i="1" baseline="30000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p</a:t>
            </a:r>
            <a:r>
              <a:rPr lang="en-US" altLang="ko-KR" sz="2000" baseline="30000">
                <a:ea typeface="HY헤드라인M" pitchFamily="18" charset="-127"/>
              </a:rPr>
              <a:t>1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p</a:t>
            </a:r>
            <a:r>
              <a:rPr lang="en-US" altLang="ko-KR" sz="2000" baseline="30000">
                <a:ea typeface="HY헤드라인M" pitchFamily="18" charset="-127"/>
              </a:rPr>
              <a:t>2</a:t>
            </a:r>
            <a:r>
              <a:rPr lang="en-US" altLang="ko-KR" sz="2000">
                <a:ea typeface="HY헤드라인M" pitchFamily="18" charset="-127"/>
              </a:rPr>
              <a:t>, …, </a:t>
            </a:r>
            <a:r>
              <a:rPr lang="en-US" altLang="ko-KR" sz="2000" i="1">
                <a:ea typeface="HY헤드라인M" pitchFamily="18" charset="-127"/>
              </a:rPr>
              <a:t>p</a:t>
            </a:r>
            <a:r>
              <a:rPr lang="en-US" altLang="ko-KR" sz="2000" i="1" baseline="30000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를 행렬 </a:t>
            </a:r>
            <a:r>
              <a:rPr lang="en-US" altLang="ko-KR" sz="2000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 벡터라 정의한다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하기 식은 앞서 고유치를 유도하는 과정에서 얻은 식과 동일함</a:t>
            </a:r>
            <a:r>
              <a:rPr lang="en-US" altLang="ko-KR" sz="2000">
                <a:ea typeface="HY헤드라인M" pitchFamily="18" charset="-127"/>
              </a:rPr>
              <a:t>)</a:t>
            </a:r>
          </a:p>
        </p:txBody>
      </p:sp>
      <p:graphicFrame>
        <p:nvGraphicFramePr>
          <p:cNvPr id="1310725" name="Object 5"/>
          <p:cNvGraphicFramePr>
            <a:graphicFrameLocks noChangeAspect="1"/>
          </p:cNvGraphicFramePr>
          <p:nvPr/>
        </p:nvGraphicFramePr>
        <p:xfrm>
          <a:off x="1116013" y="2613025"/>
          <a:ext cx="5600700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727" name="Equation" r:id="rId5" imgW="1396800" imgH="203040" progId="Equation.DSMT4">
                  <p:embed/>
                </p:oleObj>
              </mc:Choice>
              <mc:Fallback>
                <p:oleObj name="Equation" r:id="rId5" imgW="1396800" imgH="203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613025"/>
                        <a:ext cx="5600700" cy="81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A497E01C-5DE6-474B-A16D-C981CC2EBC3B}" type="slidenum">
              <a:rPr lang="en-US" altLang="ko-KR"/>
              <a:pPr/>
              <a:t>15</a:t>
            </a:fld>
            <a:endParaRPr lang="en-US" altLang="ko-KR"/>
          </a:p>
        </p:txBody>
      </p:sp>
      <p:sp>
        <p:nvSpPr>
          <p:cNvPr id="1312770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12771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 벡터를 구하는 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1312772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98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다음 행렬에 대한 고유 벡터를 구하라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12773" name="Object 5"/>
          <p:cNvGraphicFramePr>
            <a:graphicFrameLocks noChangeAspect="1"/>
          </p:cNvGraphicFramePr>
          <p:nvPr/>
        </p:nvGraphicFramePr>
        <p:xfrm>
          <a:off x="1042988" y="1557338"/>
          <a:ext cx="2160587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778" name="Equation" r:id="rId5" imgW="939600" imgH="507960" progId="Equation.DSMT4">
                  <p:embed/>
                </p:oleObj>
              </mc:Choice>
              <mc:Fallback>
                <p:oleObj name="Equation" r:id="rId5" imgW="93960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557338"/>
                        <a:ext cx="2160587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2774" name="Text Box 6"/>
          <p:cNvSpPr txBox="1">
            <a:spLocks noChangeArrowheads="1"/>
          </p:cNvSpPr>
          <p:nvPr/>
        </p:nvSpPr>
        <p:spPr bwMode="auto">
          <a:xfrm>
            <a:off x="323850" y="2990850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앞서 행렬 </a:t>
            </a:r>
            <a:r>
              <a:rPr lang="en-US" altLang="ko-KR" sz="2000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고유치를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baseline="-25000">
                <a:ea typeface="HY헤드라인M" pitchFamily="18" charset="-127"/>
                <a:sym typeface="Symbol" pitchFamily="18" charset="2"/>
              </a:rPr>
              <a:t>1</a:t>
            </a:r>
            <a:r>
              <a:rPr lang="en-US" altLang="ko-KR" sz="2000">
                <a:ea typeface="HY헤드라인M" pitchFamily="18" charset="-127"/>
              </a:rPr>
              <a:t>=1,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baseline="-25000">
                <a:ea typeface="HY헤드라인M" pitchFamily="18" charset="-127"/>
                <a:sym typeface="Symbol" pitchFamily="18" charset="2"/>
              </a:rPr>
              <a:t>2</a:t>
            </a:r>
            <a:r>
              <a:rPr lang="en-US" altLang="ko-KR" sz="2000">
                <a:ea typeface="HY헤드라인M" pitchFamily="18" charset="-127"/>
              </a:rPr>
              <a:t>=-2,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baseline="-25000">
                <a:ea typeface="HY헤드라인M" pitchFamily="18" charset="-127"/>
                <a:sym typeface="Symbol" pitchFamily="18" charset="2"/>
              </a:rPr>
              <a:t>3</a:t>
            </a:r>
            <a:r>
              <a:rPr lang="en-US" altLang="ko-KR" sz="2000">
                <a:ea typeface="HY헤드라인M" pitchFamily="18" charset="-127"/>
              </a:rPr>
              <a:t>=3</a:t>
            </a:r>
            <a:r>
              <a:rPr lang="ko-KR" altLang="en-US" sz="2000">
                <a:ea typeface="HY헤드라인M" pitchFamily="18" charset="-127"/>
              </a:rPr>
              <a:t>으로 구했으므로</a:t>
            </a:r>
            <a:r>
              <a:rPr lang="en-US" altLang="ko-KR" sz="2000">
                <a:ea typeface="HY헤드라인M" pitchFamily="18" charset="-127"/>
              </a:rPr>
              <a:t>, 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우선 고유치 </a:t>
            </a:r>
            <a:r>
              <a:rPr lang="en-US" altLang="ko-KR" sz="2000">
                <a:ea typeface="HY헤드라인M" pitchFamily="18" charset="-127"/>
              </a:rPr>
              <a:t>1</a:t>
            </a:r>
            <a:r>
              <a:rPr lang="ko-KR" altLang="en-US" sz="2000">
                <a:ea typeface="HY헤드라인M" pitchFamily="18" charset="-127"/>
              </a:rPr>
              <a:t>에 대해서 식을 전개하면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12775" name="Object 7"/>
          <p:cNvGraphicFramePr>
            <a:graphicFrameLocks noChangeAspect="1"/>
          </p:cNvGraphicFramePr>
          <p:nvPr/>
        </p:nvGraphicFramePr>
        <p:xfrm>
          <a:off x="971550" y="3860800"/>
          <a:ext cx="3824288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2779" name="Equation" r:id="rId7" imgW="1663560" imgH="1143000" progId="Equation.DSMT4">
                  <p:embed/>
                </p:oleObj>
              </mc:Choice>
              <mc:Fallback>
                <p:oleObj name="Equation" r:id="rId7" imgW="1663560" imgH="1143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860800"/>
                        <a:ext cx="3824288" cy="262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1B66AC6-076F-4CDE-83B4-95089D37E0C7}" type="slidenum">
              <a:rPr lang="en-US" altLang="ko-KR"/>
              <a:pPr/>
              <a:t>16</a:t>
            </a:fld>
            <a:endParaRPr lang="en-US" altLang="ko-KR"/>
          </a:p>
        </p:txBody>
      </p:sp>
      <p:sp>
        <p:nvSpPr>
          <p:cNvPr id="1339394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39395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 벡터를 구하는 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1339398" name="Text Box 6"/>
          <p:cNvSpPr txBox="1">
            <a:spLocks noChangeArrowheads="1"/>
          </p:cNvSpPr>
          <p:nvPr/>
        </p:nvSpPr>
        <p:spPr bwMode="auto">
          <a:xfrm>
            <a:off x="323850" y="1125538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그런데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세 번째 식이 첫 번째와 두 번째 식에 선형 의존이다</a:t>
            </a:r>
            <a:r>
              <a:rPr lang="en-US" altLang="ko-KR" sz="2000">
                <a:ea typeface="HY헤드라인M" pitchFamily="18" charset="-127"/>
              </a:rPr>
              <a:t>. 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따라서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다음 두 식으로 나타낼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39399" name="Object 7"/>
          <p:cNvGraphicFramePr>
            <a:graphicFrameLocks noChangeAspect="1"/>
          </p:cNvGraphicFramePr>
          <p:nvPr/>
        </p:nvGraphicFramePr>
        <p:xfrm>
          <a:off x="1116013" y="1978025"/>
          <a:ext cx="2540000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407" name="Equation" r:id="rId5" imgW="1104840" imgH="380880" progId="Equation.DSMT4">
                  <p:embed/>
                </p:oleObj>
              </mc:Choice>
              <mc:Fallback>
                <p:oleObj name="Equation" r:id="rId5" imgW="110484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978025"/>
                        <a:ext cx="2540000" cy="87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9400" name="Text Box 8"/>
          <p:cNvSpPr txBox="1">
            <a:spLocks noChangeArrowheads="1"/>
          </p:cNvSpPr>
          <p:nvPr/>
        </p:nvSpPr>
        <p:spPr bwMode="auto">
          <a:xfrm>
            <a:off x="323850" y="2997200"/>
            <a:ext cx="5903913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상기 두 식을 만족하는 </a:t>
            </a:r>
            <a:r>
              <a:rPr lang="en-US" altLang="ko-KR" sz="2000" i="1">
                <a:ea typeface="HY헤드라인M" pitchFamily="18" charset="-127"/>
              </a:rPr>
              <a:t>p</a:t>
            </a:r>
            <a:r>
              <a:rPr lang="en-US" altLang="ko-KR" sz="2000" baseline="30000">
                <a:ea typeface="HY헤드라인M" pitchFamily="18" charset="-127"/>
              </a:rPr>
              <a:t>1</a:t>
            </a:r>
            <a:r>
              <a:rPr lang="en-US" altLang="ko-KR" sz="2000" i="1" baseline="-25000">
                <a:ea typeface="HY헤드라인M" pitchFamily="18" charset="-127"/>
              </a:rPr>
              <a:t>i</a:t>
            </a:r>
            <a:r>
              <a:rPr lang="ko-KR" altLang="en-US" sz="2000">
                <a:ea typeface="HY헤드라인M" pitchFamily="18" charset="-127"/>
              </a:rPr>
              <a:t>은 무수히 많으므로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임의로 </a:t>
            </a:r>
            <a:r>
              <a:rPr lang="en-US" altLang="ko-KR" sz="2000" i="1">
                <a:ea typeface="HY헤드라인M" pitchFamily="18" charset="-127"/>
              </a:rPr>
              <a:t>p</a:t>
            </a:r>
            <a:r>
              <a:rPr lang="en-US" altLang="ko-KR" sz="2000" baseline="30000">
                <a:ea typeface="HY헤드라인M" pitchFamily="18" charset="-127"/>
              </a:rPr>
              <a:t>1</a:t>
            </a:r>
            <a:r>
              <a:rPr lang="en-US" altLang="ko-KR" sz="2000" baseline="-25000">
                <a:ea typeface="HY헤드라인M" pitchFamily="18" charset="-127"/>
              </a:rPr>
              <a:t>1</a:t>
            </a:r>
            <a:r>
              <a:rPr lang="en-US" altLang="ko-KR" sz="2000">
                <a:ea typeface="HY헤드라인M" pitchFamily="18" charset="-127"/>
              </a:rPr>
              <a:t> = 2</a:t>
            </a:r>
            <a:r>
              <a:rPr lang="ko-KR" altLang="en-US" sz="2000">
                <a:ea typeface="HY헤드라인M" pitchFamily="18" charset="-127"/>
              </a:rPr>
              <a:t>로 두면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왼편과 같은 고유 벡터를 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얻을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39401" name="Object 9"/>
          <p:cNvGraphicFramePr>
            <a:graphicFrameLocks noChangeAspect="1"/>
          </p:cNvGraphicFramePr>
          <p:nvPr/>
        </p:nvGraphicFramePr>
        <p:xfrm>
          <a:off x="6488113" y="2909888"/>
          <a:ext cx="1720850" cy="1344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408" name="Equation" r:id="rId7" imgW="749160" imgH="583920" progId="Equation.DSMT4">
                  <p:embed/>
                </p:oleObj>
              </mc:Choice>
              <mc:Fallback>
                <p:oleObj name="Equation" r:id="rId7" imgW="749160" imgH="5839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8113" y="2909888"/>
                        <a:ext cx="1720850" cy="1344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9402" name="Text Box 10"/>
          <p:cNvSpPr txBox="1">
            <a:spLocks noChangeArrowheads="1"/>
          </p:cNvSpPr>
          <p:nvPr/>
        </p:nvSpPr>
        <p:spPr bwMode="auto">
          <a:xfrm>
            <a:off x="323850" y="4437063"/>
            <a:ext cx="5903913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마찬가지 방법으로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다른 고유치에 대해서도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같은 방식을 적용하면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다음과 같이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고유 벡터를 얻을 수 있다</a:t>
            </a:r>
            <a:r>
              <a:rPr lang="en-US" altLang="ko-KR" sz="2000">
                <a:ea typeface="HY헤드라인M" pitchFamily="18" charset="-127"/>
              </a:rPr>
              <a:t>. </a:t>
            </a:r>
          </a:p>
        </p:txBody>
      </p:sp>
      <p:graphicFrame>
        <p:nvGraphicFramePr>
          <p:cNvPr id="1339403" name="Object 11"/>
          <p:cNvGraphicFramePr>
            <a:graphicFrameLocks noChangeAspect="1"/>
          </p:cNvGraphicFramePr>
          <p:nvPr/>
        </p:nvGraphicFramePr>
        <p:xfrm>
          <a:off x="5435600" y="5084763"/>
          <a:ext cx="3036888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409" name="Equation" r:id="rId9" imgW="1320480" imgH="507960" progId="Equation.DSMT4">
                  <p:embed/>
                </p:oleObj>
              </mc:Choice>
              <mc:Fallback>
                <p:oleObj name="Equation" r:id="rId9" imgW="1320480" imgH="507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5084763"/>
                        <a:ext cx="3036888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39547DA-B5DB-480A-8768-96FA83CBB643}" type="slidenum">
              <a:rPr lang="en-US" altLang="ko-KR"/>
              <a:pPr/>
              <a:t>17</a:t>
            </a:fld>
            <a:endParaRPr lang="en-US" altLang="ko-KR"/>
          </a:p>
        </p:txBody>
      </p:sp>
      <p:sp>
        <p:nvSpPr>
          <p:cNvPr id="1316866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16867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 벡터의 성질</a:t>
            </a:r>
          </a:p>
        </p:txBody>
      </p:sp>
      <p:sp>
        <p:nvSpPr>
          <p:cNvPr id="1316868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2990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임의의 실수 </a:t>
            </a:r>
            <a:r>
              <a:rPr lang="en-US" altLang="ko-KR" sz="2000" i="1">
                <a:ea typeface="HY헤드라인M" pitchFamily="18" charset="-127"/>
              </a:rPr>
              <a:t>k</a:t>
            </a:r>
            <a:r>
              <a:rPr lang="ko-KR" altLang="en-US" sz="2000">
                <a:ea typeface="HY헤드라인M" pitchFamily="18" charset="-127"/>
              </a:rPr>
              <a:t>에 대해서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i="1">
                <a:ea typeface="HY헤드라인M" pitchFamily="18" charset="-127"/>
              </a:rPr>
              <a:t>k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 벡터들은 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 벡터와 동일하다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en-US" altLang="ko-KR" sz="2000" baseline="30000">
                <a:ea typeface="HY헤드라인M" pitchFamily="18" charset="-127"/>
              </a:rPr>
              <a:t>-1</a:t>
            </a:r>
            <a:r>
              <a:rPr lang="ko-KR" altLang="en-US" sz="2000">
                <a:ea typeface="HY헤드라인M" pitchFamily="18" charset="-127"/>
              </a:rPr>
              <a:t>의 고유 벡터들은 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 벡터들과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서로 다른 고유치에 해당하는 고유 벡터들은 서로 선형 독립이다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</a:rPr>
              <a:t>(i.e., </a:t>
            </a:r>
            <a:r>
              <a:rPr lang="en-US" altLang="ko-KR" sz="2000" i="1">
                <a:ea typeface="HY헤드라인M" pitchFamily="18" charset="-127"/>
              </a:rPr>
              <a:t>p</a:t>
            </a:r>
            <a:r>
              <a:rPr lang="en-US" altLang="ko-KR" sz="2000" i="1" baseline="-25000">
                <a:ea typeface="HY헤드라인M" pitchFamily="18" charset="-127"/>
                <a:sym typeface="Symbol" pitchFamily="18" charset="2"/>
              </a:rPr>
              <a:t>i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 </a:t>
            </a:r>
            <a:r>
              <a:rPr lang="en-US" altLang="ko-KR" sz="2000" i="1">
                <a:ea typeface="HY헤드라인M" pitchFamily="18" charset="-127"/>
                <a:sym typeface="Symbol" pitchFamily="18" charset="2"/>
              </a:rPr>
              <a:t>kp</a:t>
            </a:r>
            <a:r>
              <a:rPr lang="en-US" altLang="ko-KR" sz="2000" i="1" baseline="-25000">
                <a:ea typeface="HY헤드라인M" pitchFamily="18" charset="-127"/>
                <a:sym typeface="Symbol" pitchFamily="18" charset="2"/>
              </a:rPr>
              <a:t>j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 if </a:t>
            </a:r>
            <a:r>
              <a:rPr lang="en-US" altLang="ko-KR" sz="2000" i="1" baseline="-25000">
                <a:ea typeface="HY헤드라인M" pitchFamily="18" charset="-127"/>
                <a:sym typeface="Symbol" pitchFamily="18" charset="2"/>
              </a:rPr>
              <a:t>i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  </a:t>
            </a:r>
            <a:r>
              <a:rPr lang="en-US" altLang="ko-KR" sz="2000" i="1" baseline="-25000">
                <a:ea typeface="HY헤드라인M" pitchFamily="18" charset="-127"/>
                <a:sym typeface="Symbol" pitchFamily="18" charset="2"/>
              </a:rPr>
              <a:t>j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)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실수를 원소로 하는 행렬 </a:t>
            </a:r>
            <a:r>
              <a:rPr lang="en-US" altLang="ko-KR" sz="2000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 벡터들 중에 복소수가 있으면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그들은 서로 켤레 복소수의 관계를 가진다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8647247-5187-487A-BD26-61C022F62FF2}" type="slidenum">
              <a:rPr lang="en-US" altLang="ko-KR"/>
              <a:pPr/>
              <a:t>18</a:t>
            </a:fld>
            <a:endParaRPr lang="en-US" altLang="ko-KR"/>
          </a:p>
        </p:txBody>
      </p:sp>
      <p:sp>
        <p:nvSpPr>
          <p:cNvPr id="1320962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20963" name="Rectangle 3"/>
          <p:cNvSpPr>
            <a:spLocks noChangeArrowheads="1"/>
          </p:cNvSpPr>
          <p:nvPr/>
        </p:nvSpPr>
        <p:spPr bwMode="auto">
          <a:xfrm>
            <a:off x="815975" y="163513"/>
            <a:ext cx="627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닮은 변환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(Similarity Transformation) (1/2)</a:t>
            </a:r>
          </a:p>
        </p:txBody>
      </p:sp>
      <p:sp>
        <p:nvSpPr>
          <p:cNvPr id="1320964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앞서 살펴본 바와 같이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와 이의 스펙트럼 행렬 </a:t>
            </a:r>
            <a:r>
              <a:rPr lang="ko-KR" altLang="en-US" sz="2000" b="1">
                <a:ea typeface="HY헤드라인M" pitchFamily="18" charset="-127"/>
                <a:sym typeface="Symbol" pitchFamily="18" charset="2"/>
              </a:rPr>
              <a:t></a:t>
            </a:r>
            <a:r>
              <a:rPr lang="ko-KR" altLang="en-US" sz="2000">
                <a:ea typeface="HY헤드라인M" pitchFamily="18" charset="-127"/>
              </a:rPr>
              <a:t>는 다음 관계가 성립한다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20965" name="Object 5"/>
          <p:cNvGraphicFramePr>
            <a:graphicFrameLocks noChangeAspect="1"/>
          </p:cNvGraphicFramePr>
          <p:nvPr/>
        </p:nvGraphicFramePr>
        <p:xfrm>
          <a:off x="1187450" y="1935163"/>
          <a:ext cx="540067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967" name="Equation" r:id="rId5" imgW="2349360" imgH="304560" progId="Equation.DSMT4">
                  <p:embed/>
                </p:oleObj>
              </mc:Choice>
              <mc:Fallback>
                <p:oleObj name="Equation" r:id="rId5" imgW="234936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935163"/>
                        <a:ext cx="5400675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20966" name="Text Box 6"/>
          <p:cNvSpPr txBox="1">
            <a:spLocks noChangeArrowheads="1"/>
          </p:cNvSpPr>
          <p:nvPr/>
        </p:nvSpPr>
        <p:spPr bwMode="auto">
          <a:xfrm>
            <a:off x="323850" y="2852738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	</a:t>
            </a:r>
            <a:r>
              <a:rPr lang="ko-KR" altLang="en-US" sz="2000">
                <a:ea typeface="HY헤드라인M" pitchFamily="18" charset="-127"/>
              </a:rPr>
              <a:t>상기와 같은 관계가 성립할 때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와 </a:t>
            </a:r>
            <a:r>
              <a:rPr lang="ko-KR" altLang="en-US" sz="2000" b="1">
                <a:ea typeface="HY헤드라인M" pitchFamily="18" charset="-127"/>
                <a:sym typeface="Symbol" pitchFamily="18" charset="2"/>
              </a:rPr>
              <a:t></a:t>
            </a:r>
            <a:r>
              <a:rPr lang="ko-KR" altLang="en-US" sz="2000">
                <a:ea typeface="HY헤드라인M" pitchFamily="18" charset="-127"/>
              </a:rPr>
              <a:t>는 닮았다</a:t>
            </a:r>
            <a:r>
              <a:rPr lang="en-US" altLang="ko-KR" sz="2000">
                <a:ea typeface="HY헤드라인M" pitchFamily="18" charset="-127"/>
              </a:rPr>
              <a:t>(similar)</a:t>
            </a:r>
            <a:r>
              <a:rPr lang="ko-KR" altLang="en-US" sz="2000">
                <a:ea typeface="HY헤드라인M" pitchFamily="18" charset="-127"/>
              </a:rPr>
              <a:t>고 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320967" name="Text Box 7"/>
          <p:cNvSpPr txBox="1">
            <a:spLocks noChangeArrowheads="1"/>
          </p:cNvSpPr>
          <p:nvPr/>
        </p:nvSpPr>
        <p:spPr bwMode="auto">
          <a:xfrm>
            <a:off x="323850" y="3994150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정의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와 </a:t>
            </a:r>
            <a:r>
              <a:rPr lang="en-US" altLang="ko-KR" sz="2000" b="1">
                <a:ea typeface="HY헤드라인M" pitchFamily="18" charset="-127"/>
              </a:rPr>
              <a:t>B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사이에 모으들 행렬 </a:t>
            </a:r>
            <a:r>
              <a:rPr lang="en-US" altLang="ko-KR" sz="2000" b="1">
                <a:ea typeface="HY헤드라인M" pitchFamily="18" charset="-127"/>
              </a:rPr>
              <a:t>P</a:t>
            </a:r>
            <a:r>
              <a:rPr lang="ko-KR" altLang="en-US" sz="2000">
                <a:ea typeface="HY헤드라인M" pitchFamily="18" charset="-127"/>
              </a:rPr>
              <a:t>가 존재하여 </a:t>
            </a:r>
            <a:r>
              <a:rPr lang="en-US" altLang="ko-KR" sz="2000" b="1">
                <a:ea typeface="HY헤드라인M" pitchFamily="18" charset="-127"/>
              </a:rPr>
              <a:t>B</a:t>
            </a:r>
            <a:r>
              <a:rPr lang="en-US" altLang="ko-KR" sz="2000">
                <a:ea typeface="HY헤드라인M" pitchFamily="18" charset="-127"/>
              </a:rPr>
              <a:t>=</a:t>
            </a:r>
            <a:r>
              <a:rPr lang="en-US" altLang="ko-KR" sz="2000" b="1">
                <a:ea typeface="HY헤드라인M" pitchFamily="18" charset="-127"/>
              </a:rPr>
              <a:t>P</a:t>
            </a:r>
            <a:r>
              <a:rPr lang="en-US" altLang="ko-KR" sz="2000" baseline="30000">
                <a:ea typeface="HY헤드라인M" pitchFamily="18" charset="-127"/>
              </a:rPr>
              <a:t>-1</a:t>
            </a:r>
            <a:r>
              <a:rPr lang="en-US" altLang="ko-KR" sz="2000" b="1">
                <a:ea typeface="HY헤드라인M" pitchFamily="18" charset="-127"/>
              </a:rPr>
              <a:t>AP</a:t>
            </a:r>
            <a:r>
              <a:rPr lang="ko-KR" altLang="en-US" sz="2000">
                <a:ea typeface="HY헤드라인M" pitchFamily="18" charset="-127"/>
              </a:rPr>
              <a:t>의 관계를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만족하면 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와 </a:t>
            </a:r>
            <a:r>
              <a:rPr lang="en-US" altLang="ko-KR" sz="2000" b="1">
                <a:ea typeface="HY헤드라인M" pitchFamily="18" charset="-127"/>
              </a:rPr>
              <a:t>B</a:t>
            </a:r>
            <a:r>
              <a:rPr lang="ko-KR" altLang="en-US" sz="2000">
                <a:ea typeface="HY헤드라인M" pitchFamily="18" charset="-127"/>
              </a:rPr>
              <a:t>는 닮았다</a:t>
            </a:r>
            <a:r>
              <a:rPr lang="en-US" altLang="ko-KR" sz="2000">
                <a:ea typeface="HY헤드라인M" pitchFamily="18" charset="-127"/>
              </a:rPr>
              <a:t>(similar)</a:t>
            </a:r>
            <a:r>
              <a:rPr lang="ko-KR" altLang="en-US" sz="2000">
                <a:ea typeface="HY헤드라인M" pitchFamily="18" charset="-127"/>
              </a:rPr>
              <a:t>고 정의한다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32D9615-3BAD-4B17-AAE2-39975A5612EB}" type="slidenum">
              <a:rPr lang="en-US" altLang="ko-KR"/>
              <a:pPr/>
              <a:t>19</a:t>
            </a:fld>
            <a:endParaRPr lang="en-US" altLang="ko-KR"/>
          </a:p>
        </p:txBody>
      </p:sp>
      <p:sp>
        <p:nvSpPr>
          <p:cNvPr id="1341442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41443" name="Rectangle 3"/>
          <p:cNvSpPr>
            <a:spLocks noChangeArrowheads="1"/>
          </p:cNvSpPr>
          <p:nvPr/>
        </p:nvSpPr>
        <p:spPr bwMode="auto">
          <a:xfrm>
            <a:off x="815975" y="163513"/>
            <a:ext cx="627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닮은 변환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(Similarity Transformation) (2/2)</a:t>
            </a:r>
          </a:p>
        </p:txBody>
      </p:sp>
      <p:sp>
        <p:nvSpPr>
          <p:cNvPr id="1341444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만일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와 </a:t>
            </a:r>
            <a:r>
              <a:rPr lang="en-US" altLang="ko-KR" sz="2000">
                <a:ea typeface="HY헤드라인M" pitchFamily="18" charset="-127"/>
              </a:rPr>
              <a:t>B</a:t>
            </a:r>
            <a:r>
              <a:rPr lang="ko-KR" altLang="en-US" sz="2000">
                <a:ea typeface="HY헤드라인M" pitchFamily="18" charset="-127"/>
              </a:rPr>
              <a:t>가 서로 닮았다고 하면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다음 관계들이 성립한다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341449" name="Text Box 9"/>
          <p:cNvSpPr txBox="1">
            <a:spLocks noChangeArrowheads="1"/>
          </p:cNvSpPr>
          <p:nvPr/>
        </p:nvSpPr>
        <p:spPr bwMode="auto">
          <a:xfrm>
            <a:off x="827088" y="1641475"/>
            <a:ext cx="6408737" cy="2867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450850" indent="-45085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450850" algn="l"/>
              </a:tabLst>
            </a:pPr>
            <a:r>
              <a:rPr lang="en-US" altLang="ko-KR" sz="2000">
                <a:ea typeface="HY헤드라인M" pitchFamily="18" charset="-127"/>
              </a:rPr>
              <a:t>1.	</a:t>
            </a:r>
            <a:r>
              <a:rPr lang="en-US" altLang="ko-KR" sz="2000" b="1">
                <a:ea typeface="HY헤드라인M" pitchFamily="18" charset="-127"/>
              </a:rPr>
              <a:t>P</a:t>
            </a:r>
            <a:r>
              <a:rPr lang="en-US" altLang="ko-KR" sz="2000" baseline="30000">
                <a:ea typeface="HY헤드라인M" pitchFamily="18" charset="-127"/>
              </a:rPr>
              <a:t>-1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en-US" altLang="ko-KR" sz="2000" baseline="30000">
                <a:ea typeface="HY헤드라인M" pitchFamily="18" charset="-127"/>
              </a:rPr>
              <a:t>2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en-US" altLang="ko-KR" sz="2000" b="1">
                <a:ea typeface="HY헤드라인M" pitchFamily="18" charset="-127"/>
              </a:rPr>
              <a:t>P</a:t>
            </a:r>
            <a:r>
              <a:rPr lang="en-US" altLang="ko-KR" sz="2000">
                <a:ea typeface="HY헤드라인M" pitchFamily="18" charset="-127"/>
              </a:rPr>
              <a:t> = </a:t>
            </a:r>
            <a:r>
              <a:rPr lang="en-US" altLang="ko-KR" sz="2000" b="1">
                <a:ea typeface="HY헤드라인M" pitchFamily="18" charset="-127"/>
              </a:rPr>
              <a:t>B</a:t>
            </a:r>
            <a:r>
              <a:rPr lang="en-US" altLang="ko-KR" sz="2000" baseline="30000">
                <a:ea typeface="HY헤드라인M" pitchFamily="18" charset="-127"/>
              </a:rPr>
              <a:t>2</a:t>
            </a:r>
          </a:p>
          <a:p>
            <a:pPr marL="450850" indent="-45085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450850" algn="l"/>
              </a:tabLst>
            </a:pPr>
            <a:r>
              <a:rPr lang="en-US" altLang="ko-KR" sz="2000">
                <a:ea typeface="HY헤드라인M" pitchFamily="18" charset="-127"/>
              </a:rPr>
              <a:t>2. 	</a:t>
            </a:r>
            <a:r>
              <a:rPr lang="en-US" altLang="ko-KR" sz="2000" b="1">
                <a:ea typeface="HY헤드라인M" pitchFamily="18" charset="-127"/>
              </a:rPr>
              <a:t>P</a:t>
            </a:r>
            <a:r>
              <a:rPr lang="en-US" altLang="ko-KR" sz="2000" baseline="30000">
                <a:ea typeface="HY헤드라인M" pitchFamily="18" charset="-127"/>
              </a:rPr>
              <a:t>-1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en-US" altLang="ko-KR" sz="2000" baseline="30000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en-US" altLang="ko-KR" sz="2000" b="1">
                <a:ea typeface="HY헤드라인M" pitchFamily="18" charset="-127"/>
              </a:rPr>
              <a:t>P</a:t>
            </a:r>
            <a:r>
              <a:rPr lang="en-US" altLang="ko-KR" sz="2000">
                <a:ea typeface="HY헤드라인M" pitchFamily="18" charset="-127"/>
              </a:rPr>
              <a:t> = </a:t>
            </a:r>
            <a:r>
              <a:rPr lang="en-US" altLang="ko-KR" sz="2000" b="1">
                <a:ea typeface="HY헤드라인M" pitchFamily="18" charset="-127"/>
              </a:rPr>
              <a:t>B</a:t>
            </a:r>
            <a:r>
              <a:rPr lang="en-US" altLang="ko-KR" sz="2000" baseline="30000">
                <a:ea typeface="HY헤드라인M" pitchFamily="18" charset="-127"/>
              </a:rPr>
              <a:t>n</a:t>
            </a:r>
          </a:p>
          <a:p>
            <a:pPr marL="450850" indent="-45085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450850" algn="l"/>
              </a:tabLst>
            </a:pPr>
            <a:r>
              <a:rPr lang="en-US" altLang="ko-KR" sz="2000">
                <a:ea typeface="HY헤드라인M" pitchFamily="18" charset="-127"/>
              </a:rPr>
              <a:t>3. 	</a:t>
            </a:r>
            <a:r>
              <a:rPr lang="en-US" altLang="ko-KR" sz="2000" b="1">
                <a:ea typeface="HY헤드라인M" pitchFamily="18" charset="-127"/>
              </a:rPr>
              <a:t>P</a:t>
            </a:r>
            <a:r>
              <a:rPr lang="en-US" altLang="ko-KR" sz="2000" baseline="30000">
                <a:ea typeface="HY헤드라인M" pitchFamily="18" charset="-127"/>
              </a:rPr>
              <a:t>-1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en-US" altLang="ko-KR" sz="2000" baseline="30000">
                <a:ea typeface="HY헤드라인M" pitchFamily="18" charset="-127"/>
              </a:rPr>
              <a:t>-1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en-US" altLang="ko-KR" sz="2000" b="1">
                <a:ea typeface="HY헤드라인M" pitchFamily="18" charset="-127"/>
              </a:rPr>
              <a:t>P</a:t>
            </a:r>
            <a:r>
              <a:rPr lang="en-US" altLang="ko-KR" sz="2000">
                <a:ea typeface="HY헤드라인M" pitchFamily="18" charset="-127"/>
              </a:rPr>
              <a:t> = </a:t>
            </a:r>
            <a:r>
              <a:rPr lang="en-US" altLang="ko-KR" sz="2000" b="1">
                <a:ea typeface="HY헤드라인M" pitchFamily="18" charset="-127"/>
              </a:rPr>
              <a:t>B</a:t>
            </a:r>
            <a:r>
              <a:rPr lang="en-US" altLang="ko-KR" sz="2000" baseline="30000">
                <a:ea typeface="HY헤드라인M" pitchFamily="18" charset="-127"/>
              </a:rPr>
              <a:t>-1</a:t>
            </a:r>
          </a:p>
          <a:p>
            <a:pPr marL="450850" indent="-45085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450850" algn="l"/>
              </a:tabLst>
            </a:pPr>
            <a:r>
              <a:rPr lang="en-US" altLang="ko-KR" sz="2000">
                <a:ea typeface="HY헤드라인M" pitchFamily="18" charset="-127"/>
              </a:rPr>
              <a:t>4. 	trace(</a:t>
            </a:r>
            <a:r>
              <a:rPr lang="en-US" altLang="ko-KR" sz="2000" b="1">
                <a:ea typeface="HY헤드라인M" pitchFamily="18" charset="-127"/>
              </a:rPr>
              <a:t>B</a:t>
            </a:r>
            <a:r>
              <a:rPr lang="en-US" altLang="ko-KR" sz="2000">
                <a:ea typeface="HY헤드라인M" pitchFamily="18" charset="-127"/>
              </a:rPr>
              <a:t>) = trace(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)</a:t>
            </a:r>
            <a:endParaRPr lang="en-US" altLang="ko-KR" sz="2000" baseline="30000">
              <a:ea typeface="HY헤드라인M" pitchFamily="18" charset="-127"/>
            </a:endParaRPr>
          </a:p>
          <a:p>
            <a:pPr marL="450850" indent="-45085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450850" algn="l"/>
              </a:tabLst>
            </a:pPr>
            <a:r>
              <a:rPr lang="en-US" altLang="ko-KR" sz="2000">
                <a:ea typeface="HY헤드라인M" pitchFamily="18" charset="-127"/>
              </a:rPr>
              <a:t>5. 	|</a:t>
            </a:r>
            <a:r>
              <a:rPr lang="en-US" altLang="ko-KR" sz="2000" b="1">
                <a:ea typeface="HY헤드라인M" pitchFamily="18" charset="-127"/>
              </a:rPr>
              <a:t>B</a:t>
            </a:r>
            <a:r>
              <a:rPr lang="en-US" altLang="ko-KR" sz="2000">
                <a:ea typeface="HY헤드라인M" pitchFamily="18" charset="-127"/>
              </a:rPr>
              <a:t>| = |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|</a:t>
            </a:r>
          </a:p>
          <a:p>
            <a:pPr marL="450850" indent="-45085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450850" algn="l"/>
              </a:tabLst>
            </a:pPr>
            <a:r>
              <a:rPr lang="en-US" altLang="ko-KR" sz="2000">
                <a:ea typeface="HY헤드라인M" pitchFamily="18" charset="-127"/>
              </a:rPr>
              <a:t>6. 	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B</a:t>
            </a:r>
            <a:r>
              <a:rPr lang="ko-KR" altLang="en-US" sz="2000">
                <a:ea typeface="HY헤드라인M" pitchFamily="18" charset="-127"/>
              </a:rPr>
              <a:t>의 고유치는 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고유치와 동일하다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672D047-B097-4239-A601-F603866522A5}" type="slidenum">
              <a:rPr lang="en-US" altLang="ko-KR"/>
              <a:pPr/>
              <a:t>2</a:t>
            </a:fld>
            <a:endParaRPr lang="en-US" altLang="ko-KR"/>
          </a:p>
        </p:txBody>
      </p:sp>
      <p:sp>
        <p:nvSpPr>
          <p:cNvPr id="797701" name="Text Box 5"/>
          <p:cNvSpPr txBox="1">
            <a:spLocks noChangeArrowheads="1"/>
          </p:cNvSpPr>
          <p:nvPr/>
        </p:nvSpPr>
        <p:spPr bwMode="auto">
          <a:xfrm>
            <a:off x="7621588" y="476250"/>
            <a:ext cx="143192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ko-KR" altLang="en-US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고유치</a:t>
            </a: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(Eigenvalues)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797702" name="Rectangle 6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In this chapter …</a:t>
            </a:r>
          </a:p>
        </p:txBody>
      </p:sp>
      <p:sp>
        <p:nvSpPr>
          <p:cNvPr id="797711" name="Text Box 15"/>
          <p:cNvSpPr txBox="1">
            <a:spLocks noChangeArrowheads="1"/>
          </p:cNvSpPr>
          <p:nvPr/>
        </p:nvSpPr>
        <p:spPr bwMode="auto">
          <a:xfrm>
            <a:off x="323850" y="1065213"/>
            <a:ext cx="8569325" cy="1919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 dirty="0">
                <a:ea typeface="HY헤드라인M" pitchFamily="18" charset="-127"/>
              </a:rPr>
              <a:t>본 장에서는 행렬의 중요한 성질인 고유치</a:t>
            </a:r>
            <a:r>
              <a:rPr lang="en-US" altLang="ko-KR" sz="2000" dirty="0">
                <a:ea typeface="HY헤드라인M" pitchFamily="18" charset="-127"/>
              </a:rPr>
              <a:t>(eigenvalues)</a:t>
            </a:r>
            <a:r>
              <a:rPr lang="ko-KR" altLang="en-US" sz="2000" dirty="0">
                <a:ea typeface="HY헤드라인M" pitchFamily="18" charset="-127"/>
              </a:rPr>
              <a:t>와 고유 벡터</a:t>
            </a:r>
            <a:r>
              <a:rPr lang="en-US" altLang="ko-KR" sz="2000" dirty="0">
                <a:ea typeface="HY헤드라인M" pitchFamily="18" charset="-127"/>
              </a:rPr>
              <a:t>(eigenvectors)</a:t>
            </a:r>
            <a:r>
              <a:rPr lang="ko-KR" altLang="en-US" sz="2000" dirty="0">
                <a:ea typeface="HY헤드라인M" pitchFamily="18" charset="-127"/>
              </a:rPr>
              <a:t>에 대해서</a:t>
            </a:r>
            <a:r>
              <a:rPr lang="en-US" altLang="ko-KR" sz="2000" dirty="0">
                <a:ea typeface="HY헤드라인M" pitchFamily="18" charset="-127"/>
              </a:rPr>
              <a:t>,</a:t>
            </a:r>
            <a:br>
              <a:rPr lang="en-US" altLang="ko-KR" sz="2000" dirty="0">
                <a:ea typeface="HY헤드라인M" pitchFamily="18" charset="-127"/>
              </a:rPr>
            </a:br>
            <a:r>
              <a:rPr lang="en-US" altLang="ko-KR" sz="2000" dirty="0">
                <a:ea typeface="HY헤드라인M" pitchFamily="18" charset="-127"/>
              </a:rPr>
              <a:t>1) </a:t>
            </a:r>
            <a:r>
              <a:rPr lang="ko-KR" altLang="en-US" sz="2000" dirty="0" err="1">
                <a:ea typeface="HY헤드라인M" pitchFamily="18" charset="-127"/>
              </a:rPr>
              <a:t>고유치와</a:t>
            </a:r>
            <a:r>
              <a:rPr lang="ko-KR" altLang="en-US" sz="2000" dirty="0">
                <a:ea typeface="HY헤드라인M" pitchFamily="18" charset="-127"/>
              </a:rPr>
              <a:t> 고유 벡터의 정의 및 이를 구하는 방법을 배우고</a:t>
            </a:r>
            <a:r>
              <a:rPr lang="en-US" altLang="ko-KR" sz="2000" dirty="0">
                <a:ea typeface="HY헤드라인M" pitchFamily="18" charset="-127"/>
              </a:rPr>
              <a:t>,</a:t>
            </a:r>
            <a:br>
              <a:rPr lang="en-US" altLang="ko-KR" sz="2000" dirty="0">
                <a:ea typeface="HY헤드라인M" pitchFamily="18" charset="-127"/>
              </a:rPr>
            </a:br>
            <a:r>
              <a:rPr lang="en-US" altLang="ko-KR" sz="2000" dirty="0">
                <a:ea typeface="HY헤드라인M" pitchFamily="18" charset="-127"/>
              </a:rPr>
              <a:t>2) </a:t>
            </a:r>
            <a:r>
              <a:rPr lang="ko-KR" altLang="en-US" sz="2000" dirty="0">
                <a:ea typeface="HY헤드라인M" pitchFamily="18" charset="-127"/>
              </a:rPr>
              <a:t>행렬의 특성 방정식과 이를 이용한 </a:t>
            </a:r>
            <a:r>
              <a:rPr lang="ko-KR" altLang="en-US" sz="2000" dirty="0" err="1">
                <a:ea typeface="HY헤드라인M" pitchFamily="18" charset="-127"/>
              </a:rPr>
              <a:t>케일리</a:t>
            </a:r>
            <a:r>
              <a:rPr lang="en-US" altLang="ko-KR" sz="2000" dirty="0">
                <a:ea typeface="HY헤드라인M" pitchFamily="18" charset="-127"/>
              </a:rPr>
              <a:t>-</a:t>
            </a:r>
            <a:r>
              <a:rPr lang="ko-KR" altLang="en-US" sz="2000" dirty="0" err="1">
                <a:ea typeface="HY헤드라인M" pitchFamily="18" charset="-127"/>
              </a:rPr>
              <a:t>해밀턴</a:t>
            </a:r>
            <a:r>
              <a:rPr lang="ko-KR" altLang="en-US" sz="2000" dirty="0">
                <a:ea typeface="HY헤드라인M" pitchFamily="18" charset="-127"/>
              </a:rPr>
              <a:t> 정리를 알아보며</a:t>
            </a:r>
            <a:r>
              <a:rPr lang="en-US" altLang="ko-KR" sz="2000" dirty="0">
                <a:ea typeface="HY헤드라인M" pitchFamily="18" charset="-127"/>
              </a:rPr>
              <a:t>,</a:t>
            </a:r>
            <a:br>
              <a:rPr lang="en-US" altLang="ko-KR" sz="2000" dirty="0">
                <a:ea typeface="HY헤드라인M" pitchFamily="18" charset="-127"/>
              </a:rPr>
            </a:br>
            <a:r>
              <a:rPr lang="en-US" altLang="ko-KR" sz="2000" dirty="0" smtClean="0">
                <a:ea typeface="HY헤드라인M" pitchFamily="18" charset="-127"/>
              </a:rPr>
              <a:t>3) </a:t>
            </a:r>
            <a:r>
              <a:rPr lang="ko-KR" altLang="en-US" sz="2000" dirty="0" err="1">
                <a:ea typeface="HY헤드라인M" pitchFamily="18" charset="-127"/>
              </a:rPr>
              <a:t>파데브</a:t>
            </a:r>
            <a:r>
              <a:rPr lang="en-US" altLang="ko-KR" sz="2000" dirty="0">
                <a:ea typeface="HY헤드라인M" pitchFamily="18" charset="-127"/>
              </a:rPr>
              <a:t>-</a:t>
            </a:r>
            <a:r>
              <a:rPr lang="ko-KR" altLang="en-US" sz="2000" dirty="0" err="1">
                <a:ea typeface="HY헤드라인M" pitchFamily="18" charset="-127"/>
              </a:rPr>
              <a:t>레브리어</a:t>
            </a:r>
            <a:r>
              <a:rPr lang="ko-KR" altLang="en-US" sz="2000" dirty="0">
                <a:ea typeface="HY헤드라인M" pitchFamily="18" charset="-127"/>
              </a:rPr>
              <a:t> 알고리즘과 이를 활용하는 방법을 익힌다</a:t>
            </a:r>
            <a:r>
              <a:rPr lang="en-US" altLang="ko-KR" sz="2000" dirty="0" smtClean="0">
                <a:ea typeface="HY헤드라인M" pitchFamily="18" charset="-127"/>
              </a:rPr>
              <a:t>..</a:t>
            </a:r>
            <a:endParaRPr lang="en-US" altLang="ko-KR" sz="2000" dirty="0"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563EC01-2D07-42F7-B170-C5C36C440B62}" type="slidenum">
              <a:rPr lang="en-US" altLang="ko-KR"/>
              <a:pPr/>
              <a:t>20</a:t>
            </a:fld>
            <a:endParaRPr lang="en-US" altLang="ko-KR"/>
          </a:p>
        </p:txBody>
      </p:sp>
      <p:sp>
        <p:nvSpPr>
          <p:cNvPr id="1323010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23011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 벡터의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개념</a:t>
            </a:r>
          </a:p>
        </p:txBody>
      </p:sp>
      <p:sp>
        <p:nvSpPr>
          <p:cNvPr id="1323012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86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앞서 언급한 바와 같이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가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x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행렬인 경우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미지수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개의 선형 연립 방정식을 풀면 고유 벡터를 계산할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323013" name="Text Box 5"/>
          <p:cNvSpPr txBox="1">
            <a:spLocks noChangeArrowheads="1"/>
          </p:cNvSpPr>
          <p:nvPr/>
        </p:nvSpPr>
        <p:spPr bwMode="auto">
          <a:xfrm>
            <a:off x="323850" y="4246563"/>
            <a:ext cx="8569325" cy="1774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선형 연립 방정식은 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조던 방식 등을 사용하여 풀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그런데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몇몇 경우에는 선형 의존 관계에 의하여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임의의 값을 대입한 후 고유 벡터를 계산해야 한다</a:t>
            </a:r>
            <a:r>
              <a:rPr lang="en-US" altLang="ko-KR" sz="2000">
                <a:ea typeface="HY헤드라인M" pitchFamily="18" charset="-127"/>
              </a:rPr>
              <a:t>. 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 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다음의 예제 참조</a:t>
            </a:r>
            <a:endParaRPr lang="ko-KR" altLang="en-US" sz="2000">
              <a:ea typeface="HY헤드라인M" pitchFamily="18" charset="-127"/>
            </a:endParaRPr>
          </a:p>
        </p:txBody>
      </p:sp>
      <p:graphicFrame>
        <p:nvGraphicFramePr>
          <p:cNvPr id="1323014" name="Object 6"/>
          <p:cNvGraphicFramePr>
            <a:graphicFrameLocks noChangeAspect="1"/>
          </p:cNvGraphicFramePr>
          <p:nvPr/>
        </p:nvGraphicFramePr>
        <p:xfrm>
          <a:off x="942975" y="1887538"/>
          <a:ext cx="4230688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016" name="Equation" r:id="rId5" imgW="1841400" imgH="939600" progId="Equation.DSMT4">
                  <p:embed/>
                </p:oleObj>
              </mc:Choice>
              <mc:Fallback>
                <p:oleObj name="Equation" r:id="rId5" imgW="184140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1887538"/>
                        <a:ext cx="4230688" cy="215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BE6C419-64B5-45FE-9801-ED642C850B27}" type="slidenum">
              <a:rPr lang="en-US" altLang="ko-KR"/>
              <a:pPr/>
              <a:t>21</a:t>
            </a:fld>
            <a:endParaRPr lang="en-US" altLang="ko-KR"/>
          </a:p>
        </p:txBody>
      </p:sp>
      <p:sp>
        <p:nvSpPr>
          <p:cNvPr id="1325058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25059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 벡터의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 (1/2)</a:t>
            </a:r>
          </a:p>
        </p:txBody>
      </p:sp>
      <p:sp>
        <p:nvSpPr>
          <p:cNvPr id="1325060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98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다음 행렬 </a:t>
            </a:r>
            <a:r>
              <a:rPr lang="en-US" altLang="ko-KR" sz="2000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에 대해서 고유치를 계산하라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25061" name="Object 5"/>
          <p:cNvGraphicFramePr>
            <a:graphicFrameLocks noChangeAspect="1"/>
          </p:cNvGraphicFramePr>
          <p:nvPr/>
        </p:nvGraphicFramePr>
        <p:xfrm>
          <a:off x="900113" y="1700213"/>
          <a:ext cx="2376487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5067" name="Equation" r:id="rId5" imgW="939600" imgH="507960" progId="Equation.DSMT4">
                  <p:embed/>
                </p:oleObj>
              </mc:Choice>
              <mc:Fallback>
                <p:oleObj name="Equation" r:id="rId5" imgW="93960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700213"/>
                        <a:ext cx="2376487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25063" name="Text Box 7"/>
          <p:cNvSpPr txBox="1">
            <a:spLocks noChangeArrowheads="1"/>
          </p:cNvSpPr>
          <p:nvPr/>
        </p:nvSpPr>
        <p:spPr bwMode="auto">
          <a:xfrm>
            <a:off x="323850" y="3346450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앞서 행렬 </a:t>
            </a:r>
            <a:r>
              <a:rPr lang="en-US" altLang="ko-KR" sz="2000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고유치를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baseline="-25000">
                <a:ea typeface="HY헤드라인M" pitchFamily="18" charset="-127"/>
                <a:sym typeface="Symbol" pitchFamily="18" charset="2"/>
              </a:rPr>
              <a:t>1</a:t>
            </a:r>
            <a:r>
              <a:rPr lang="en-US" altLang="ko-KR" sz="2000">
                <a:ea typeface="HY헤드라인M" pitchFamily="18" charset="-127"/>
              </a:rPr>
              <a:t>=1,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baseline="-25000">
                <a:ea typeface="HY헤드라인M" pitchFamily="18" charset="-127"/>
                <a:sym typeface="Symbol" pitchFamily="18" charset="2"/>
              </a:rPr>
              <a:t>2</a:t>
            </a:r>
            <a:r>
              <a:rPr lang="en-US" altLang="ko-KR" sz="2000">
                <a:ea typeface="HY헤드라인M" pitchFamily="18" charset="-127"/>
              </a:rPr>
              <a:t>=-2,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baseline="-25000">
                <a:ea typeface="HY헤드라인M" pitchFamily="18" charset="-127"/>
                <a:sym typeface="Symbol" pitchFamily="18" charset="2"/>
              </a:rPr>
              <a:t>3</a:t>
            </a:r>
            <a:r>
              <a:rPr lang="en-US" altLang="ko-KR" sz="2000">
                <a:ea typeface="HY헤드라인M" pitchFamily="18" charset="-127"/>
              </a:rPr>
              <a:t>=3</a:t>
            </a:r>
            <a:r>
              <a:rPr lang="ko-KR" altLang="en-US" sz="2000">
                <a:ea typeface="HY헤드라인M" pitchFamily="18" charset="-127"/>
              </a:rPr>
              <a:t>으로 구했다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이번에는 고유치 </a:t>
            </a:r>
            <a:r>
              <a:rPr lang="en-US" altLang="ko-KR" sz="2000">
                <a:ea typeface="HY헤드라인M" pitchFamily="18" charset="-127"/>
              </a:rPr>
              <a:t>-2</a:t>
            </a:r>
            <a:r>
              <a:rPr lang="ko-KR" altLang="en-US" sz="2000">
                <a:ea typeface="HY헤드라인M" pitchFamily="18" charset="-127"/>
              </a:rPr>
              <a:t>에 대해서 식을 전개하면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25064" name="Object 8"/>
          <p:cNvGraphicFramePr>
            <a:graphicFrameLocks noChangeAspect="1"/>
          </p:cNvGraphicFramePr>
          <p:nvPr/>
        </p:nvGraphicFramePr>
        <p:xfrm>
          <a:off x="1239838" y="4186238"/>
          <a:ext cx="2992437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5068" name="Equation" r:id="rId7" imgW="1066680" imgH="583920" progId="Equation.DSMT4">
                  <p:embed/>
                </p:oleObj>
              </mc:Choice>
              <mc:Fallback>
                <p:oleObj name="Equation" r:id="rId7" imgW="1066680" imgH="5839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838" y="4186238"/>
                        <a:ext cx="2992437" cy="163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A00AAB7E-3C3A-40F3-B6A5-A0CC1371C738}" type="slidenum">
              <a:rPr lang="en-US" altLang="ko-KR"/>
              <a:pPr/>
              <a:t>22</a:t>
            </a:fld>
            <a:endParaRPr lang="en-US" altLang="ko-KR"/>
          </a:p>
        </p:txBody>
      </p:sp>
      <p:sp>
        <p:nvSpPr>
          <p:cNvPr id="1343490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43491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 벡터의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 (2/2)</a:t>
            </a:r>
          </a:p>
        </p:txBody>
      </p:sp>
      <p:sp>
        <p:nvSpPr>
          <p:cNvPr id="1343492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조단 방식을 사용하면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다음 식을 얻을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343494" name="Text Box 6"/>
          <p:cNvSpPr txBox="1">
            <a:spLocks noChangeArrowheads="1"/>
          </p:cNvSpPr>
          <p:nvPr/>
        </p:nvSpPr>
        <p:spPr bwMode="auto">
          <a:xfrm>
            <a:off x="323850" y="3346450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 i="1">
                <a:ea typeface="HY헤드라인M" pitchFamily="18" charset="-127"/>
              </a:rPr>
              <a:t>p</a:t>
            </a:r>
            <a:r>
              <a:rPr lang="en-US" altLang="ko-KR" sz="2000" baseline="30000">
                <a:ea typeface="HY헤드라인M" pitchFamily="18" charset="-127"/>
                <a:sym typeface="Symbol" pitchFamily="18" charset="2"/>
              </a:rPr>
              <a:t>2</a:t>
            </a:r>
            <a:r>
              <a:rPr lang="en-US" altLang="ko-KR" sz="2000" baseline="-25000">
                <a:ea typeface="HY헤드라인M" pitchFamily="18" charset="-127"/>
                <a:sym typeface="Symbol" pitchFamily="18" charset="2"/>
              </a:rPr>
              <a:t>2</a:t>
            </a:r>
            <a:r>
              <a:rPr lang="ko-KR" altLang="en-US" sz="2000">
                <a:ea typeface="HY헤드라인M" pitchFamily="18" charset="-127"/>
              </a:rPr>
              <a:t>에 </a:t>
            </a:r>
            <a:r>
              <a:rPr lang="en-US" altLang="ko-KR" sz="2000">
                <a:ea typeface="HY헤드라인M" pitchFamily="18" charset="-127"/>
              </a:rPr>
              <a:t>1</a:t>
            </a:r>
            <a:r>
              <a:rPr lang="ko-KR" altLang="en-US" sz="2000">
                <a:ea typeface="HY헤드라인M" pitchFamily="18" charset="-127"/>
              </a:rPr>
              <a:t>을 대입하여 나머지 값을 구하면 다음과 같이 고유 벡터를 구할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434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091597"/>
              </p:ext>
            </p:extLst>
          </p:nvPr>
        </p:nvGraphicFramePr>
        <p:xfrm>
          <a:off x="989013" y="1450975"/>
          <a:ext cx="3025775" cy="163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499" name="Equation" r:id="rId5" imgW="1079280" imgH="583920" progId="Equation.DSMT4">
                  <p:embed/>
                </p:oleObj>
              </mc:Choice>
              <mc:Fallback>
                <p:oleObj name="Equation" r:id="rId5" imgW="1079280" imgH="583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1450975"/>
                        <a:ext cx="3025775" cy="163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3496" name="Object 8"/>
          <p:cNvGraphicFramePr>
            <a:graphicFrameLocks noChangeAspect="1"/>
          </p:cNvGraphicFramePr>
          <p:nvPr/>
        </p:nvGraphicFramePr>
        <p:xfrm>
          <a:off x="971550" y="4365625"/>
          <a:ext cx="14605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500" name="Equation" r:id="rId7" imgW="634680" imgH="507960" progId="Equation.DSMT4">
                  <p:embed/>
                </p:oleObj>
              </mc:Choice>
              <mc:Fallback>
                <p:oleObj name="Equation" r:id="rId7" imgW="63468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365625"/>
                        <a:ext cx="14605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5D1FA57-BB1D-474E-8B60-F22115934D80}" type="slidenum">
              <a:rPr lang="en-US" altLang="ko-KR"/>
              <a:pPr/>
              <a:t>23</a:t>
            </a:fld>
            <a:endParaRPr lang="en-US" altLang="ko-KR"/>
          </a:p>
        </p:txBody>
      </p:sp>
      <p:sp>
        <p:nvSpPr>
          <p:cNvPr id="1345538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45539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 벡터의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 (1/2)</a:t>
            </a:r>
          </a:p>
        </p:txBody>
      </p:sp>
      <p:sp>
        <p:nvSpPr>
          <p:cNvPr id="1345540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중근 예제 </a:t>
            </a:r>
            <a:r>
              <a:rPr lang="en-US" altLang="ko-KR" sz="2000">
                <a:ea typeface="HY헤드라인M" pitchFamily="18" charset="-127"/>
              </a:rPr>
              <a:t>1) </a:t>
            </a:r>
            <a:r>
              <a:rPr lang="ko-KR" altLang="en-US" sz="2000">
                <a:ea typeface="HY헤드라인M" pitchFamily="18" charset="-127"/>
              </a:rPr>
              <a:t>다음 행렬 </a:t>
            </a:r>
            <a:r>
              <a:rPr lang="en-US" altLang="ko-KR" sz="2000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에 대해서 고유치를 계산하라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45541" name="Object 5"/>
          <p:cNvGraphicFramePr>
            <a:graphicFrameLocks noChangeAspect="1"/>
          </p:cNvGraphicFramePr>
          <p:nvPr/>
        </p:nvGraphicFramePr>
        <p:xfrm>
          <a:off x="1108075" y="1557338"/>
          <a:ext cx="1958975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548" name="Equation" r:id="rId5" imgW="774360" imgH="507960" progId="Equation.DSMT4">
                  <p:embed/>
                </p:oleObj>
              </mc:Choice>
              <mc:Fallback>
                <p:oleObj name="Equation" r:id="rId5" imgW="77436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075" y="1557338"/>
                        <a:ext cx="1958975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5542" name="Text Box 6"/>
          <p:cNvSpPr txBox="1">
            <a:spLocks noChangeArrowheads="1"/>
          </p:cNvSpPr>
          <p:nvPr/>
        </p:nvSpPr>
        <p:spPr bwMode="auto">
          <a:xfrm>
            <a:off x="323850" y="299720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특성 방정식을 구하여 풀면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45543" name="Object 7"/>
          <p:cNvGraphicFramePr>
            <a:graphicFrameLocks noChangeAspect="1"/>
          </p:cNvGraphicFramePr>
          <p:nvPr/>
        </p:nvGraphicFramePr>
        <p:xfrm>
          <a:off x="900113" y="4724400"/>
          <a:ext cx="2706687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549" name="Equation" r:id="rId7" imgW="965160" imgH="583920" progId="Equation.DSMT4">
                  <p:embed/>
                </p:oleObj>
              </mc:Choice>
              <mc:Fallback>
                <p:oleObj name="Equation" r:id="rId7" imgW="965160" imgH="583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724400"/>
                        <a:ext cx="2706687" cy="163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5544" name="Object 8"/>
          <p:cNvGraphicFramePr>
            <a:graphicFrameLocks noChangeAspect="1"/>
          </p:cNvGraphicFramePr>
          <p:nvPr/>
        </p:nvGraphicFramePr>
        <p:xfrm>
          <a:off x="969963" y="3429000"/>
          <a:ext cx="525780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550" name="Equation" r:id="rId9" imgW="1726920" imgH="203040" progId="Equation.DSMT4">
                  <p:embed/>
                </p:oleObj>
              </mc:Choice>
              <mc:Fallback>
                <p:oleObj name="Equation" r:id="rId9" imgW="1726920" imgH="203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963" y="3429000"/>
                        <a:ext cx="5257800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5545" name="Text Box 9"/>
          <p:cNvSpPr txBox="1">
            <a:spLocks noChangeArrowheads="1"/>
          </p:cNvSpPr>
          <p:nvPr/>
        </p:nvSpPr>
        <p:spPr bwMode="auto">
          <a:xfrm>
            <a:off x="323850" y="42148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중근인 고유치</a:t>
            </a:r>
            <a:r>
              <a:rPr lang="en-US" altLang="ko-KR" sz="2000">
                <a:ea typeface="HY헤드라인M" pitchFamily="18" charset="-127"/>
              </a:rPr>
              <a:t>(-3)</a:t>
            </a:r>
            <a:r>
              <a:rPr lang="ko-KR" altLang="en-US" sz="2000">
                <a:ea typeface="HY헤드라인M" pitchFamily="18" charset="-127"/>
              </a:rPr>
              <a:t>에 대해서 고유 벡터를 구하는 방정식은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A011E036-DBA3-424A-A1CD-34038022B1EB}" type="slidenum">
              <a:rPr lang="en-US" altLang="ko-KR"/>
              <a:pPr/>
              <a:t>24</a:t>
            </a:fld>
            <a:endParaRPr lang="en-US" altLang="ko-KR"/>
          </a:p>
        </p:txBody>
      </p:sp>
      <p:sp>
        <p:nvSpPr>
          <p:cNvPr id="1347586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47587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 벡터의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 (2/2)</a:t>
            </a:r>
          </a:p>
        </p:txBody>
      </p:sp>
      <p:sp>
        <p:nvSpPr>
          <p:cNvPr id="1347588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조단 방식을 사용하여 방정식을 풀면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347590" name="Text Box 6"/>
          <p:cNvSpPr txBox="1">
            <a:spLocks noChangeArrowheads="1"/>
          </p:cNvSpPr>
          <p:nvPr/>
        </p:nvSpPr>
        <p:spPr bwMode="auto">
          <a:xfrm>
            <a:off x="323850" y="3495675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 경우</a:t>
            </a:r>
            <a:r>
              <a:rPr lang="en-US" altLang="ko-KR" sz="2000">
                <a:ea typeface="HY헤드라인M" pitchFamily="18" charset="-127"/>
              </a:rPr>
              <a:t>, (</a:t>
            </a:r>
            <a:r>
              <a:rPr lang="ko-KR" altLang="en-US" sz="2000">
                <a:ea typeface="HY헤드라인M" pitchFamily="18" charset="-127"/>
              </a:rPr>
              <a:t>중근임에도 불구하고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서로 독립인 고유 벡터는 하나만 나온다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예를 들어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p</a:t>
            </a:r>
            <a:r>
              <a:rPr lang="en-US" altLang="ko-KR" sz="2000" baseline="30000">
                <a:ea typeface="HY헤드라인M" pitchFamily="18" charset="-127"/>
              </a:rPr>
              <a:t>1</a:t>
            </a:r>
            <a:r>
              <a:rPr lang="en-US" altLang="ko-KR" sz="2000" baseline="-25000">
                <a:ea typeface="HY헤드라인M" pitchFamily="18" charset="-127"/>
              </a:rPr>
              <a:t>3</a:t>
            </a:r>
            <a:r>
              <a:rPr lang="en-US" altLang="ko-KR" sz="2000">
                <a:ea typeface="HY헤드라인M" pitchFamily="18" charset="-127"/>
              </a:rPr>
              <a:t>=1</a:t>
            </a:r>
            <a:r>
              <a:rPr lang="ko-KR" altLang="en-US" sz="2000">
                <a:ea typeface="HY헤드라인M" pitchFamily="18" charset="-127"/>
              </a:rPr>
              <a:t>이라 하면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i="1">
                <a:ea typeface="HY헤드라인M" pitchFamily="18" charset="-127"/>
              </a:rPr>
              <a:t>p</a:t>
            </a:r>
            <a:r>
              <a:rPr lang="en-US" altLang="ko-KR" sz="2000" baseline="30000">
                <a:ea typeface="HY헤드라인M" pitchFamily="18" charset="-127"/>
              </a:rPr>
              <a:t>1</a:t>
            </a:r>
            <a:r>
              <a:rPr lang="en-US" altLang="ko-KR" sz="2000" baseline="-25000">
                <a:ea typeface="HY헤드라인M" pitchFamily="18" charset="-127"/>
              </a:rPr>
              <a:t>1</a:t>
            </a:r>
            <a:r>
              <a:rPr lang="en-US" altLang="ko-KR" sz="2000">
                <a:ea typeface="HY헤드라인M" pitchFamily="18" charset="-127"/>
              </a:rPr>
              <a:t>=0.167, </a:t>
            </a:r>
            <a:r>
              <a:rPr lang="en-US" altLang="ko-KR" sz="2000" i="1">
                <a:ea typeface="HY헤드라인M" pitchFamily="18" charset="-127"/>
              </a:rPr>
              <a:t>p</a:t>
            </a:r>
            <a:r>
              <a:rPr lang="en-US" altLang="ko-KR" sz="2000" baseline="30000">
                <a:ea typeface="HY헤드라인M" pitchFamily="18" charset="-127"/>
              </a:rPr>
              <a:t>1</a:t>
            </a:r>
            <a:r>
              <a:rPr lang="en-US" altLang="ko-KR" sz="2000" baseline="-25000">
                <a:ea typeface="HY헤드라인M" pitchFamily="18" charset="-127"/>
              </a:rPr>
              <a:t>2</a:t>
            </a:r>
            <a:r>
              <a:rPr lang="en-US" altLang="ko-KR" sz="2000">
                <a:ea typeface="HY헤드라인M" pitchFamily="18" charset="-127"/>
              </a:rPr>
              <a:t>=0.833</a:t>
            </a:r>
            <a:r>
              <a:rPr lang="ko-KR" altLang="en-US" sz="2000">
                <a:ea typeface="HY헤드라인M" pitchFamily="18" charset="-127"/>
              </a:rPr>
              <a:t>이 된다</a:t>
            </a:r>
            <a:r>
              <a:rPr lang="en-US" altLang="ko-KR" sz="2000">
                <a:ea typeface="HY헤드라인M" pitchFamily="18" charset="-127"/>
              </a:rPr>
              <a:t>.)</a:t>
            </a:r>
          </a:p>
        </p:txBody>
      </p:sp>
      <p:graphicFrame>
        <p:nvGraphicFramePr>
          <p:cNvPr id="13475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272861"/>
              </p:ext>
            </p:extLst>
          </p:nvPr>
        </p:nvGraphicFramePr>
        <p:xfrm>
          <a:off x="989013" y="1700213"/>
          <a:ext cx="2422525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593" name="Equation" r:id="rId5" imgW="863280" imgH="583920" progId="Equation.DSMT4">
                  <p:embed/>
                </p:oleObj>
              </mc:Choice>
              <mc:Fallback>
                <p:oleObj name="Equation" r:id="rId5" imgW="863280" imgH="583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1700213"/>
                        <a:ext cx="2422525" cy="163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7593" name="Text Box 9"/>
          <p:cNvSpPr txBox="1">
            <a:spLocks noChangeArrowheads="1"/>
          </p:cNvSpPr>
          <p:nvPr/>
        </p:nvSpPr>
        <p:spPr bwMode="auto">
          <a:xfrm>
            <a:off x="323850" y="4713288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 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결국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, 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이 경우는 고유 벡터를 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(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세 개가 아닌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) 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두 개밖에 구할 수 없으므로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,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정칙 행렬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(nonsingular matrix)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인 모우들 행렬 </a:t>
            </a:r>
            <a:r>
              <a:rPr lang="en-US" altLang="ko-KR" sz="2000" b="1">
                <a:ea typeface="HY헤드라인M" pitchFamily="18" charset="-127"/>
                <a:sym typeface="Wingdings" pitchFamily="2" charset="2"/>
              </a:rPr>
              <a:t>P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를 구할 수 없다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19B7C65-E9A1-4A96-9AA7-52F339011BEB}" type="slidenum">
              <a:rPr lang="en-US" altLang="ko-KR"/>
              <a:pPr/>
              <a:t>25</a:t>
            </a:fld>
            <a:endParaRPr lang="en-US" altLang="ko-KR"/>
          </a:p>
        </p:txBody>
      </p:sp>
      <p:sp>
        <p:nvSpPr>
          <p:cNvPr id="1349634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49635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 벡터의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III (1/3)</a:t>
            </a:r>
          </a:p>
        </p:txBody>
      </p:sp>
      <p:sp>
        <p:nvSpPr>
          <p:cNvPr id="1349636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중근 예제 </a:t>
            </a:r>
            <a:r>
              <a:rPr lang="en-US" altLang="ko-KR" sz="2000">
                <a:ea typeface="HY헤드라인M" pitchFamily="18" charset="-127"/>
              </a:rPr>
              <a:t>2) </a:t>
            </a:r>
            <a:r>
              <a:rPr lang="ko-KR" altLang="en-US" sz="2000">
                <a:ea typeface="HY헤드라인M" pitchFamily="18" charset="-127"/>
              </a:rPr>
              <a:t>다음 행렬 </a:t>
            </a:r>
            <a:r>
              <a:rPr lang="en-US" altLang="ko-KR" sz="2000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에 대해서 고유치를 계산하라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49637" name="Object 5"/>
          <p:cNvGraphicFramePr>
            <a:graphicFrameLocks noChangeAspect="1"/>
          </p:cNvGraphicFramePr>
          <p:nvPr/>
        </p:nvGraphicFramePr>
        <p:xfrm>
          <a:off x="1108075" y="1557338"/>
          <a:ext cx="1958975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9644" name="Equation" r:id="rId5" imgW="774360" imgH="507960" progId="Equation.DSMT4">
                  <p:embed/>
                </p:oleObj>
              </mc:Choice>
              <mc:Fallback>
                <p:oleObj name="Equation" r:id="rId5" imgW="77436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075" y="1557338"/>
                        <a:ext cx="1958975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9638" name="Text Box 6"/>
          <p:cNvSpPr txBox="1">
            <a:spLocks noChangeArrowheads="1"/>
          </p:cNvSpPr>
          <p:nvPr/>
        </p:nvSpPr>
        <p:spPr bwMode="auto">
          <a:xfrm>
            <a:off x="323850" y="299720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특성 방정식을 구하여 풀면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49639" name="Object 7"/>
          <p:cNvGraphicFramePr>
            <a:graphicFrameLocks noChangeAspect="1"/>
          </p:cNvGraphicFramePr>
          <p:nvPr/>
        </p:nvGraphicFramePr>
        <p:xfrm>
          <a:off x="1042988" y="4724400"/>
          <a:ext cx="1781175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9645" name="Equation" r:id="rId7" imgW="634680" imgH="583920" progId="Equation.DSMT4">
                  <p:embed/>
                </p:oleObj>
              </mc:Choice>
              <mc:Fallback>
                <p:oleObj name="Equation" r:id="rId7" imgW="634680" imgH="583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4724400"/>
                        <a:ext cx="1781175" cy="163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9640" name="Object 8"/>
          <p:cNvGraphicFramePr>
            <a:graphicFrameLocks noChangeAspect="1"/>
          </p:cNvGraphicFramePr>
          <p:nvPr/>
        </p:nvGraphicFramePr>
        <p:xfrm>
          <a:off x="1123950" y="3429000"/>
          <a:ext cx="4948238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9646" name="Equation" r:id="rId9" imgW="1625400" imgH="203040" progId="Equation.DSMT4">
                  <p:embed/>
                </p:oleObj>
              </mc:Choice>
              <mc:Fallback>
                <p:oleObj name="Equation" r:id="rId9" imgW="1625400" imgH="203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3429000"/>
                        <a:ext cx="4948238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9641" name="Text Box 9"/>
          <p:cNvSpPr txBox="1">
            <a:spLocks noChangeArrowheads="1"/>
          </p:cNvSpPr>
          <p:nvPr/>
        </p:nvSpPr>
        <p:spPr bwMode="auto">
          <a:xfrm>
            <a:off x="323850" y="42148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중근인 고유치</a:t>
            </a:r>
            <a:r>
              <a:rPr lang="en-US" altLang="ko-KR" sz="2000">
                <a:ea typeface="HY헤드라인M" pitchFamily="18" charset="-127"/>
              </a:rPr>
              <a:t>(2)</a:t>
            </a:r>
            <a:r>
              <a:rPr lang="ko-KR" altLang="en-US" sz="2000">
                <a:ea typeface="HY헤드라인M" pitchFamily="18" charset="-127"/>
              </a:rPr>
              <a:t>에 대해서 고유 벡터를 구하는 방정식은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DC76B78-6130-43E3-A125-0DF06BAC6CE9}" type="slidenum">
              <a:rPr lang="en-US" altLang="ko-KR"/>
              <a:pPr/>
              <a:t>26</a:t>
            </a:fld>
            <a:endParaRPr lang="en-US" altLang="ko-KR"/>
          </a:p>
        </p:txBody>
      </p:sp>
      <p:sp>
        <p:nvSpPr>
          <p:cNvPr id="1351682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51683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 벡터의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III (2/3)</a:t>
            </a:r>
          </a:p>
        </p:txBody>
      </p:sp>
      <p:sp>
        <p:nvSpPr>
          <p:cNvPr id="1351684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조단 방식을 사용하여 방정식을 풀면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351685" name="Text Box 5"/>
          <p:cNvSpPr txBox="1">
            <a:spLocks noChangeArrowheads="1"/>
          </p:cNvSpPr>
          <p:nvPr/>
        </p:nvSpPr>
        <p:spPr bwMode="auto">
          <a:xfrm>
            <a:off x="323850" y="3562350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 경우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첫 번째 식을 만족하는 여러 개의 고유 벡터를 구할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이 중에서 두 개의 고유 벡터를 구하면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51688" name="Object 8"/>
          <p:cNvGraphicFramePr>
            <a:graphicFrameLocks noChangeAspect="1"/>
          </p:cNvGraphicFramePr>
          <p:nvPr/>
        </p:nvGraphicFramePr>
        <p:xfrm>
          <a:off x="827088" y="1700213"/>
          <a:ext cx="1781175" cy="149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693" name="Equation" r:id="rId5" imgW="634680" imgH="533160" progId="Equation.DSMT4">
                  <p:embed/>
                </p:oleObj>
              </mc:Choice>
              <mc:Fallback>
                <p:oleObj name="Equation" r:id="rId5" imgW="63468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700213"/>
                        <a:ext cx="1781175" cy="1495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690" name="Object 10"/>
          <p:cNvGraphicFramePr>
            <a:graphicFrameLocks noChangeAspect="1"/>
          </p:cNvGraphicFramePr>
          <p:nvPr/>
        </p:nvGraphicFramePr>
        <p:xfrm>
          <a:off x="998538" y="4565650"/>
          <a:ext cx="2133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694" name="Equation" r:id="rId7" imgW="927000" imgH="507960" progId="Equation.DSMT4">
                  <p:embed/>
                </p:oleObj>
              </mc:Choice>
              <mc:Fallback>
                <p:oleObj name="Equation" r:id="rId7" imgW="92700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538" y="4565650"/>
                        <a:ext cx="21336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7C7DED6-AD5A-4C78-AE76-B9E4C80CF997}" type="slidenum">
              <a:rPr lang="en-US" altLang="ko-KR"/>
              <a:pPr/>
              <a:t>27</a:t>
            </a:fld>
            <a:endParaRPr lang="en-US" altLang="ko-KR"/>
          </a:p>
        </p:txBody>
      </p:sp>
      <p:sp>
        <p:nvSpPr>
          <p:cNvPr id="1353730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53731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 벡터의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III (3/3)</a:t>
            </a:r>
          </a:p>
        </p:txBody>
      </p:sp>
      <p:sp>
        <p:nvSpPr>
          <p:cNvPr id="1353732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나머지 고유치</a:t>
            </a:r>
            <a:r>
              <a:rPr lang="en-US" altLang="ko-KR" sz="2000">
                <a:ea typeface="HY헤드라인M" pitchFamily="18" charset="-127"/>
              </a:rPr>
              <a:t>(1)</a:t>
            </a:r>
            <a:r>
              <a:rPr lang="ko-KR" altLang="en-US" sz="2000">
                <a:ea typeface="HY헤드라인M" pitchFamily="18" charset="-127"/>
              </a:rPr>
              <a:t>에 대해서 고유 벡터를 구하면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353733" name="Text Box 5"/>
          <p:cNvSpPr txBox="1">
            <a:spLocks noChangeArrowheads="1"/>
          </p:cNvSpPr>
          <p:nvPr/>
        </p:nvSpPr>
        <p:spPr bwMode="auto">
          <a:xfrm>
            <a:off x="323850" y="2924175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결국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다음과 같이 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모우들 행렬을 구할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53735" name="Object 7"/>
          <p:cNvGraphicFramePr>
            <a:graphicFrameLocks noChangeAspect="1"/>
          </p:cNvGraphicFramePr>
          <p:nvPr/>
        </p:nvGraphicFramePr>
        <p:xfrm>
          <a:off x="1116013" y="1628775"/>
          <a:ext cx="906462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743" name="Equation" r:id="rId5" imgW="393480" imgH="507960" progId="Equation.DSMT4">
                  <p:embed/>
                </p:oleObj>
              </mc:Choice>
              <mc:Fallback>
                <p:oleObj name="Equation" r:id="rId5" imgW="39348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628775"/>
                        <a:ext cx="906462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3736" name="Object 8"/>
          <p:cNvGraphicFramePr>
            <a:graphicFrameLocks noChangeAspect="1"/>
          </p:cNvGraphicFramePr>
          <p:nvPr/>
        </p:nvGraphicFramePr>
        <p:xfrm>
          <a:off x="971550" y="3357563"/>
          <a:ext cx="3532188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744" name="Equation" r:id="rId7" imgW="1396800" imgH="507960" progId="Equation.DSMT4">
                  <p:embed/>
                </p:oleObj>
              </mc:Choice>
              <mc:Fallback>
                <p:oleObj name="Equation" r:id="rId7" imgW="139680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357563"/>
                        <a:ext cx="3532188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3737" name="Text Box 9"/>
          <p:cNvSpPr txBox="1">
            <a:spLocks noChangeArrowheads="1"/>
          </p:cNvSpPr>
          <p:nvPr/>
        </p:nvSpPr>
        <p:spPr bwMode="auto">
          <a:xfrm>
            <a:off x="323850" y="46466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그리고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이때의 스펙트럼 행렬 </a:t>
            </a:r>
            <a:r>
              <a:rPr lang="ko-KR" altLang="en-US" sz="2000" b="1">
                <a:ea typeface="HY헤드라인M" pitchFamily="18" charset="-127"/>
                <a:sym typeface="Symbol" pitchFamily="18" charset="2"/>
              </a:rPr>
              <a:t></a:t>
            </a:r>
            <a:r>
              <a:rPr lang="ko-KR" altLang="en-US" sz="2000">
                <a:ea typeface="HY헤드라인M" pitchFamily="18" charset="-127"/>
              </a:rPr>
              <a:t>는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53739" name="Object 11"/>
          <p:cNvGraphicFramePr>
            <a:graphicFrameLocks noChangeAspect="1"/>
          </p:cNvGraphicFramePr>
          <p:nvPr/>
        </p:nvGraphicFramePr>
        <p:xfrm>
          <a:off x="1042988" y="5157788"/>
          <a:ext cx="3467100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745" name="Equation" r:id="rId9" imgW="1371600" imgH="507960" progId="Equation.DSMT4">
                  <p:embed/>
                </p:oleObj>
              </mc:Choice>
              <mc:Fallback>
                <p:oleObj name="Equation" r:id="rId9" imgW="1371600" imgH="507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5157788"/>
                        <a:ext cx="3467100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844CB7E-273F-4391-8124-6EB3ECDF8985}" type="slidenum">
              <a:rPr lang="en-US" altLang="ko-KR"/>
              <a:pPr/>
              <a:t>28</a:t>
            </a:fld>
            <a:endParaRPr lang="en-US" altLang="ko-KR"/>
          </a:p>
        </p:txBody>
      </p:sp>
      <p:sp>
        <p:nvSpPr>
          <p:cNvPr id="1355778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55779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 벡터의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IV (1/3)</a:t>
            </a:r>
          </a:p>
        </p:txBody>
      </p:sp>
      <p:sp>
        <p:nvSpPr>
          <p:cNvPr id="1355780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해가 복소수인 경우</a:t>
            </a:r>
            <a:r>
              <a:rPr lang="en-US" altLang="ko-KR" sz="2000">
                <a:ea typeface="HY헤드라인M" pitchFamily="18" charset="-127"/>
              </a:rPr>
              <a:t>) </a:t>
            </a:r>
            <a:r>
              <a:rPr lang="ko-KR" altLang="en-US" sz="2000">
                <a:ea typeface="HY헤드라인M" pitchFamily="18" charset="-127"/>
              </a:rPr>
              <a:t>다음 행렬 </a:t>
            </a:r>
            <a:r>
              <a:rPr lang="en-US" altLang="ko-KR" sz="2000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에 대해서 고유치를 계산하라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55781" name="Object 5"/>
          <p:cNvGraphicFramePr>
            <a:graphicFrameLocks noChangeAspect="1"/>
          </p:cNvGraphicFramePr>
          <p:nvPr/>
        </p:nvGraphicFramePr>
        <p:xfrm>
          <a:off x="971550" y="1557338"/>
          <a:ext cx="1477963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788" name="Equation" r:id="rId5" imgW="583920" imgH="330120" progId="Equation.DSMT4">
                  <p:embed/>
                </p:oleObj>
              </mc:Choice>
              <mc:Fallback>
                <p:oleObj name="Equation" r:id="rId5" imgW="58392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557338"/>
                        <a:ext cx="1477963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5782" name="Text Box 6"/>
          <p:cNvSpPr txBox="1">
            <a:spLocks noChangeArrowheads="1"/>
          </p:cNvSpPr>
          <p:nvPr/>
        </p:nvSpPr>
        <p:spPr bwMode="auto">
          <a:xfrm>
            <a:off x="323850" y="2636838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특성 방정식을 구하여 풀면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55783" name="Object 7"/>
          <p:cNvGraphicFramePr>
            <a:graphicFrameLocks noChangeAspect="1"/>
          </p:cNvGraphicFramePr>
          <p:nvPr/>
        </p:nvGraphicFramePr>
        <p:xfrm>
          <a:off x="971550" y="4652963"/>
          <a:ext cx="2955925" cy="1354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789" name="Equation" r:id="rId7" imgW="1054080" imgH="482400" progId="Equation.DSMT4">
                  <p:embed/>
                </p:oleObj>
              </mc:Choice>
              <mc:Fallback>
                <p:oleObj name="Equation" r:id="rId7" imgW="105408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652963"/>
                        <a:ext cx="2955925" cy="1354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5784" name="Object 8"/>
          <p:cNvGraphicFramePr>
            <a:graphicFrameLocks noChangeAspect="1"/>
          </p:cNvGraphicFramePr>
          <p:nvPr/>
        </p:nvGraphicFramePr>
        <p:xfrm>
          <a:off x="1028700" y="3209925"/>
          <a:ext cx="514032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790" name="Equation" r:id="rId9" imgW="1688760" imgH="190440" progId="Equation.DSMT4">
                  <p:embed/>
                </p:oleObj>
              </mc:Choice>
              <mc:Fallback>
                <p:oleObj name="Equation" r:id="rId9" imgW="168876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209925"/>
                        <a:ext cx="5140325" cy="579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5785" name="Text Box 9"/>
          <p:cNvSpPr txBox="1">
            <a:spLocks noChangeArrowheads="1"/>
          </p:cNvSpPr>
          <p:nvPr/>
        </p:nvSpPr>
        <p:spPr bwMode="auto">
          <a:xfrm>
            <a:off x="323850" y="407670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첫 번째 고유치</a:t>
            </a:r>
            <a:r>
              <a:rPr lang="en-US" altLang="ko-KR" sz="2000">
                <a:ea typeface="HY헤드라인M" pitchFamily="18" charset="-127"/>
              </a:rPr>
              <a:t>(-1+2</a:t>
            </a:r>
            <a:r>
              <a:rPr lang="en-US" altLang="ko-KR" sz="2000" i="1">
                <a:ea typeface="HY헤드라인M" pitchFamily="18" charset="-127"/>
              </a:rPr>
              <a:t>i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에 대한 고유 벡터를 구하는 방정식은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F0E5F21A-2A68-46A2-817E-0308468A5E13}" type="slidenum">
              <a:rPr lang="en-US" altLang="ko-KR"/>
              <a:pPr/>
              <a:t>29</a:t>
            </a:fld>
            <a:endParaRPr lang="en-US" altLang="ko-KR"/>
          </a:p>
        </p:txBody>
      </p:sp>
      <p:sp>
        <p:nvSpPr>
          <p:cNvPr id="1357826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57827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 벡터의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IV (2/3)</a:t>
            </a:r>
          </a:p>
        </p:txBody>
      </p:sp>
      <p:sp>
        <p:nvSpPr>
          <p:cNvPr id="1357828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실수부와 허수부로 나누어 정리하면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57831" name="Object 7"/>
          <p:cNvGraphicFramePr>
            <a:graphicFrameLocks noChangeAspect="1"/>
          </p:cNvGraphicFramePr>
          <p:nvPr/>
        </p:nvGraphicFramePr>
        <p:xfrm>
          <a:off x="971550" y="1628775"/>
          <a:ext cx="2635250" cy="206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7839" name="Equation" r:id="rId5" imgW="939600" imgH="736560" progId="Equation.DSMT4">
                  <p:embed/>
                </p:oleObj>
              </mc:Choice>
              <mc:Fallback>
                <p:oleObj name="Equation" r:id="rId5" imgW="939600" imgH="736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628775"/>
                        <a:ext cx="2635250" cy="206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7833" name="Text Box 9"/>
          <p:cNvSpPr txBox="1">
            <a:spLocks noChangeArrowheads="1"/>
          </p:cNvSpPr>
          <p:nvPr/>
        </p:nvSpPr>
        <p:spPr bwMode="auto">
          <a:xfrm>
            <a:off x="323850" y="400526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가우스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조던 방식을 이용하여 방정식을 풀면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57834" name="Object 10"/>
          <p:cNvGraphicFramePr>
            <a:graphicFrameLocks noChangeAspect="1"/>
          </p:cNvGraphicFramePr>
          <p:nvPr/>
        </p:nvGraphicFramePr>
        <p:xfrm>
          <a:off x="3779838" y="2133600"/>
          <a:ext cx="3454400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7840" name="Equation" r:id="rId7" imgW="1231560" imgH="380880" progId="Equation.DSMT4">
                  <p:embed/>
                </p:oleObj>
              </mc:Choice>
              <mc:Fallback>
                <p:oleObj name="Equation" r:id="rId7" imgW="123156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2133600"/>
                        <a:ext cx="3454400" cy="1068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7835" name="Object 11"/>
          <p:cNvGraphicFramePr>
            <a:graphicFrameLocks noChangeAspect="1"/>
          </p:cNvGraphicFramePr>
          <p:nvPr/>
        </p:nvGraphicFramePr>
        <p:xfrm>
          <a:off x="1042988" y="4508500"/>
          <a:ext cx="3062287" cy="192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7841" name="Equation" r:id="rId9" imgW="1091880" imgH="685800" progId="Equation.DSMT4">
                  <p:embed/>
                </p:oleObj>
              </mc:Choice>
              <mc:Fallback>
                <p:oleObj name="Equation" r:id="rId9" imgW="1091880" imgH="685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4508500"/>
                        <a:ext cx="3062287" cy="192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F10A77C-373D-4B1C-A496-0CBBF2C76C17}" type="slidenum">
              <a:rPr lang="en-US" altLang="ko-KR"/>
              <a:pPr/>
              <a:t>3</a:t>
            </a:fld>
            <a:endParaRPr lang="en-US" altLang="ko-KR"/>
          </a:p>
        </p:txBody>
      </p:sp>
      <p:sp>
        <p:nvSpPr>
          <p:cNvPr id="864282" name="AutoShape 26"/>
          <p:cNvSpPr>
            <a:spLocks noChangeArrowheads="1"/>
          </p:cNvSpPr>
          <p:nvPr/>
        </p:nvSpPr>
        <p:spPr bwMode="auto">
          <a:xfrm>
            <a:off x="250825" y="1098550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864258" name="Rectangle 2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864259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1685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고유치와 고유 벡터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케일리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해밀턴 정리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파데브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레브리어 알고리즘</a:t>
            </a:r>
          </a:p>
        </p:txBody>
      </p:sp>
      <p:sp>
        <p:nvSpPr>
          <p:cNvPr id="864289" name="Text Box 33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72A3673-BC6D-4C87-AF12-39C162F71956}" type="slidenum">
              <a:rPr lang="en-US" altLang="ko-KR"/>
              <a:pPr/>
              <a:t>30</a:t>
            </a:fld>
            <a:endParaRPr lang="en-US" altLang="ko-KR"/>
          </a:p>
        </p:txBody>
      </p:sp>
      <p:sp>
        <p:nvSpPr>
          <p:cNvPr id="1359874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59875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고유 벡터의 계산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IV (3/3)</a:t>
            </a:r>
          </a:p>
        </p:txBody>
      </p:sp>
      <p:sp>
        <p:nvSpPr>
          <p:cNvPr id="1359876" name="Text Box 4"/>
          <p:cNvSpPr txBox="1">
            <a:spLocks noChangeArrowheads="1"/>
          </p:cNvSpPr>
          <p:nvPr/>
        </p:nvSpPr>
        <p:spPr bwMode="auto">
          <a:xfrm>
            <a:off x="323850" y="1262063"/>
            <a:ext cx="5472113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다음과 같이 두 미지수를 왼편과 같이 임의의 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값으로 정해 준다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59877" name="Object 5"/>
          <p:cNvGraphicFramePr>
            <a:graphicFrameLocks noChangeAspect="1"/>
          </p:cNvGraphicFramePr>
          <p:nvPr/>
        </p:nvGraphicFramePr>
        <p:xfrm>
          <a:off x="6084888" y="1125538"/>
          <a:ext cx="1138237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9890" name="Equation" r:id="rId5" imgW="406080" imgH="380880" progId="Equation.DSMT4">
                  <p:embed/>
                </p:oleObj>
              </mc:Choice>
              <mc:Fallback>
                <p:oleObj name="Equation" r:id="rId5" imgW="4060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1125538"/>
                        <a:ext cx="1138237" cy="1068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9878" name="Text Box 6"/>
          <p:cNvSpPr txBox="1">
            <a:spLocks noChangeArrowheads="1"/>
          </p:cNvSpPr>
          <p:nvPr/>
        </p:nvSpPr>
        <p:spPr bwMode="auto">
          <a:xfrm>
            <a:off x="323850" y="4076700"/>
            <a:ext cx="496887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결국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첫 번째 고유 벡터는 왼편과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359881" name="Text Box 9"/>
          <p:cNvSpPr txBox="1">
            <a:spLocks noChangeArrowheads="1"/>
          </p:cNvSpPr>
          <p:nvPr/>
        </p:nvSpPr>
        <p:spPr bwMode="auto">
          <a:xfrm>
            <a:off x="323850" y="2846388"/>
            <a:ext cx="5111750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나머지 값들에 대해서 풀면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왼편과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59882" name="Object 10"/>
          <p:cNvGraphicFramePr>
            <a:graphicFrameLocks noChangeAspect="1"/>
          </p:cNvGraphicFramePr>
          <p:nvPr/>
        </p:nvGraphicFramePr>
        <p:xfrm>
          <a:off x="6067425" y="2576513"/>
          <a:ext cx="1173163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9891" name="Equation" r:id="rId7" imgW="419040" imgH="380880" progId="Equation.DSMT4">
                  <p:embed/>
                </p:oleObj>
              </mc:Choice>
              <mc:Fallback>
                <p:oleObj name="Equation" r:id="rId7" imgW="41904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7425" y="2576513"/>
                        <a:ext cx="1173163" cy="1068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9883" name="Object 11"/>
          <p:cNvGraphicFramePr>
            <a:graphicFrameLocks noChangeAspect="1"/>
          </p:cNvGraphicFramePr>
          <p:nvPr/>
        </p:nvGraphicFramePr>
        <p:xfrm>
          <a:off x="5795963" y="3933825"/>
          <a:ext cx="1316037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9892" name="Equation" r:id="rId9" imgW="571320" imgH="330120" progId="Equation.DSMT4">
                  <p:embed/>
                </p:oleObj>
              </mc:Choice>
              <mc:Fallback>
                <p:oleObj name="Equation" r:id="rId9" imgW="57132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3933825"/>
                        <a:ext cx="1316037" cy="760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59884" name="Text Box 12"/>
          <p:cNvSpPr txBox="1">
            <a:spLocks noChangeArrowheads="1"/>
          </p:cNvSpPr>
          <p:nvPr/>
        </p:nvSpPr>
        <p:spPr bwMode="auto">
          <a:xfrm>
            <a:off x="323850" y="5078413"/>
            <a:ext cx="540067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두 번째 고유 벡터는 첫 번째의 켤례 복소수에 해당하므로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왼편과 같이 구할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59885" name="Object 13"/>
          <p:cNvGraphicFramePr>
            <a:graphicFrameLocks noChangeAspect="1"/>
          </p:cNvGraphicFramePr>
          <p:nvPr/>
        </p:nvGraphicFramePr>
        <p:xfrm>
          <a:off x="5795963" y="5045075"/>
          <a:ext cx="1316037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9893" name="Equation" r:id="rId11" imgW="571320" imgH="330120" progId="Equation.DSMT4">
                  <p:embed/>
                </p:oleObj>
              </mc:Choice>
              <mc:Fallback>
                <p:oleObj name="Equation" r:id="rId11" imgW="57132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5045075"/>
                        <a:ext cx="1316037" cy="760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AFF6429-5C7D-4C8E-9659-AF72C62F9A3F}" type="slidenum">
              <a:rPr lang="en-US" altLang="ko-KR"/>
              <a:pPr/>
              <a:t>31</a:t>
            </a:fld>
            <a:endParaRPr lang="en-US" altLang="ko-KR"/>
          </a:p>
        </p:txBody>
      </p:sp>
      <p:sp>
        <p:nvSpPr>
          <p:cNvPr id="1318914" name="AutoShape 2"/>
          <p:cNvSpPr>
            <a:spLocks noChangeArrowheads="1"/>
          </p:cNvSpPr>
          <p:nvPr/>
        </p:nvSpPr>
        <p:spPr bwMode="auto">
          <a:xfrm>
            <a:off x="250825" y="1639888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318915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1318916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1685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고유치와 고유 벡터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케일리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해밀턴 정리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파데브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레브리어 알고리즘</a:t>
            </a:r>
          </a:p>
        </p:txBody>
      </p:sp>
      <p:sp>
        <p:nvSpPr>
          <p:cNvPr id="1318917" name="Text Box 5"/>
          <p:cNvSpPr txBox="1">
            <a:spLocks noChangeArrowheads="1"/>
          </p:cNvSpPr>
          <p:nvPr/>
        </p:nvSpPr>
        <p:spPr bwMode="auto">
          <a:xfrm>
            <a:off x="7208838" y="476250"/>
            <a:ext cx="184467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Cayley-Hamilton Theorem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58017C6-287B-442E-8A74-254FEED3843F}" type="slidenum">
              <a:rPr lang="en-US" altLang="ko-KR"/>
              <a:pPr/>
              <a:t>32</a:t>
            </a:fld>
            <a:endParaRPr lang="en-US" altLang="ko-KR"/>
          </a:p>
        </p:txBody>
      </p:sp>
      <p:sp>
        <p:nvSpPr>
          <p:cNvPr id="1363971" name="Rectangle 3"/>
          <p:cNvSpPr>
            <a:spLocks noChangeArrowheads="1"/>
          </p:cNvSpPr>
          <p:nvPr/>
        </p:nvSpPr>
        <p:spPr bwMode="auto">
          <a:xfrm>
            <a:off x="815975" y="163513"/>
            <a:ext cx="548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행렬의 제곱승에 대한 정의</a:t>
            </a:r>
          </a:p>
        </p:txBody>
      </p:sp>
      <p:graphicFrame>
        <p:nvGraphicFramePr>
          <p:cNvPr id="13639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803149"/>
              </p:ext>
            </p:extLst>
          </p:nvPr>
        </p:nvGraphicFramePr>
        <p:xfrm>
          <a:off x="827088" y="1125538"/>
          <a:ext cx="6192837" cy="2455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3978" name="Equation" r:id="rId4" imgW="1726920" imgH="685800" progId="Equation.DSMT4">
                  <p:embed/>
                </p:oleObj>
              </mc:Choice>
              <mc:Fallback>
                <p:oleObj name="Equation" r:id="rId4" imgW="1726920" imgH="685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125538"/>
                        <a:ext cx="6192837" cy="2455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3978" name="Text Box 10"/>
          <p:cNvSpPr txBox="1">
            <a:spLocks noChangeArrowheads="1"/>
          </p:cNvSpPr>
          <p:nvPr/>
        </p:nvSpPr>
        <p:spPr bwMode="auto">
          <a:xfrm>
            <a:off x="7208838" y="476250"/>
            <a:ext cx="184467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Cayley-Hamilton Theorem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23C348F-7044-4E21-8795-F47FBA739506}" type="slidenum">
              <a:rPr lang="en-US" altLang="ko-KR"/>
              <a:pPr/>
              <a:t>33</a:t>
            </a:fld>
            <a:endParaRPr lang="en-US" altLang="ko-KR"/>
          </a:p>
        </p:txBody>
      </p:sp>
      <p:sp>
        <p:nvSpPr>
          <p:cNvPr id="1366019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케일리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해밀턴의 정리</a:t>
            </a:r>
          </a:p>
        </p:txBody>
      </p:sp>
      <p:sp>
        <p:nvSpPr>
          <p:cNvPr id="1366020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케일리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해밀턴의 정리</a:t>
            </a:r>
            <a:r>
              <a:rPr lang="en-US" altLang="ko-KR" sz="2000">
                <a:ea typeface="HY헤드라인M" pitchFamily="18" charset="-127"/>
              </a:rPr>
              <a:t>: </a:t>
            </a:r>
            <a:r>
              <a:rPr lang="ko-KR" altLang="en-US" sz="2000">
                <a:ea typeface="HY헤드라인M" pitchFamily="18" charset="-127"/>
              </a:rPr>
              <a:t>임의의 정방 행렬 </a:t>
            </a:r>
            <a:r>
              <a:rPr lang="en-US" altLang="ko-KR" sz="2000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특성 방정식이 다음과 같이 주어진다면</a:t>
            </a:r>
            <a:r>
              <a:rPr lang="en-US" altLang="ko-KR" sz="2000">
                <a:ea typeface="HY헤드라인M" pitchFamily="18" charset="-127"/>
              </a:rPr>
              <a:t>,</a:t>
            </a:r>
          </a:p>
        </p:txBody>
      </p:sp>
      <p:sp>
        <p:nvSpPr>
          <p:cNvPr id="1366021" name="Text Box 5"/>
          <p:cNvSpPr txBox="1">
            <a:spLocks noChangeArrowheads="1"/>
          </p:cNvSpPr>
          <p:nvPr/>
        </p:nvSpPr>
        <p:spPr bwMode="auto">
          <a:xfrm>
            <a:off x="7208838" y="476250"/>
            <a:ext cx="184467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Cayley-Hamilton Theorem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66022" name="Text Box 6"/>
          <p:cNvSpPr txBox="1">
            <a:spLocks noChangeArrowheads="1"/>
          </p:cNvSpPr>
          <p:nvPr/>
        </p:nvSpPr>
        <p:spPr bwMode="auto">
          <a:xfrm>
            <a:off x="323850" y="2559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	</a:t>
            </a:r>
            <a:r>
              <a:rPr lang="ko-KR" altLang="en-US" sz="2000">
                <a:ea typeface="HY헤드라인M" pitchFamily="18" charset="-127"/>
              </a:rPr>
              <a:t>다음과 같이 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에 대한 방정식이 성립한다</a:t>
            </a:r>
            <a:r>
              <a:rPr lang="en-US" altLang="ko-KR" sz="2000">
                <a:ea typeface="HY헤드라인M" pitchFamily="18" charset="-127"/>
              </a:rPr>
              <a:t>. (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 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 </a:t>
            </a:r>
            <a:r>
              <a:rPr lang="en-US" altLang="ko-KR" sz="2000" b="1">
                <a:ea typeface="HY헤드라인M" pitchFamily="18" charset="-127"/>
                <a:sym typeface="Wingdings" pitchFamily="2" charset="2"/>
              </a:rPr>
              <a:t>A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)</a:t>
            </a:r>
            <a:endParaRPr lang="en-US" altLang="ko-KR" sz="2000">
              <a:ea typeface="HY헤드라인M" pitchFamily="18" charset="-127"/>
              <a:sym typeface="Symbol" pitchFamily="18" charset="2"/>
            </a:endParaRPr>
          </a:p>
        </p:txBody>
      </p:sp>
      <p:graphicFrame>
        <p:nvGraphicFramePr>
          <p:cNvPr id="1366023" name="Object 7"/>
          <p:cNvGraphicFramePr>
            <a:graphicFrameLocks noChangeAspect="1"/>
          </p:cNvGraphicFramePr>
          <p:nvPr/>
        </p:nvGraphicFramePr>
        <p:xfrm>
          <a:off x="755650" y="1844675"/>
          <a:ext cx="60483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030" name="Equation" r:id="rId5" imgW="1955520" imgH="190440" progId="Equation.DSMT4">
                  <p:embed/>
                </p:oleObj>
              </mc:Choice>
              <mc:Fallback>
                <p:oleObj name="Equation" r:id="rId5" imgW="1955520" imgH="190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844675"/>
                        <a:ext cx="604837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>
                                <a:alpha val="39999"/>
                              </a:srgb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6024" name="Object 8"/>
          <p:cNvGraphicFramePr>
            <a:graphicFrameLocks noChangeAspect="1"/>
          </p:cNvGraphicFramePr>
          <p:nvPr/>
        </p:nvGraphicFramePr>
        <p:xfrm>
          <a:off x="774700" y="3044825"/>
          <a:ext cx="64611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031" name="Equation" r:id="rId7" imgW="2057400" imgH="190440" progId="Equation.DSMT4">
                  <p:embed/>
                </p:oleObj>
              </mc:Choice>
              <mc:Fallback>
                <p:oleObj name="Equation" r:id="rId7" imgW="205740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3044825"/>
                        <a:ext cx="6461125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>
                                <a:alpha val="39999"/>
                              </a:srgb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6025" name="Text Box 9"/>
          <p:cNvSpPr txBox="1">
            <a:spLocks noChangeArrowheads="1"/>
          </p:cNvSpPr>
          <p:nvPr/>
        </p:nvSpPr>
        <p:spPr bwMode="auto">
          <a:xfrm>
            <a:off x="323850" y="4143375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케일리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해밀턴의 정리에 따르면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정방 행렬의 고차 제곱들은 그 이하 차수를 가지는 제곱들의 선형 조합으로 나타낼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66026" name="Object 10"/>
          <p:cNvGraphicFramePr>
            <a:graphicFrameLocks noChangeAspect="1"/>
          </p:cNvGraphicFramePr>
          <p:nvPr/>
        </p:nvGraphicFramePr>
        <p:xfrm>
          <a:off x="935038" y="4995863"/>
          <a:ext cx="6084887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6032" name="Equation" r:id="rId9" imgW="1955520" imgH="190440" progId="Equation.DSMT4">
                  <p:embed/>
                </p:oleObj>
              </mc:Choice>
              <mc:Fallback>
                <p:oleObj name="Equation" r:id="rId9" imgW="195552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4995863"/>
                        <a:ext cx="6084887" cy="593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>
                                <a:alpha val="39999"/>
                              </a:srgb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A0AF2F47-FD5D-47F9-BE9F-4CFAF68D8488}" type="slidenum">
              <a:rPr lang="en-US" altLang="ko-KR"/>
              <a:pPr/>
              <a:t>34</a:t>
            </a:fld>
            <a:endParaRPr lang="en-US" altLang="ko-KR"/>
          </a:p>
        </p:txBody>
      </p:sp>
      <p:sp>
        <p:nvSpPr>
          <p:cNvPr id="1368066" name="Rectangle 2"/>
          <p:cNvSpPr>
            <a:spLocks noChangeArrowheads="1"/>
          </p:cNvSpPr>
          <p:nvPr/>
        </p:nvSpPr>
        <p:spPr bwMode="auto">
          <a:xfrm>
            <a:off x="815975" y="163513"/>
            <a:ext cx="490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케일리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해밀턴 정리의 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(1/2)</a:t>
            </a:r>
          </a:p>
        </p:txBody>
      </p:sp>
      <p:sp>
        <p:nvSpPr>
          <p:cNvPr id="1368067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정방 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가 다음과 같이 주어졌다고 하자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368068" name="Text Box 4"/>
          <p:cNvSpPr txBox="1">
            <a:spLocks noChangeArrowheads="1"/>
          </p:cNvSpPr>
          <p:nvPr/>
        </p:nvSpPr>
        <p:spPr bwMode="auto">
          <a:xfrm>
            <a:off x="7208838" y="476250"/>
            <a:ext cx="184467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Cayley-Hamilton Theorem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68072" name="Text Box 8"/>
          <p:cNvSpPr txBox="1">
            <a:spLocks noChangeArrowheads="1"/>
          </p:cNvSpPr>
          <p:nvPr/>
        </p:nvSpPr>
        <p:spPr bwMode="auto">
          <a:xfrm>
            <a:off x="323850" y="314166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행렬의 특성 방정식을 구하면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68074" name="Object 10"/>
          <p:cNvGraphicFramePr>
            <a:graphicFrameLocks noChangeAspect="1"/>
          </p:cNvGraphicFramePr>
          <p:nvPr/>
        </p:nvGraphicFramePr>
        <p:xfrm>
          <a:off x="900113" y="1628775"/>
          <a:ext cx="1862137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8081" name="Equation" r:id="rId5" imgW="736560" imgH="507960" progId="Equation.DSMT4">
                  <p:embed/>
                </p:oleObj>
              </mc:Choice>
              <mc:Fallback>
                <p:oleObj name="Equation" r:id="rId5" imgW="73656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628775"/>
                        <a:ext cx="1862137" cy="128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8075" name="Object 11"/>
          <p:cNvGraphicFramePr>
            <a:graphicFrameLocks noChangeAspect="1"/>
          </p:cNvGraphicFramePr>
          <p:nvPr/>
        </p:nvGraphicFramePr>
        <p:xfrm>
          <a:off x="1258888" y="3644900"/>
          <a:ext cx="258921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8082" name="Equation" r:id="rId7" imgW="850680" imgH="164880" progId="Equation.DSMT4">
                  <p:embed/>
                </p:oleObj>
              </mc:Choice>
              <mc:Fallback>
                <p:oleObj name="Equation" r:id="rId7" imgW="850680" imgH="164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644900"/>
                        <a:ext cx="2589212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8076" name="Text Box 12"/>
          <p:cNvSpPr txBox="1">
            <a:spLocks noChangeArrowheads="1"/>
          </p:cNvSpPr>
          <p:nvPr/>
        </p:nvSpPr>
        <p:spPr bwMode="auto">
          <a:xfrm>
            <a:off x="323850" y="4503738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케일리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해밀턴 정리를 사용하면 다음의 행렬 방정식을 구할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68077" name="Object 13"/>
          <p:cNvGraphicFramePr>
            <a:graphicFrameLocks noChangeAspect="1"/>
          </p:cNvGraphicFramePr>
          <p:nvPr/>
        </p:nvGraphicFramePr>
        <p:xfrm>
          <a:off x="1187450" y="5084763"/>
          <a:ext cx="2897188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8083" name="Equation" r:id="rId9" imgW="952200" imgH="330120" progId="Equation.DSMT4">
                  <p:embed/>
                </p:oleObj>
              </mc:Choice>
              <mc:Fallback>
                <p:oleObj name="Equation" r:id="rId9" imgW="95220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5084763"/>
                        <a:ext cx="2897188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56D5CD0-2DA9-4A31-93E5-BE16787F54EE}" type="slidenum">
              <a:rPr lang="en-US" altLang="ko-KR"/>
              <a:pPr/>
              <a:t>35</a:t>
            </a:fld>
            <a:endParaRPr lang="en-US" altLang="ko-KR"/>
          </a:p>
        </p:txBody>
      </p:sp>
      <p:sp>
        <p:nvSpPr>
          <p:cNvPr id="1370114" name="Rectangle 2"/>
          <p:cNvSpPr>
            <a:spLocks noChangeArrowheads="1"/>
          </p:cNvSpPr>
          <p:nvPr/>
        </p:nvSpPr>
        <p:spPr bwMode="auto">
          <a:xfrm>
            <a:off x="815975" y="163513"/>
            <a:ext cx="490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케일리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해밀턴 정리의 예제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(2/2)</a:t>
            </a:r>
          </a:p>
        </p:txBody>
      </p:sp>
      <p:sp>
        <p:nvSpPr>
          <p:cNvPr id="1370115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계속 적용해 보면</a:t>
            </a:r>
            <a:r>
              <a:rPr lang="en-US" altLang="ko-KR" sz="2000">
                <a:ea typeface="HY헤드라인M" pitchFamily="18" charset="-127"/>
              </a:rPr>
              <a:t>, A</a:t>
            </a:r>
            <a:r>
              <a:rPr lang="en-US" altLang="ko-KR" sz="2000" i="1" baseline="30000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 3)</a:t>
            </a:r>
            <a:r>
              <a:rPr lang="ko-KR" altLang="en-US" sz="2000">
                <a:ea typeface="HY헤드라인M" pitchFamily="18" charset="-127"/>
              </a:rPr>
              <a:t>은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en-US" altLang="ko-KR" sz="2000" baseline="30000">
                <a:ea typeface="HY헤드라인M" pitchFamily="18" charset="-127"/>
              </a:rPr>
              <a:t>2</a:t>
            </a:r>
            <a:r>
              <a:rPr lang="en-US" altLang="ko-KR" sz="2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이하 차수를 가지는 항들의 선형 조합으로 나타낼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370116" name="Text Box 4"/>
          <p:cNvSpPr txBox="1">
            <a:spLocks noChangeArrowheads="1"/>
          </p:cNvSpPr>
          <p:nvPr/>
        </p:nvSpPr>
        <p:spPr bwMode="auto">
          <a:xfrm>
            <a:off x="7208838" y="476250"/>
            <a:ext cx="184467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Cayley-Hamilton Theorem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370121" name="Object 9"/>
          <p:cNvGraphicFramePr>
            <a:graphicFrameLocks noChangeAspect="1"/>
          </p:cNvGraphicFramePr>
          <p:nvPr/>
        </p:nvGraphicFramePr>
        <p:xfrm>
          <a:off x="755650" y="1989138"/>
          <a:ext cx="5678488" cy="216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123" name="Equation" r:id="rId5" imgW="1866600" imgH="711000" progId="Equation.DSMT4">
                  <p:embed/>
                </p:oleObj>
              </mc:Choice>
              <mc:Fallback>
                <p:oleObj name="Equation" r:id="rId5" imgW="1866600" imgH="711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989138"/>
                        <a:ext cx="5678488" cy="2160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6EE17AB-108B-40B6-9F0D-63849F670380}" type="slidenum">
              <a:rPr lang="en-US" altLang="ko-KR"/>
              <a:pPr/>
              <a:t>36</a:t>
            </a:fld>
            <a:endParaRPr lang="en-US" altLang="ko-KR"/>
          </a:p>
        </p:txBody>
      </p:sp>
      <p:sp>
        <p:nvSpPr>
          <p:cNvPr id="1372162" name="Rectangle 2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역행렬 구하기</a:t>
            </a:r>
          </a:p>
        </p:txBody>
      </p:sp>
      <p:sp>
        <p:nvSpPr>
          <p:cNvPr id="1372163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케일리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해밀턴 방정식의 양변에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역행렬을 곱해 전개한다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372164" name="Text Box 4"/>
          <p:cNvSpPr txBox="1">
            <a:spLocks noChangeArrowheads="1"/>
          </p:cNvSpPr>
          <p:nvPr/>
        </p:nvSpPr>
        <p:spPr bwMode="auto">
          <a:xfrm>
            <a:off x="7208838" y="476250"/>
            <a:ext cx="1844675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Cayley-Hamilton Theorem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372167" name="Object 7"/>
          <p:cNvGraphicFramePr>
            <a:graphicFrameLocks noChangeAspect="1"/>
          </p:cNvGraphicFramePr>
          <p:nvPr/>
        </p:nvGraphicFramePr>
        <p:xfrm>
          <a:off x="755650" y="1700213"/>
          <a:ext cx="7099300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173" name="Equation" r:id="rId5" imgW="2260440" imgH="457200" progId="Equation.DSMT4">
                  <p:embed/>
                </p:oleObj>
              </mc:Choice>
              <mc:Fallback>
                <p:oleObj name="Equation" r:id="rId5" imgW="226044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700213"/>
                        <a:ext cx="7099300" cy="1441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>
                                <a:alpha val="39999"/>
                              </a:srgb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2168" name="Text Box 8"/>
          <p:cNvSpPr txBox="1">
            <a:spLocks noChangeArrowheads="1"/>
          </p:cNvSpPr>
          <p:nvPr/>
        </p:nvSpPr>
        <p:spPr bwMode="auto">
          <a:xfrm>
            <a:off x="323850" y="3500438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결국</a:t>
            </a:r>
            <a:r>
              <a:rPr lang="en-US" altLang="ko-KR" sz="2000">
                <a:ea typeface="HY헤드라인M" pitchFamily="18" charset="-127"/>
              </a:rPr>
              <a:t>, A</a:t>
            </a:r>
            <a:r>
              <a:rPr lang="ko-KR" altLang="en-US" sz="2000">
                <a:ea typeface="HY헤드라인M" pitchFamily="18" charset="-127"/>
              </a:rPr>
              <a:t>의 역행렬은 다음과 같이 구할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72170" name="Object 10"/>
          <p:cNvGraphicFramePr>
            <a:graphicFrameLocks noChangeAspect="1"/>
          </p:cNvGraphicFramePr>
          <p:nvPr/>
        </p:nvGraphicFramePr>
        <p:xfrm>
          <a:off x="827088" y="4076700"/>
          <a:ext cx="7258050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174" name="Equation" r:id="rId7" imgW="2311200" imgH="304560" progId="Equation.DSMT4">
                  <p:embed/>
                </p:oleObj>
              </mc:Choice>
              <mc:Fallback>
                <p:oleObj name="Equation" r:id="rId7" imgW="231120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076700"/>
                        <a:ext cx="7258050" cy="960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>
                                <a:alpha val="39999"/>
                              </a:srgb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5093392-BE83-4433-9A64-5EB19E6CF477}" type="slidenum">
              <a:rPr lang="en-US" altLang="ko-KR"/>
              <a:pPr/>
              <a:t>37</a:t>
            </a:fld>
            <a:endParaRPr lang="en-US" altLang="ko-KR"/>
          </a:p>
        </p:txBody>
      </p:sp>
      <p:sp>
        <p:nvSpPr>
          <p:cNvPr id="1374210" name="AutoShape 2"/>
          <p:cNvSpPr>
            <a:spLocks noChangeArrowheads="1"/>
          </p:cNvSpPr>
          <p:nvPr/>
        </p:nvSpPr>
        <p:spPr bwMode="auto">
          <a:xfrm>
            <a:off x="250825" y="2228850"/>
            <a:ext cx="8353425" cy="55245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12700">
            <a:solidFill>
              <a:srgbClr val="FF9900"/>
            </a:solidFill>
            <a:round/>
            <a:headEnd/>
            <a:tailEnd/>
          </a:ln>
          <a:effectLst/>
        </p:spPr>
        <p:txBody>
          <a:bodyPr lIns="36000" tIns="36000" rIns="36000" bIns="36000" anchor="ctr">
            <a:spAutoFit/>
          </a:bodyPr>
          <a:lstStyle/>
          <a:p>
            <a:endParaRPr lang="ko-KR" altLang="en-US"/>
          </a:p>
        </p:txBody>
      </p:sp>
      <p:sp>
        <p:nvSpPr>
          <p:cNvPr id="1374211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We are now …</a:t>
            </a:r>
          </a:p>
        </p:txBody>
      </p:sp>
      <p:sp>
        <p:nvSpPr>
          <p:cNvPr id="1374212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1685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고유치와 고유 벡터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케일리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해밀턴 정리</a:t>
            </a:r>
          </a:p>
          <a:p>
            <a:pPr marL="292100" indent="-292100">
              <a:lnSpc>
                <a:spcPct val="15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파데브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레브리어 알고리즘</a:t>
            </a:r>
          </a:p>
        </p:txBody>
      </p:sp>
      <p:sp>
        <p:nvSpPr>
          <p:cNvPr id="1374214" name="Text Box 6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3F9EA58-7F4C-4D1A-A408-1B8E9C1BA756}" type="slidenum">
              <a:rPr lang="en-US" altLang="ko-KR"/>
              <a:pPr/>
              <a:t>38</a:t>
            </a:fld>
            <a:endParaRPr lang="en-US" altLang="ko-KR"/>
          </a:p>
        </p:txBody>
      </p:sp>
      <p:sp>
        <p:nvSpPr>
          <p:cNvPr id="1382402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파데브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레브리어 알고리즘 개요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(1/3) </a:t>
            </a:r>
          </a:p>
        </p:txBody>
      </p:sp>
      <p:sp>
        <p:nvSpPr>
          <p:cNvPr id="1382403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1289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파데브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레브리어 알고리즘은 특성 방정식의 계수인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</a:t>
            </a:r>
            <a:r>
              <a:rPr lang="en-US" altLang="ko-KR" sz="2000" baseline="-25000">
                <a:ea typeface="HY헤드라인M" pitchFamily="18" charset="-127"/>
                <a:sym typeface="Symbol" pitchFamily="18" charset="2"/>
              </a:rPr>
              <a:t>i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를 구할 수 있는 효율적인 알고리즘이다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.</a:t>
            </a:r>
            <a:endParaRPr lang="ko-KR" altLang="ko-KR" sz="2000">
              <a:ea typeface="HY헤드라인M" pitchFamily="18" charset="-127"/>
              <a:sym typeface="Symbol" pitchFamily="18" charset="2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또한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, 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이를 사용하면 행렬의 역행렬을 손쉽게 구할 수 있다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.</a:t>
            </a:r>
          </a:p>
        </p:txBody>
      </p:sp>
      <p:sp>
        <p:nvSpPr>
          <p:cNvPr id="1382404" name="Text Box 4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82407" name="Text Box 7"/>
          <p:cNvSpPr txBox="1">
            <a:spLocks noChangeArrowheads="1"/>
          </p:cNvSpPr>
          <p:nvPr/>
        </p:nvSpPr>
        <p:spPr bwMode="auto">
          <a:xfrm>
            <a:off x="323850" y="315436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특성 방정식이 다음과 같이 주어진다고 가정하자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382408" name="Text Box 8"/>
          <p:cNvSpPr txBox="1">
            <a:spLocks noChangeArrowheads="1"/>
          </p:cNvSpPr>
          <p:nvPr/>
        </p:nvSpPr>
        <p:spPr bwMode="auto">
          <a:xfrm>
            <a:off x="323850" y="464820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None/>
              <a:tabLst>
                <a:tab pos="268288" algn="l"/>
              </a:tabLst>
            </a:pPr>
            <a:r>
              <a:rPr lang="en-US" altLang="ko-KR" sz="2000">
                <a:ea typeface="HY헤드라인M" pitchFamily="18" charset="-127"/>
              </a:rPr>
              <a:t>	</a:t>
            </a:r>
            <a:r>
              <a:rPr lang="ko-KR" altLang="en-US" sz="2000">
                <a:ea typeface="HY헤드라인M" pitchFamily="18" charset="-127"/>
              </a:rPr>
              <a:t>즉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에 대해 다음의 방정식이 성립한다</a:t>
            </a:r>
            <a:r>
              <a:rPr lang="en-US" altLang="ko-KR" sz="2000">
                <a:ea typeface="HY헤드라인M" pitchFamily="18" charset="-127"/>
              </a:rPr>
              <a:t>. </a:t>
            </a:r>
            <a:endParaRPr lang="en-US" altLang="ko-KR" sz="2000">
              <a:ea typeface="HY헤드라인M" pitchFamily="18" charset="-127"/>
              <a:sym typeface="Symbol" pitchFamily="18" charset="2"/>
            </a:endParaRPr>
          </a:p>
        </p:txBody>
      </p:sp>
      <p:graphicFrame>
        <p:nvGraphicFramePr>
          <p:cNvPr id="1382409" name="Object 9"/>
          <p:cNvGraphicFramePr>
            <a:graphicFrameLocks noChangeAspect="1"/>
          </p:cNvGraphicFramePr>
          <p:nvPr/>
        </p:nvGraphicFramePr>
        <p:xfrm>
          <a:off x="755650" y="3789363"/>
          <a:ext cx="60483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413" name="Equation" r:id="rId5" imgW="1955520" imgH="190440" progId="Equation.DSMT4">
                  <p:embed/>
                </p:oleObj>
              </mc:Choice>
              <mc:Fallback>
                <p:oleObj name="Equation" r:id="rId5" imgW="195552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789363"/>
                        <a:ext cx="604837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>
                                <a:alpha val="39999"/>
                              </a:srgb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410" name="Object 10"/>
          <p:cNvGraphicFramePr>
            <a:graphicFrameLocks noChangeAspect="1"/>
          </p:cNvGraphicFramePr>
          <p:nvPr/>
        </p:nvGraphicFramePr>
        <p:xfrm>
          <a:off x="774700" y="5133975"/>
          <a:ext cx="64611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414" name="Equation" r:id="rId7" imgW="2057400" imgH="190440" progId="Equation.DSMT4">
                  <p:embed/>
                </p:oleObj>
              </mc:Choice>
              <mc:Fallback>
                <p:oleObj name="Equation" r:id="rId7" imgW="205740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5133975"/>
                        <a:ext cx="6461125" cy="600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>
                                <a:alpha val="39999"/>
                              </a:srgb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7E510C1-D21A-42EA-9507-DE3A4E6566F6}" type="slidenum">
              <a:rPr lang="en-US" altLang="ko-KR"/>
              <a:pPr/>
              <a:t>39</a:t>
            </a:fld>
            <a:endParaRPr lang="en-US" altLang="ko-KR"/>
          </a:p>
        </p:txBody>
      </p:sp>
      <p:sp>
        <p:nvSpPr>
          <p:cNvPr id="1404930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파데브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레브리어 알고리즘 개요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(2/3) </a:t>
            </a:r>
          </a:p>
        </p:txBody>
      </p:sp>
      <p:sp>
        <p:nvSpPr>
          <p:cNvPr id="1404931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  <a:sym typeface="Symbol" pitchFamily="18" charset="2"/>
              </a:rPr>
              <a:t>그러면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다음의 파데브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-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레브리어 방법에 의해 특성 방정식의 계수 들을 구할 수 있다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.</a:t>
            </a:r>
            <a:endParaRPr lang="en-US" altLang="ko-KR" sz="2000">
              <a:ea typeface="HY헤드라인M" pitchFamily="18" charset="-127"/>
              <a:sym typeface="Wingdings" pitchFamily="2" charset="2"/>
            </a:endParaRPr>
          </a:p>
        </p:txBody>
      </p:sp>
      <p:sp>
        <p:nvSpPr>
          <p:cNvPr id="1404932" name="Text Box 4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404936" name="Object 8"/>
          <p:cNvGraphicFramePr>
            <a:graphicFrameLocks noChangeAspect="1"/>
          </p:cNvGraphicFramePr>
          <p:nvPr/>
        </p:nvGraphicFramePr>
        <p:xfrm>
          <a:off x="1044575" y="1992313"/>
          <a:ext cx="5543550" cy="338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4940" name="Equation" r:id="rId5" imgW="2133360" imgH="1295280" progId="Equation.DSMT4">
                  <p:embed/>
                </p:oleObj>
              </mc:Choice>
              <mc:Fallback>
                <p:oleObj name="Equation" r:id="rId5" imgW="2133360" imgH="1295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575" y="1992313"/>
                        <a:ext cx="5543550" cy="3381375"/>
                      </a:xfrm>
                      <a:prstGeom prst="rect">
                        <a:avLst/>
                      </a:prstGeom>
                      <a:solidFill>
                        <a:srgbClr val="CC99FF">
                          <a:alpha val="50000"/>
                        </a:srgb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4937" name="Object 9"/>
          <p:cNvGraphicFramePr>
            <a:graphicFrameLocks noChangeAspect="1"/>
          </p:cNvGraphicFramePr>
          <p:nvPr/>
        </p:nvGraphicFramePr>
        <p:xfrm>
          <a:off x="1331913" y="5734050"/>
          <a:ext cx="47529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4941" name="Equation" r:id="rId7" imgW="1955520" imgH="190440" progId="Equation.DSMT4">
                  <p:embed/>
                </p:oleObj>
              </mc:Choice>
              <mc:Fallback>
                <p:oleObj name="Equation" r:id="rId7" imgW="195552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5734050"/>
                        <a:ext cx="47529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>
                                <a:alpha val="50000"/>
                              </a:srgb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3C44B8A-C422-49CC-A4AD-48AF5E0318D5}" type="slidenum">
              <a:rPr lang="en-US" altLang="ko-KR"/>
              <a:pPr/>
              <a:t>4</a:t>
            </a:fld>
            <a:endParaRPr lang="en-US" altLang="ko-KR"/>
          </a:p>
        </p:txBody>
      </p:sp>
      <p:sp>
        <p:nvSpPr>
          <p:cNvPr id="1304578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04579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대각 행렬로의 변환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(1/6)</a:t>
            </a:r>
          </a:p>
        </p:txBody>
      </p:sp>
      <p:sp>
        <p:nvSpPr>
          <p:cNvPr id="1304580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선형 연립 방정식 </a:t>
            </a:r>
            <a:r>
              <a:rPr lang="en-US" altLang="ko-KR" sz="2000" b="1">
                <a:ea typeface="HY헤드라인M" pitchFamily="18" charset="-127"/>
              </a:rPr>
              <a:t>Ax</a:t>
            </a:r>
            <a:r>
              <a:rPr lang="en-US" altLang="ko-KR" sz="2000">
                <a:ea typeface="HY헤드라인M" pitchFamily="18" charset="-127"/>
              </a:rPr>
              <a:t> = </a:t>
            </a:r>
            <a:r>
              <a:rPr lang="en-US" altLang="ko-KR" sz="2000" b="1">
                <a:ea typeface="HY헤드라인M" pitchFamily="18" charset="-127"/>
              </a:rPr>
              <a:t>b</a:t>
            </a:r>
            <a:r>
              <a:rPr lang="ko-KR" altLang="en-US" sz="2000">
                <a:ea typeface="HY헤드라인M" pitchFamily="18" charset="-127"/>
              </a:rPr>
              <a:t>에서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어떤 정칙 행렬 </a:t>
            </a:r>
            <a:r>
              <a:rPr lang="en-US" altLang="ko-KR" sz="2000" b="1">
                <a:ea typeface="HY헤드라인M" pitchFamily="18" charset="-127"/>
              </a:rPr>
              <a:t>P</a:t>
            </a:r>
            <a:r>
              <a:rPr lang="ko-KR" altLang="en-US" sz="2000">
                <a:ea typeface="HY헤드라인M" pitchFamily="18" charset="-127"/>
              </a:rPr>
              <a:t>가 있어서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그 행렬이 다음 관계를 만족한다고 하자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304581" name="Text Box 5"/>
          <p:cNvSpPr txBox="1">
            <a:spLocks noChangeArrowheads="1"/>
          </p:cNvSpPr>
          <p:nvPr/>
        </p:nvSpPr>
        <p:spPr bwMode="auto">
          <a:xfrm>
            <a:off x="323850" y="32067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 b="1">
                <a:ea typeface="HY헤드라인M" pitchFamily="18" charset="-127"/>
              </a:rPr>
              <a:t>P</a:t>
            </a:r>
            <a:r>
              <a:rPr lang="ko-KR" altLang="en-US" sz="2000">
                <a:ea typeface="HY헤드라인M" pitchFamily="18" charset="-127"/>
              </a:rPr>
              <a:t>를 사용하여 연립 방정식 </a:t>
            </a:r>
            <a:r>
              <a:rPr lang="en-US" altLang="ko-KR" sz="2000" b="1">
                <a:ea typeface="HY헤드라인M" pitchFamily="18" charset="-127"/>
              </a:rPr>
              <a:t>Ax</a:t>
            </a:r>
            <a:r>
              <a:rPr lang="en-US" altLang="ko-KR" sz="2000">
                <a:ea typeface="HY헤드라인M" pitchFamily="18" charset="-127"/>
              </a:rPr>
              <a:t> = </a:t>
            </a:r>
            <a:r>
              <a:rPr lang="en-US" altLang="ko-KR" sz="2000" b="1">
                <a:ea typeface="HY헤드라인M" pitchFamily="18" charset="-127"/>
              </a:rPr>
              <a:t>b</a:t>
            </a:r>
            <a:r>
              <a:rPr lang="ko-KR" altLang="en-US" sz="2000">
                <a:ea typeface="HY헤드라인M" pitchFamily="18" charset="-127"/>
              </a:rPr>
              <a:t>를 정리하면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sp>
        <p:nvSpPr>
          <p:cNvPr id="1304582" name="Text Box 6"/>
          <p:cNvSpPr txBox="1">
            <a:spLocks noChangeArrowheads="1"/>
          </p:cNvSpPr>
          <p:nvPr/>
        </p:nvSpPr>
        <p:spPr bwMode="auto">
          <a:xfrm>
            <a:off x="323850" y="507206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결국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원래 연립 방정식은 다음 형태로 정리될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04585" name="Object 9"/>
          <p:cNvGraphicFramePr>
            <a:graphicFrameLocks noChangeAspect="1"/>
          </p:cNvGraphicFramePr>
          <p:nvPr/>
        </p:nvGraphicFramePr>
        <p:xfrm>
          <a:off x="1042988" y="1914525"/>
          <a:ext cx="2519362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4591" name="Equation" r:id="rId5" imgW="1066680" imgH="457200" progId="Equation.DSMT4">
                  <p:embed/>
                </p:oleObj>
              </mc:Choice>
              <mc:Fallback>
                <p:oleObj name="Equation" r:id="rId5" imgW="106668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914525"/>
                        <a:ext cx="2519362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4586" name="Object 10"/>
          <p:cNvGraphicFramePr>
            <a:graphicFrameLocks noChangeAspect="1"/>
          </p:cNvGraphicFramePr>
          <p:nvPr/>
        </p:nvGraphicFramePr>
        <p:xfrm>
          <a:off x="1042988" y="3716338"/>
          <a:ext cx="246062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4592" name="Equation" r:id="rId7" imgW="1041120" imgH="457200" progId="Equation.DSMT4">
                  <p:embed/>
                </p:oleObj>
              </mc:Choice>
              <mc:Fallback>
                <p:oleObj name="Equation" r:id="rId7" imgW="104112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716338"/>
                        <a:ext cx="2460625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458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827937"/>
              </p:ext>
            </p:extLst>
          </p:nvPr>
        </p:nvGraphicFramePr>
        <p:xfrm>
          <a:off x="1116013" y="5581650"/>
          <a:ext cx="31527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4593" name="Equation" r:id="rId9" imgW="1333440" imgH="215640" progId="Equation.DSMT4">
                  <p:embed/>
                </p:oleObj>
              </mc:Choice>
              <mc:Fallback>
                <p:oleObj name="Equation" r:id="rId9" imgW="1333440" imgH="215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5581650"/>
                        <a:ext cx="3152775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2181146-6A63-4E5B-9734-5459D8BBA7C7}" type="slidenum">
              <a:rPr lang="en-US" altLang="ko-KR"/>
              <a:pPr/>
              <a:t>40</a:t>
            </a:fld>
            <a:endParaRPr lang="en-US" altLang="ko-KR"/>
          </a:p>
        </p:txBody>
      </p:sp>
      <p:sp>
        <p:nvSpPr>
          <p:cNvPr id="1386498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파데브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레브리어 알고리즘 개요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(3/3) </a:t>
            </a:r>
          </a:p>
        </p:txBody>
      </p:sp>
      <p:sp>
        <p:nvSpPr>
          <p:cNvPr id="1386499" name="Text Box 3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덧붙여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en-US" altLang="ko-KR" sz="2000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역행렬을 다음과 같이 구할 수 있다</a:t>
            </a:r>
            <a:r>
              <a:rPr lang="en-US" altLang="ko-KR" sz="2000">
                <a:ea typeface="HY헤드라인M" pitchFamily="18" charset="-127"/>
              </a:rPr>
              <a:t>.</a:t>
            </a:r>
            <a:endParaRPr lang="en-US" altLang="ko-KR" sz="2000">
              <a:ea typeface="HY헤드라인M" pitchFamily="18" charset="-127"/>
              <a:sym typeface="Wingdings" pitchFamily="2" charset="2"/>
            </a:endParaRPr>
          </a:p>
        </p:txBody>
      </p:sp>
      <p:sp>
        <p:nvSpPr>
          <p:cNvPr id="1386501" name="Text Box 5"/>
          <p:cNvSpPr txBox="1">
            <a:spLocks noChangeArrowheads="1"/>
          </p:cNvSpPr>
          <p:nvPr/>
        </p:nvSpPr>
        <p:spPr bwMode="auto">
          <a:xfrm>
            <a:off x="323850" y="4221163"/>
            <a:ext cx="8569325" cy="1025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파데브</a:t>
            </a:r>
            <a:r>
              <a:rPr lang="en-US" altLang="ko-KR" sz="2000">
                <a:ea typeface="HY헤드라인M" pitchFamily="18" charset="-127"/>
              </a:rPr>
              <a:t>-</a:t>
            </a:r>
            <a:r>
              <a:rPr lang="ko-KR" altLang="en-US" sz="2000">
                <a:ea typeface="HY헤드라인M" pitchFamily="18" charset="-127"/>
              </a:rPr>
              <a:t>레브리어 알고리즘의 자세한 증명 과정은 다음을 참조한다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>
                <a:ea typeface="HY헤드라인M" pitchFamily="18" charset="-127"/>
              </a:rPr>
              <a:t>Faddeeva, V. N., “Computation Methods of Linear Algebra,” (translated from the Russian by Benster, C. D.), Dover Publications Inc., N.Y., 1959.</a:t>
            </a:r>
            <a:endParaRPr lang="en-US" altLang="ko-KR">
              <a:ea typeface="HY헤드라인M" pitchFamily="18" charset="-127"/>
              <a:sym typeface="Wingdings" pitchFamily="2" charset="2"/>
            </a:endParaRPr>
          </a:p>
        </p:txBody>
      </p:sp>
      <p:sp>
        <p:nvSpPr>
          <p:cNvPr id="1386502" name="Text Box 6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graphicFrame>
        <p:nvGraphicFramePr>
          <p:cNvPr id="1386506" name="Object 10"/>
          <p:cNvGraphicFramePr>
            <a:graphicFrameLocks noChangeAspect="1"/>
          </p:cNvGraphicFramePr>
          <p:nvPr/>
        </p:nvGraphicFramePr>
        <p:xfrm>
          <a:off x="971550" y="1700213"/>
          <a:ext cx="3544888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6510" name="Equation" r:id="rId5" imgW="1054080" imgH="304560" progId="Equation.DSMT4">
                  <p:embed/>
                </p:oleObj>
              </mc:Choice>
              <mc:Fallback>
                <p:oleObj name="Equation" r:id="rId5" imgW="105408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700213"/>
                        <a:ext cx="3544888" cy="1028700"/>
                      </a:xfrm>
                      <a:prstGeom prst="rect">
                        <a:avLst/>
                      </a:prstGeom>
                      <a:solidFill>
                        <a:srgbClr val="CC99FF">
                          <a:alpha val="50000"/>
                        </a:srgb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6507" name="Object 11"/>
          <p:cNvGraphicFramePr>
            <a:graphicFrameLocks noChangeAspect="1"/>
          </p:cNvGraphicFramePr>
          <p:nvPr/>
        </p:nvGraphicFramePr>
        <p:xfrm>
          <a:off x="971550" y="2997200"/>
          <a:ext cx="475297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6511" name="Equation" r:id="rId7" imgW="2273040" imgH="304560" progId="Equation.DSMT4">
                  <p:embed/>
                </p:oleObj>
              </mc:Choice>
              <mc:Fallback>
                <p:oleObj name="Equation" r:id="rId7" imgW="227304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997200"/>
                        <a:ext cx="4752975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>
                                <a:alpha val="50000"/>
                              </a:srgb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0CC83F7E-5F20-4B29-B820-3DBFD5AB227F}" type="slidenum">
              <a:rPr lang="en-US" altLang="ko-KR"/>
              <a:pPr/>
              <a:t>41</a:t>
            </a:fld>
            <a:endParaRPr lang="en-US" altLang="ko-KR"/>
          </a:p>
        </p:txBody>
      </p:sp>
      <p:sp>
        <p:nvSpPr>
          <p:cNvPr id="1388546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특성 방정식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알고리즘</a:t>
            </a:r>
          </a:p>
        </p:txBody>
      </p:sp>
      <p:sp>
        <p:nvSpPr>
          <p:cNvPr id="1388550" name="Text Box 6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88551" name="Rectangle 7"/>
          <p:cNvSpPr>
            <a:spLocks noChangeArrowheads="1"/>
          </p:cNvSpPr>
          <p:nvPr/>
        </p:nvSpPr>
        <p:spPr bwMode="auto">
          <a:xfrm>
            <a:off x="323850" y="1196975"/>
            <a:ext cx="8640763" cy="4273550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b="1"/>
              <a:t>procedure</a:t>
            </a:r>
            <a:r>
              <a:rPr kumimoji="0" lang="en-US" altLang="ko-KR"/>
              <a:t> </a:t>
            </a:r>
            <a:r>
              <a:rPr kumimoji="0" lang="en-US" altLang="ko-KR" i="1"/>
              <a:t>char_eq</a:t>
            </a:r>
            <a:r>
              <a:rPr kumimoji="0" lang="en-US" altLang="ko-KR"/>
              <a:t>(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: real numbers, </a:t>
            </a:r>
            <a:r>
              <a:rPr kumimoji="0" lang="en-US" altLang="ko-KR" i="1"/>
              <a:t>n</a:t>
            </a:r>
            <a:r>
              <a:rPr kumimoji="0" lang="en-US" altLang="ko-KR"/>
              <a:t>: integer)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{ [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 is an </a:t>
            </a:r>
            <a:r>
              <a:rPr kumimoji="0" lang="en-US" altLang="ko-KR" i="1"/>
              <a:t>n</a:t>
            </a:r>
            <a:r>
              <a:rPr kumimoji="0" lang="en-US" altLang="ko-KR"/>
              <a:t>x</a:t>
            </a:r>
            <a:r>
              <a:rPr kumimoji="0" lang="en-US" altLang="ko-KR" i="1"/>
              <a:t>n</a:t>
            </a:r>
            <a:r>
              <a:rPr kumimoji="0" lang="en-US" altLang="ko-KR"/>
              <a:t> matrix. (1 </a:t>
            </a:r>
            <a:r>
              <a:rPr kumimoji="0" lang="en-US" altLang="ko-KR">
                <a:sym typeface="Symbol" pitchFamily="18" charset="2"/>
              </a:rPr>
              <a:t></a:t>
            </a:r>
            <a:r>
              <a:rPr kumimoji="0" lang="en-US" altLang="ko-KR"/>
              <a:t> </a:t>
            </a:r>
            <a:r>
              <a:rPr kumimoji="0" lang="en-US" altLang="ko-KR" i="1"/>
              <a:t>i</a:t>
            </a:r>
            <a:r>
              <a:rPr kumimoji="0" lang="en-US" altLang="ko-KR"/>
              <a:t>,</a:t>
            </a:r>
            <a:r>
              <a:rPr kumimoji="0" lang="en-US" altLang="ko-KR" i="1"/>
              <a:t>j</a:t>
            </a:r>
            <a:r>
              <a:rPr kumimoji="0" lang="en-US" altLang="ko-KR"/>
              <a:t> </a:t>
            </a:r>
            <a:r>
              <a:rPr kumimoji="0" lang="en-US" altLang="ko-KR">
                <a:sym typeface="Symbol" pitchFamily="18" charset="2"/>
              </a:rPr>
              <a:t> </a:t>
            </a:r>
            <a:r>
              <a:rPr kumimoji="0" lang="en-US" altLang="ko-KR" i="1">
                <a:sym typeface="Symbol" pitchFamily="18" charset="2"/>
              </a:rPr>
              <a:t>n</a:t>
            </a:r>
            <a:r>
              <a:rPr kumimoji="0" lang="en-US" altLang="ko-KR"/>
              <a:t>)}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{ </a:t>
            </a:r>
            <a:r>
              <a:rPr kumimoji="0" lang="en-US" altLang="ko-KR" i="1"/>
              <a:t>n</a:t>
            </a:r>
            <a:r>
              <a:rPr kumimoji="0" lang="en-US" altLang="ko-KR"/>
              <a:t> is # of columns(= # of rows).}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[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 := [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];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>
                <a:sym typeface="Symbol" pitchFamily="18" charset="2"/>
              </a:rPr>
              <a:t></a:t>
            </a:r>
            <a:r>
              <a:rPr kumimoji="0" lang="en-US" altLang="ko-KR" i="1" baseline="-25000"/>
              <a:t>n</a:t>
            </a:r>
            <a:r>
              <a:rPr kumimoji="0" lang="en-US" altLang="ko-KR" baseline="-25000">
                <a:sym typeface="Symbol" pitchFamily="18" charset="2"/>
              </a:rPr>
              <a:t></a:t>
            </a:r>
            <a:r>
              <a:rPr kumimoji="0" lang="en-US" altLang="ko-KR" baseline="-25000"/>
              <a:t>1</a:t>
            </a:r>
            <a:r>
              <a:rPr kumimoji="0" lang="en-US" altLang="ko-KR"/>
              <a:t> := </a:t>
            </a:r>
            <a:r>
              <a:rPr kumimoji="0" lang="en-US" altLang="ko-KR">
                <a:sym typeface="Symbol" pitchFamily="18" charset="2"/>
              </a:rPr>
              <a:t></a:t>
            </a:r>
            <a:r>
              <a:rPr kumimoji="0" lang="en-US" altLang="ko-KR"/>
              <a:t>trace([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]);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for</a:t>
            </a:r>
            <a:r>
              <a:rPr kumimoji="0" lang="en-US" altLang="ko-KR"/>
              <a:t> </a:t>
            </a:r>
            <a:r>
              <a:rPr kumimoji="0" lang="en-US" altLang="ko-KR" i="1"/>
              <a:t>k</a:t>
            </a:r>
            <a:r>
              <a:rPr kumimoji="0" lang="en-US" altLang="ko-KR"/>
              <a:t> := 2 </a:t>
            </a:r>
            <a:r>
              <a:rPr kumimoji="0" lang="en-US" altLang="ko-KR" b="1"/>
              <a:t>to</a:t>
            </a:r>
            <a:r>
              <a:rPr kumimoji="0" lang="en-US" altLang="ko-KR"/>
              <a:t> </a:t>
            </a:r>
            <a:r>
              <a:rPr kumimoji="0" lang="en-US" altLang="ko-KR" i="1"/>
              <a:t>n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begin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	[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 := [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</a:t>
            </a:r>
            <a:r>
              <a:rPr kumimoji="0" lang="en-US" altLang="ko-KR">
                <a:sym typeface="Symbol" pitchFamily="18" charset="2"/>
              </a:rPr>
              <a:t>(</a:t>
            </a:r>
            <a:r>
              <a:rPr kumimoji="0" lang="en-US" altLang="ko-KR"/>
              <a:t>[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 </a:t>
            </a:r>
            <a:r>
              <a:rPr kumimoji="0" lang="en-US" altLang="ko-KR">
                <a:sym typeface="Symbol" pitchFamily="18" charset="2"/>
              </a:rPr>
              <a:t>+ </a:t>
            </a:r>
            <a:r>
              <a:rPr kumimoji="0" lang="en-US" altLang="ko-KR" i="1" baseline="-25000">
                <a:sym typeface="Symbol" pitchFamily="18" charset="2"/>
              </a:rPr>
              <a:t>n</a:t>
            </a:r>
            <a:r>
              <a:rPr kumimoji="0" lang="en-US" altLang="ko-KR" baseline="-25000">
                <a:sym typeface="Symbol" pitchFamily="18" charset="2"/>
              </a:rPr>
              <a:t></a:t>
            </a:r>
            <a:r>
              <a:rPr kumimoji="0" lang="en-US" altLang="ko-KR" i="1" baseline="-25000">
                <a:sym typeface="Symbol" pitchFamily="18" charset="2"/>
              </a:rPr>
              <a:t>k</a:t>
            </a:r>
            <a:r>
              <a:rPr kumimoji="0" lang="en-US" altLang="ko-KR" baseline="-25000">
                <a:sym typeface="Symbol" pitchFamily="18" charset="2"/>
              </a:rPr>
              <a:t>+1</a:t>
            </a:r>
            <a:r>
              <a:rPr kumimoji="0" lang="en-US" altLang="ko-KR">
                <a:sym typeface="Symbol" pitchFamily="18" charset="2"/>
              </a:rPr>
              <a:t>[</a:t>
            </a:r>
            <a:r>
              <a:rPr kumimoji="0" lang="en-US" altLang="ko-KR" i="1"/>
              <a:t>i</a:t>
            </a:r>
            <a:r>
              <a:rPr kumimoji="0" lang="en-US" altLang="ko-KR" i="1" baseline="-25000"/>
              <a:t>ij</a:t>
            </a:r>
            <a:r>
              <a:rPr kumimoji="0" lang="en-US" altLang="ko-KR">
                <a:sym typeface="Symbol" pitchFamily="18" charset="2"/>
              </a:rPr>
              <a:t>]);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	</a:t>
            </a:r>
            <a:r>
              <a:rPr kumimoji="0" lang="en-US" altLang="ko-KR">
                <a:sym typeface="Symbol" pitchFamily="18" charset="2"/>
              </a:rPr>
              <a:t></a:t>
            </a:r>
            <a:r>
              <a:rPr kumimoji="0" lang="en-US" altLang="ko-KR" i="1" baseline="-25000"/>
              <a:t>n</a:t>
            </a:r>
            <a:r>
              <a:rPr kumimoji="0" lang="en-US" altLang="ko-KR" baseline="-25000">
                <a:sym typeface="Symbol" pitchFamily="18" charset="2"/>
              </a:rPr>
              <a:t></a:t>
            </a:r>
            <a:r>
              <a:rPr kumimoji="0" lang="en-US" altLang="ko-KR" i="1" baseline="-25000">
                <a:sym typeface="Symbol" pitchFamily="18" charset="2"/>
              </a:rPr>
              <a:t>k</a:t>
            </a:r>
            <a:r>
              <a:rPr kumimoji="0" lang="en-US" altLang="ko-KR"/>
              <a:t> := </a:t>
            </a:r>
            <a:r>
              <a:rPr kumimoji="0" lang="en-US" altLang="ko-KR">
                <a:sym typeface="Symbol" pitchFamily="18" charset="2"/>
              </a:rPr>
              <a:t></a:t>
            </a:r>
            <a:r>
              <a:rPr kumimoji="0" lang="en-US" altLang="ko-KR"/>
              <a:t>(1/</a:t>
            </a:r>
            <a:r>
              <a:rPr kumimoji="0" lang="en-US" altLang="ko-KR" i="1"/>
              <a:t>k</a:t>
            </a:r>
            <a:r>
              <a:rPr kumimoji="0" lang="en-US" altLang="ko-KR"/>
              <a:t>)</a:t>
            </a:r>
            <a:r>
              <a:rPr kumimoji="0" lang="en-US" altLang="ko-KR">
                <a:sym typeface="Symbol" pitchFamily="18" charset="2"/>
              </a:rPr>
              <a:t></a:t>
            </a:r>
            <a:r>
              <a:rPr kumimoji="0" lang="en-US" altLang="ko-KR"/>
              <a:t>trace([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]);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end</a:t>
            </a:r>
            <a:r>
              <a:rPr kumimoji="0" lang="en-US" altLang="ko-KR"/>
              <a:t>	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20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return</a:t>
            </a:r>
            <a:r>
              <a:rPr kumimoji="0" lang="en-US" altLang="ko-KR"/>
              <a:t> </a:t>
            </a:r>
            <a:r>
              <a:rPr kumimoji="0" lang="en-US" altLang="ko-KR">
                <a:sym typeface="Symbol" pitchFamily="18" charset="2"/>
              </a:rPr>
              <a:t></a:t>
            </a:r>
            <a:r>
              <a:rPr kumimoji="0" lang="en-US" altLang="ko-KR" i="1" baseline="-25000"/>
              <a:t>k</a:t>
            </a:r>
            <a:r>
              <a:rPr kumimoji="0" lang="en-US" altLang="ko-KR"/>
              <a:t> for every </a:t>
            </a:r>
            <a:r>
              <a:rPr kumimoji="0" lang="en-US" altLang="ko-KR" i="1"/>
              <a:t>k</a:t>
            </a:r>
            <a:r>
              <a:rPr kumimoji="0" lang="en-US" altLang="ko-KR"/>
              <a:t> in between 1 and </a:t>
            </a:r>
            <a:r>
              <a:rPr kumimoji="0" lang="en-US" altLang="ko-KR" i="1"/>
              <a:t>n</a:t>
            </a:r>
            <a:r>
              <a:rPr kumimoji="0" lang="en-US" altLang="ko-KR"/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525AEF6-8DE2-47C1-B510-EDA2E4A24F5F}" type="slidenum">
              <a:rPr lang="en-US" altLang="ko-KR"/>
              <a:pPr/>
              <a:t>42</a:t>
            </a:fld>
            <a:endParaRPr lang="en-US" altLang="ko-KR"/>
          </a:p>
        </p:txBody>
      </p:sp>
      <p:sp>
        <p:nvSpPr>
          <p:cNvPr id="1390594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특성 방정식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(1/4)</a:t>
            </a:r>
          </a:p>
        </p:txBody>
      </p:sp>
      <p:sp>
        <p:nvSpPr>
          <p:cNvPr id="1390597" name="Text Box 5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390598" name="Picture 6" descr="char_eq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908050"/>
            <a:ext cx="7705725" cy="5378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BBBC7EE-5F6E-485A-B5A1-5BBB0B2E34ED}" type="slidenum">
              <a:rPr lang="en-US" altLang="ko-KR"/>
              <a:pPr/>
              <a:t>43</a:t>
            </a:fld>
            <a:endParaRPr lang="en-US" altLang="ko-KR"/>
          </a:p>
        </p:txBody>
      </p:sp>
      <p:sp>
        <p:nvSpPr>
          <p:cNvPr id="1412098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특성 방정식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(2/4)</a:t>
            </a:r>
          </a:p>
        </p:txBody>
      </p:sp>
      <p:sp>
        <p:nvSpPr>
          <p:cNvPr id="1412099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412100" name="Picture 4" descr="char_eq-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1052513"/>
            <a:ext cx="7848600" cy="49291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A38BC33D-E733-40AF-81F1-33E7F7856482}" type="slidenum">
              <a:rPr lang="en-US" altLang="ko-KR"/>
              <a:pPr/>
              <a:t>44</a:t>
            </a:fld>
            <a:endParaRPr lang="en-US" altLang="ko-KR"/>
          </a:p>
        </p:txBody>
      </p:sp>
      <p:sp>
        <p:nvSpPr>
          <p:cNvPr id="1410050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특성 방정식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(3/4)</a:t>
            </a:r>
          </a:p>
        </p:txBody>
      </p:sp>
      <p:sp>
        <p:nvSpPr>
          <p:cNvPr id="1410051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410052" name="Picture 4" descr="char_eq-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1052513"/>
            <a:ext cx="7127875" cy="5140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4A36B59-C1E0-4DF9-B2FA-D00C9C8C717D}" type="slidenum">
              <a:rPr lang="en-US" altLang="ko-KR"/>
              <a:pPr/>
              <a:t>45</a:t>
            </a:fld>
            <a:endParaRPr lang="en-US" altLang="ko-KR"/>
          </a:p>
        </p:txBody>
      </p:sp>
      <p:sp>
        <p:nvSpPr>
          <p:cNvPr id="1408002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특성 방정식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(4/4)</a:t>
            </a:r>
          </a:p>
        </p:txBody>
      </p:sp>
      <p:sp>
        <p:nvSpPr>
          <p:cNvPr id="1408003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408004" name="Picture 4" descr="char_eq-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1052513"/>
            <a:ext cx="7272337" cy="4229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FFC0A23E-3DAF-42BA-A19B-53201A0DFC47}" type="slidenum">
              <a:rPr lang="en-US" altLang="ko-KR"/>
              <a:pPr/>
              <a:t>46</a:t>
            </a:fld>
            <a:endParaRPr lang="en-US" altLang="ko-KR"/>
          </a:p>
        </p:txBody>
      </p:sp>
      <p:sp>
        <p:nvSpPr>
          <p:cNvPr id="1392642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특성 방정식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 (1/2)</a:t>
            </a:r>
          </a:p>
        </p:txBody>
      </p:sp>
      <p:sp>
        <p:nvSpPr>
          <p:cNvPr id="1392645" name="Text Box 5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92646" name="Text Box 6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사용한 행렬</a:t>
            </a:r>
          </a:p>
        </p:txBody>
      </p:sp>
      <p:graphicFrame>
        <p:nvGraphicFramePr>
          <p:cNvPr id="1392647" name="Object 7"/>
          <p:cNvGraphicFramePr>
            <a:graphicFrameLocks noChangeAspect="1"/>
          </p:cNvGraphicFramePr>
          <p:nvPr/>
        </p:nvGraphicFramePr>
        <p:xfrm>
          <a:off x="755650" y="1412875"/>
          <a:ext cx="1666875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649" name="Equation" r:id="rId5" imgW="596880" imgH="507960" progId="Equation.DSMT4">
                  <p:embed/>
                </p:oleObj>
              </mc:Choice>
              <mc:Fallback>
                <p:oleObj name="Equation" r:id="rId5" imgW="59688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412875"/>
                        <a:ext cx="1666875" cy="1419225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2648" name="Text Box 8"/>
          <p:cNvSpPr txBox="1">
            <a:spLocks noChangeArrowheads="1"/>
          </p:cNvSpPr>
          <p:nvPr/>
        </p:nvSpPr>
        <p:spPr bwMode="auto">
          <a:xfrm>
            <a:off x="323850" y="3500438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입력 파일 구성</a:t>
            </a:r>
          </a:p>
        </p:txBody>
      </p:sp>
      <p:pic>
        <p:nvPicPr>
          <p:cNvPr id="1392649" name="Picture 9" descr="char_eq-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5650" y="4005263"/>
            <a:ext cx="7561263" cy="1406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8601911-5AFD-46E5-88C8-D651855A3905}" type="slidenum">
              <a:rPr lang="en-US" altLang="ko-KR"/>
              <a:pPr/>
              <a:t>47</a:t>
            </a:fld>
            <a:endParaRPr lang="en-US" altLang="ko-KR"/>
          </a:p>
        </p:txBody>
      </p:sp>
      <p:sp>
        <p:nvSpPr>
          <p:cNvPr id="1414146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특성 방정식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 (2/2)</a:t>
            </a:r>
          </a:p>
        </p:txBody>
      </p:sp>
      <p:sp>
        <p:nvSpPr>
          <p:cNvPr id="1414147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14148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실행 결과</a:t>
            </a:r>
          </a:p>
        </p:txBody>
      </p:sp>
      <p:sp>
        <p:nvSpPr>
          <p:cNvPr id="1414150" name="Text Box 6"/>
          <p:cNvSpPr txBox="1">
            <a:spLocks noChangeArrowheads="1"/>
          </p:cNvSpPr>
          <p:nvPr/>
        </p:nvSpPr>
        <p:spPr bwMode="auto">
          <a:xfrm>
            <a:off x="323850" y="42148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구해진 특성 방정식</a:t>
            </a:r>
          </a:p>
        </p:txBody>
      </p:sp>
      <p:pic>
        <p:nvPicPr>
          <p:cNvPr id="1414154" name="Picture 10" descr="char_eq-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650" y="1412875"/>
            <a:ext cx="6551613" cy="2438400"/>
          </a:xfrm>
          <a:prstGeom prst="rect">
            <a:avLst/>
          </a:prstGeom>
          <a:noFill/>
        </p:spPr>
      </p:pic>
      <p:graphicFrame>
        <p:nvGraphicFramePr>
          <p:cNvPr id="1414155" name="Object 11"/>
          <p:cNvGraphicFramePr>
            <a:graphicFrameLocks noChangeAspect="1"/>
          </p:cNvGraphicFramePr>
          <p:nvPr/>
        </p:nvGraphicFramePr>
        <p:xfrm>
          <a:off x="755650" y="4797425"/>
          <a:ext cx="394017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4157" name="Equation" r:id="rId6" imgW="990360" imgH="164880" progId="Equation.DSMT4">
                  <p:embed/>
                </p:oleObj>
              </mc:Choice>
              <mc:Fallback>
                <p:oleObj name="Equation" r:id="rId6" imgW="990360" imgH="164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4797425"/>
                        <a:ext cx="3940175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>
                                <a:alpha val="50000"/>
                              </a:srgb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65B405CF-38CD-4C30-9B57-921C1C817088}" type="slidenum">
              <a:rPr lang="en-US" altLang="ko-KR"/>
              <a:pPr/>
              <a:t>48</a:t>
            </a:fld>
            <a:endParaRPr lang="en-US" altLang="ko-KR"/>
          </a:p>
        </p:txBody>
      </p:sp>
      <p:sp>
        <p:nvSpPr>
          <p:cNvPr id="1416194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특성 방정식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 (1/2)</a:t>
            </a:r>
          </a:p>
        </p:txBody>
      </p:sp>
      <p:sp>
        <p:nvSpPr>
          <p:cNvPr id="1416195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16196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사용한 행렬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교재에서 사용한 행렬</a:t>
            </a:r>
            <a:r>
              <a:rPr lang="en-US" altLang="ko-KR" sz="2000">
                <a:ea typeface="HY헤드라인M" pitchFamily="18" charset="-127"/>
              </a:rPr>
              <a:t>)</a:t>
            </a:r>
          </a:p>
        </p:txBody>
      </p:sp>
      <p:graphicFrame>
        <p:nvGraphicFramePr>
          <p:cNvPr id="1416197" name="Object 5"/>
          <p:cNvGraphicFramePr>
            <a:graphicFrameLocks noChangeAspect="1"/>
          </p:cNvGraphicFramePr>
          <p:nvPr/>
        </p:nvGraphicFramePr>
        <p:xfrm>
          <a:off x="685800" y="1412875"/>
          <a:ext cx="1808163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6199" name="Equation" r:id="rId5" imgW="647640" imgH="507960" progId="Equation.DSMT4">
                  <p:embed/>
                </p:oleObj>
              </mc:Choice>
              <mc:Fallback>
                <p:oleObj name="Equation" r:id="rId5" imgW="64764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412875"/>
                        <a:ext cx="1808163" cy="1419225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6198" name="Text Box 6"/>
          <p:cNvSpPr txBox="1">
            <a:spLocks noChangeArrowheads="1"/>
          </p:cNvSpPr>
          <p:nvPr/>
        </p:nvSpPr>
        <p:spPr bwMode="auto">
          <a:xfrm>
            <a:off x="323850" y="3500438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입력 파일 구성</a:t>
            </a:r>
          </a:p>
        </p:txBody>
      </p:sp>
      <p:pic>
        <p:nvPicPr>
          <p:cNvPr id="1416200" name="Picture 8" descr="char_eq-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213" y="4076700"/>
            <a:ext cx="8064500" cy="15001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A97BABA-7F95-4335-BC85-B64F352F08DE}" type="slidenum">
              <a:rPr lang="en-US" altLang="ko-KR"/>
              <a:pPr/>
              <a:t>49</a:t>
            </a:fld>
            <a:endParaRPr lang="en-US" altLang="ko-KR"/>
          </a:p>
        </p:txBody>
      </p:sp>
      <p:sp>
        <p:nvSpPr>
          <p:cNvPr id="1418242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특성 방정식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 (2/2)</a:t>
            </a:r>
          </a:p>
        </p:txBody>
      </p:sp>
      <p:sp>
        <p:nvSpPr>
          <p:cNvPr id="1418243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18244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실행 결과</a:t>
            </a:r>
          </a:p>
        </p:txBody>
      </p:sp>
      <p:sp>
        <p:nvSpPr>
          <p:cNvPr id="1418245" name="Text Box 5"/>
          <p:cNvSpPr txBox="1">
            <a:spLocks noChangeArrowheads="1"/>
          </p:cNvSpPr>
          <p:nvPr/>
        </p:nvSpPr>
        <p:spPr bwMode="auto">
          <a:xfrm>
            <a:off x="323850" y="42148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구해진 특성 방정식</a:t>
            </a:r>
          </a:p>
        </p:txBody>
      </p:sp>
      <p:graphicFrame>
        <p:nvGraphicFramePr>
          <p:cNvPr id="1418247" name="Object 7"/>
          <p:cNvGraphicFramePr>
            <a:graphicFrameLocks noChangeAspect="1"/>
          </p:cNvGraphicFramePr>
          <p:nvPr/>
        </p:nvGraphicFramePr>
        <p:xfrm>
          <a:off x="857250" y="4797425"/>
          <a:ext cx="373697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8249" name="Equation" r:id="rId5" imgW="939600" imgH="164880" progId="Equation.DSMT4">
                  <p:embed/>
                </p:oleObj>
              </mc:Choice>
              <mc:Fallback>
                <p:oleObj name="Equation" r:id="rId5" imgW="939600" imgH="164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4797425"/>
                        <a:ext cx="3736975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>
                                <a:alpha val="50000"/>
                              </a:srgb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18248" name="Picture 8" descr="char_eq-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213" y="1341438"/>
            <a:ext cx="6551612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618E609A-B3A3-44E4-B3CA-AE18315DE5C6}" type="slidenum">
              <a:rPr lang="en-US" altLang="ko-KR"/>
              <a:pPr/>
              <a:t>5</a:t>
            </a:fld>
            <a:endParaRPr lang="en-US" altLang="ko-KR"/>
          </a:p>
        </p:txBody>
      </p:sp>
      <p:sp>
        <p:nvSpPr>
          <p:cNvPr id="1327115" name="Line 11"/>
          <p:cNvSpPr>
            <a:spLocks noChangeShapeType="1"/>
          </p:cNvSpPr>
          <p:nvPr/>
        </p:nvSpPr>
        <p:spPr bwMode="auto">
          <a:xfrm>
            <a:off x="1606550" y="1773238"/>
            <a:ext cx="2736850" cy="2735262"/>
          </a:xfrm>
          <a:prstGeom prst="line">
            <a:avLst/>
          </a:prstGeom>
          <a:noFill/>
          <a:ln w="1270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327106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27107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대각 행렬로의 변환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(2/6)</a:t>
            </a:r>
          </a:p>
        </p:txBody>
      </p:sp>
      <p:sp>
        <p:nvSpPr>
          <p:cNvPr id="1327108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여기에서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가 다음과 같은 대각 행렬의 성질을 만족시킨다고 하자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.</a:t>
            </a:r>
          </a:p>
        </p:txBody>
      </p:sp>
      <p:sp>
        <p:nvSpPr>
          <p:cNvPr id="1327109" name="Text Box 5"/>
          <p:cNvSpPr txBox="1">
            <a:spLocks noChangeArrowheads="1"/>
          </p:cNvSpPr>
          <p:nvPr/>
        </p:nvSpPr>
        <p:spPr bwMode="auto">
          <a:xfrm>
            <a:off x="323850" y="4868863"/>
            <a:ext cx="856932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이와 같은 성질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행렬 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가 대각 행렬인 성질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)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을 만족시키는 </a:t>
            </a:r>
            <a:br>
              <a:rPr lang="ko-KR" altLang="en-US" sz="2000">
                <a:ea typeface="HY헤드라인M" pitchFamily="18" charset="-127"/>
                <a:sym typeface="Symbol" pitchFamily="18" charset="2"/>
              </a:rPr>
            </a:br>
            <a:r>
              <a:rPr lang="ko-KR" altLang="en-US" sz="2000">
                <a:ea typeface="HY헤드라인M" pitchFamily="18" charset="-127"/>
                <a:sym typeface="Symbol" pitchFamily="18" charset="2"/>
              </a:rPr>
              <a:t>행렬 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P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를 모우들 행렬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(modal matrix)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이라 하고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, </a:t>
            </a:r>
            <a:br>
              <a:rPr lang="en-US" altLang="ko-KR" sz="2000">
                <a:ea typeface="HY헤드라인M" pitchFamily="18" charset="-127"/>
                <a:sym typeface="Symbol" pitchFamily="18" charset="2"/>
              </a:rPr>
            </a:br>
            <a:r>
              <a:rPr lang="ko-KR" altLang="en-US" sz="2000">
                <a:ea typeface="HY헤드라인M" pitchFamily="18" charset="-127"/>
                <a:sym typeface="Symbol" pitchFamily="18" charset="2"/>
              </a:rPr>
              <a:t>이때 만들어진 대각 행렬 를 스펙트럼 행렬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(spectrum matrix)</a:t>
            </a:r>
            <a:r>
              <a:rPr lang="ko-KR" altLang="en-US" sz="2000">
                <a:ea typeface="HY헤드라인M" pitchFamily="18" charset="-127"/>
                <a:sym typeface="Symbol" pitchFamily="18" charset="2"/>
              </a:rPr>
              <a:t>라 한다</a:t>
            </a:r>
            <a:r>
              <a:rPr lang="en-US" altLang="ko-KR" sz="2000">
                <a:ea typeface="HY헤드라인M" pitchFamily="18" charset="-127"/>
                <a:sym typeface="Symbol" pitchFamily="18" charset="2"/>
              </a:rPr>
              <a:t>.</a:t>
            </a:r>
          </a:p>
        </p:txBody>
      </p:sp>
      <p:graphicFrame>
        <p:nvGraphicFramePr>
          <p:cNvPr id="1327114" name="Object 10"/>
          <p:cNvGraphicFramePr>
            <a:graphicFrameLocks noChangeAspect="1"/>
          </p:cNvGraphicFramePr>
          <p:nvPr/>
        </p:nvGraphicFramePr>
        <p:xfrm>
          <a:off x="900113" y="1628775"/>
          <a:ext cx="3671887" cy="301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7116" name="Equation" r:id="rId5" imgW="1206360" imgH="990360" progId="Equation.DSMT4">
                  <p:embed/>
                </p:oleObj>
              </mc:Choice>
              <mc:Fallback>
                <p:oleObj name="Equation" r:id="rId5" imgW="1206360" imgH="990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628775"/>
                        <a:ext cx="3671887" cy="3017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BCE97EB-8955-4D00-8257-E1060D0039A8}" type="slidenum">
              <a:rPr lang="en-US" altLang="ko-KR"/>
              <a:pPr/>
              <a:t>50</a:t>
            </a:fld>
            <a:endParaRPr lang="en-US" altLang="ko-KR"/>
          </a:p>
        </p:txBody>
      </p:sp>
      <p:sp>
        <p:nvSpPr>
          <p:cNvPr id="1420290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특성 방정식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III (1/2)</a:t>
            </a:r>
          </a:p>
        </p:txBody>
      </p:sp>
      <p:sp>
        <p:nvSpPr>
          <p:cNvPr id="1420291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20292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사용한 행렬 </a:t>
            </a:r>
            <a:r>
              <a:rPr lang="en-US" altLang="ko-KR" sz="2000">
                <a:ea typeface="HY헤드라인M" pitchFamily="18" charset="-127"/>
              </a:rPr>
              <a:t>(4 x 4 </a:t>
            </a:r>
            <a:r>
              <a:rPr lang="ko-KR" altLang="en-US" sz="2000">
                <a:ea typeface="HY헤드라인M" pitchFamily="18" charset="-127"/>
              </a:rPr>
              <a:t>행렬</a:t>
            </a:r>
            <a:r>
              <a:rPr lang="en-US" altLang="ko-KR" sz="2000">
                <a:ea typeface="HY헤드라인M" pitchFamily="18" charset="-127"/>
              </a:rPr>
              <a:t>)</a:t>
            </a:r>
          </a:p>
        </p:txBody>
      </p:sp>
      <p:graphicFrame>
        <p:nvGraphicFramePr>
          <p:cNvPr id="1420293" name="Object 5"/>
          <p:cNvGraphicFramePr>
            <a:graphicFrameLocks noChangeAspect="1"/>
          </p:cNvGraphicFramePr>
          <p:nvPr/>
        </p:nvGraphicFramePr>
        <p:xfrm>
          <a:off x="755650" y="1412875"/>
          <a:ext cx="2233613" cy="177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0295" name="Equation" r:id="rId5" imgW="799920" imgH="634680" progId="Equation.DSMT4">
                  <p:embed/>
                </p:oleObj>
              </mc:Choice>
              <mc:Fallback>
                <p:oleObj name="Equation" r:id="rId5" imgW="79992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412875"/>
                        <a:ext cx="2233613" cy="1773238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0294" name="Text Box 6"/>
          <p:cNvSpPr txBox="1">
            <a:spLocks noChangeArrowheads="1"/>
          </p:cNvSpPr>
          <p:nvPr/>
        </p:nvSpPr>
        <p:spPr bwMode="auto">
          <a:xfrm>
            <a:off x="323850" y="3697288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입력 파일 구성</a:t>
            </a:r>
          </a:p>
        </p:txBody>
      </p:sp>
      <p:pic>
        <p:nvPicPr>
          <p:cNvPr id="1420296" name="Picture 8" descr="char_eq-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213" y="4273550"/>
            <a:ext cx="7848600" cy="1460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82DB942-3CF7-487A-BBDC-770556AF1FCE}" type="slidenum">
              <a:rPr lang="en-US" altLang="ko-KR"/>
              <a:pPr/>
              <a:t>51</a:t>
            </a:fld>
            <a:endParaRPr lang="en-US" altLang="ko-KR"/>
          </a:p>
        </p:txBody>
      </p:sp>
      <p:sp>
        <p:nvSpPr>
          <p:cNvPr id="1422338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특성 방정식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III (2/2)</a:t>
            </a:r>
          </a:p>
        </p:txBody>
      </p:sp>
      <p:sp>
        <p:nvSpPr>
          <p:cNvPr id="1422339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22340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실행 결과</a:t>
            </a:r>
          </a:p>
        </p:txBody>
      </p:sp>
      <p:sp>
        <p:nvSpPr>
          <p:cNvPr id="1422341" name="Text Box 5"/>
          <p:cNvSpPr txBox="1">
            <a:spLocks noChangeArrowheads="1"/>
          </p:cNvSpPr>
          <p:nvPr/>
        </p:nvSpPr>
        <p:spPr bwMode="auto">
          <a:xfrm>
            <a:off x="323850" y="42148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구해진 특성 방정식</a:t>
            </a:r>
          </a:p>
        </p:txBody>
      </p:sp>
      <p:graphicFrame>
        <p:nvGraphicFramePr>
          <p:cNvPr id="1422342" name="Object 6"/>
          <p:cNvGraphicFramePr>
            <a:graphicFrameLocks noChangeAspect="1"/>
          </p:cNvGraphicFramePr>
          <p:nvPr/>
        </p:nvGraphicFramePr>
        <p:xfrm>
          <a:off x="600075" y="4797425"/>
          <a:ext cx="656431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2344" name="Equation" r:id="rId5" imgW="1650960" imgH="164880" progId="Equation.DSMT4">
                  <p:embed/>
                </p:oleObj>
              </mc:Choice>
              <mc:Fallback>
                <p:oleObj name="Equation" r:id="rId5" imgW="1650960" imgH="164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" y="4797425"/>
                        <a:ext cx="6564313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>
                                <a:alpha val="50000"/>
                              </a:srgbClr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22344" name="Picture 8" descr="char_eq-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213" y="1412875"/>
            <a:ext cx="6551612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C5E6808A-95EA-4F1C-94B9-ADA2D3AE69B6}" type="slidenum">
              <a:rPr lang="en-US" altLang="ko-KR"/>
              <a:pPr/>
              <a:t>52</a:t>
            </a:fld>
            <a:endParaRPr lang="en-US" altLang="ko-KR"/>
          </a:p>
        </p:txBody>
      </p:sp>
      <p:sp>
        <p:nvSpPr>
          <p:cNvPr id="1396738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역행렬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-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알고리즘</a:t>
            </a:r>
          </a:p>
        </p:txBody>
      </p:sp>
      <p:sp>
        <p:nvSpPr>
          <p:cNvPr id="1396741" name="Text Box 5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96742" name="Rectangle 6"/>
          <p:cNvSpPr>
            <a:spLocks noChangeArrowheads="1"/>
          </p:cNvSpPr>
          <p:nvPr/>
        </p:nvSpPr>
        <p:spPr bwMode="auto">
          <a:xfrm>
            <a:off x="323850" y="946150"/>
            <a:ext cx="8640763" cy="5219700"/>
          </a:xfrm>
          <a:prstGeom prst="rect">
            <a:avLst/>
          </a:prstGeom>
          <a:solidFill>
            <a:srgbClr val="DDDDDD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180000" tIns="72000" rIns="36000" bIns="72000" anchor="ctr">
            <a:spAutoFit/>
          </a:bodyPr>
          <a:lstStyle/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 b="1"/>
              <a:t>procedure</a:t>
            </a:r>
            <a:r>
              <a:rPr kumimoji="0" lang="en-US" altLang="ko-KR"/>
              <a:t> </a:t>
            </a:r>
            <a:r>
              <a:rPr kumimoji="0" lang="en-US" altLang="ko-KR" i="1"/>
              <a:t>char_inv</a:t>
            </a:r>
            <a:r>
              <a:rPr kumimoji="0" lang="en-US" altLang="ko-KR"/>
              <a:t>(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: real numbers, </a:t>
            </a:r>
            <a:r>
              <a:rPr kumimoji="0" lang="en-US" altLang="ko-KR" i="1"/>
              <a:t>n</a:t>
            </a:r>
            <a:r>
              <a:rPr kumimoji="0" lang="en-US" altLang="ko-KR"/>
              <a:t>: integer)</a:t>
            </a:r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{ [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 is an </a:t>
            </a:r>
            <a:r>
              <a:rPr kumimoji="0" lang="en-US" altLang="ko-KR" i="1"/>
              <a:t>n</a:t>
            </a:r>
            <a:r>
              <a:rPr kumimoji="0" lang="en-US" altLang="ko-KR"/>
              <a:t>x</a:t>
            </a:r>
            <a:r>
              <a:rPr kumimoji="0" lang="en-US" altLang="ko-KR" i="1"/>
              <a:t>n</a:t>
            </a:r>
            <a:r>
              <a:rPr kumimoji="0" lang="en-US" altLang="ko-KR"/>
              <a:t> matrix. (1 </a:t>
            </a:r>
            <a:r>
              <a:rPr kumimoji="0" lang="en-US" altLang="ko-KR">
                <a:sym typeface="Symbol" pitchFamily="18" charset="2"/>
              </a:rPr>
              <a:t></a:t>
            </a:r>
            <a:r>
              <a:rPr kumimoji="0" lang="en-US" altLang="ko-KR"/>
              <a:t> </a:t>
            </a:r>
            <a:r>
              <a:rPr kumimoji="0" lang="en-US" altLang="ko-KR" i="1"/>
              <a:t>i</a:t>
            </a:r>
            <a:r>
              <a:rPr kumimoji="0" lang="en-US" altLang="ko-KR"/>
              <a:t>,</a:t>
            </a:r>
            <a:r>
              <a:rPr kumimoji="0" lang="en-US" altLang="ko-KR" i="1"/>
              <a:t>j</a:t>
            </a:r>
            <a:r>
              <a:rPr kumimoji="0" lang="en-US" altLang="ko-KR"/>
              <a:t> </a:t>
            </a:r>
            <a:r>
              <a:rPr kumimoji="0" lang="en-US" altLang="ko-KR">
                <a:sym typeface="Symbol" pitchFamily="18" charset="2"/>
              </a:rPr>
              <a:t> </a:t>
            </a:r>
            <a:r>
              <a:rPr kumimoji="0" lang="en-US" altLang="ko-KR" i="1">
                <a:sym typeface="Symbol" pitchFamily="18" charset="2"/>
              </a:rPr>
              <a:t>n</a:t>
            </a:r>
            <a:r>
              <a:rPr kumimoji="0" lang="en-US" altLang="ko-KR"/>
              <a:t>)}</a:t>
            </a:r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{ </a:t>
            </a:r>
            <a:r>
              <a:rPr kumimoji="0" lang="en-US" altLang="ko-KR" i="1"/>
              <a:t>n</a:t>
            </a:r>
            <a:r>
              <a:rPr kumimoji="0" lang="en-US" altLang="ko-KR"/>
              <a:t> is # of columns(= # of rows).}</a:t>
            </a:r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[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 := [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];</a:t>
            </a:r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>
                <a:sym typeface="Symbol" pitchFamily="18" charset="2"/>
              </a:rPr>
              <a:t></a:t>
            </a:r>
            <a:r>
              <a:rPr kumimoji="0" lang="en-US" altLang="ko-KR" i="1" baseline="-25000"/>
              <a:t>n</a:t>
            </a:r>
            <a:r>
              <a:rPr kumimoji="0" lang="en-US" altLang="ko-KR" baseline="-25000">
                <a:sym typeface="Symbol" pitchFamily="18" charset="2"/>
              </a:rPr>
              <a:t></a:t>
            </a:r>
            <a:r>
              <a:rPr kumimoji="0" lang="en-US" altLang="ko-KR" baseline="-25000"/>
              <a:t>1</a:t>
            </a:r>
            <a:r>
              <a:rPr kumimoji="0" lang="en-US" altLang="ko-KR"/>
              <a:t> := </a:t>
            </a:r>
            <a:r>
              <a:rPr kumimoji="0" lang="en-US" altLang="ko-KR">
                <a:sym typeface="Symbol" pitchFamily="18" charset="2"/>
              </a:rPr>
              <a:t></a:t>
            </a:r>
            <a:r>
              <a:rPr kumimoji="0" lang="en-US" altLang="ko-KR"/>
              <a:t>trace([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]);</a:t>
            </a:r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for</a:t>
            </a:r>
            <a:r>
              <a:rPr kumimoji="0" lang="en-US" altLang="ko-KR"/>
              <a:t> </a:t>
            </a:r>
            <a:r>
              <a:rPr kumimoji="0" lang="en-US" altLang="ko-KR" i="1"/>
              <a:t>k</a:t>
            </a:r>
            <a:r>
              <a:rPr kumimoji="0" lang="en-US" altLang="ko-KR"/>
              <a:t> := 2 </a:t>
            </a:r>
            <a:r>
              <a:rPr kumimoji="0" lang="en-US" altLang="ko-KR" b="1"/>
              <a:t>to</a:t>
            </a:r>
            <a:r>
              <a:rPr kumimoji="0" lang="en-US" altLang="ko-KR"/>
              <a:t> </a:t>
            </a:r>
            <a:r>
              <a:rPr kumimoji="0" lang="en-US" altLang="ko-KR" i="1"/>
              <a:t>n</a:t>
            </a:r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begin</a:t>
            </a:r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	[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 := [</a:t>
            </a:r>
            <a:r>
              <a:rPr kumimoji="0" lang="en-US" altLang="ko-KR" i="1"/>
              <a:t>a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</a:t>
            </a:r>
            <a:r>
              <a:rPr kumimoji="0" lang="en-US" altLang="ko-KR">
                <a:sym typeface="Symbol" pitchFamily="18" charset="2"/>
              </a:rPr>
              <a:t>(</a:t>
            </a:r>
            <a:r>
              <a:rPr kumimoji="0" lang="en-US" altLang="ko-KR"/>
              <a:t>[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 </a:t>
            </a:r>
            <a:r>
              <a:rPr kumimoji="0" lang="en-US" altLang="ko-KR">
                <a:sym typeface="Symbol" pitchFamily="18" charset="2"/>
              </a:rPr>
              <a:t>+ </a:t>
            </a:r>
            <a:r>
              <a:rPr kumimoji="0" lang="en-US" altLang="ko-KR" i="1" baseline="-25000">
                <a:sym typeface="Symbol" pitchFamily="18" charset="2"/>
              </a:rPr>
              <a:t>n</a:t>
            </a:r>
            <a:r>
              <a:rPr kumimoji="0" lang="en-US" altLang="ko-KR" baseline="-25000">
                <a:sym typeface="Symbol" pitchFamily="18" charset="2"/>
              </a:rPr>
              <a:t></a:t>
            </a:r>
            <a:r>
              <a:rPr kumimoji="0" lang="en-US" altLang="ko-KR" i="1" baseline="-25000">
                <a:sym typeface="Symbol" pitchFamily="18" charset="2"/>
              </a:rPr>
              <a:t>k</a:t>
            </a:r>
            <a:r>
              <a:rPr kumimoji="0" lang="en-US" altLang="ko-KR" baseline="-25000">
                <a:sym typeface="Symbol" pitchFamily="18" charset="2"/>
              </a:rPr>
              <a:t>+1</a:t>
            </a:r>
            <a:r>
              <a:rPr kumimoji="0" lang="en-US" altLang="ko-KR">
                <a:sym typeface="Symbol" pitchFamily="18" charset="2"/>
              </a:rPr>
              <a:t>[</a:t>
            </a:r>
            <a:r>
              <a:rPr kumimoji="0" lang="en-US" altLang="ko-KR" i="1"/>
              <a:t>i</a:t>
            </a:r>
            <a:r>
              <a:rPr kumimoji="0" lang="en-US" altLang="ko-KR" i="1" baseline="-25000"/>
              <a:t>ij</a:t>
            </a:r>
            <a:r>
              <a:rPr kumimoji="0" lang="en-US" altLang="ko-KR">
                <a:sym typeface="Symbol" pitchFamily="18" charset="2"/>
              </a:rPr>
              <a:t>]);</a:t>
            </a:r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	</a:t>
            </a:r>
            <a:r>
              <a:rPr kumimoji="0" lang="en-US" altLang="ko-KR">
                <a:sym typeface="Symbol" pitchFamily="18" charset="2"/>
              </a:rPr>
              <a:t></a:t>
            </a:r>
            <a:r>
              <a:rPr kumimoji="0" lang="en-US" altLang="ko-KR" i="1" baseline="-25000"/>
              <a:t>n</a:t>
            </a:r>
            <a:r>
              <a:rPr kumimoji="0" lang="en-US" altLang="ko-KR" baseline="-25000">
                <a:sym typeface="Symbol" pitchFamily="18" charset="2"/>
              </a:rPr>
              <a:t></a:t>
            </a:r>
            <a:r>
              <a:rPr kumimoji="0" lang="en-US" altLang="ko-KR" i="1" baseline="-25000">
                <a:sym typeface="Symbol" pitchFamily="18" charset="2"/>
              </a:rPr>
              <a:t>k</a:t>
            </a:r>
            <a:r>
              <a:rPr kumimoji="0" lang="en-US" altLang="ko-KR"/>
              <a:t> := </a:t>
            </a:r>
            <a:r>
              <a:rPr kumimoji="0" lang="en-US" altLang="ko-KR">
                <a:sym typeface="Symbol" pitchFamily="18" charset="2"/>
              </a:rPr>
              <a:t></a:t>
            </a:r>
            <a:r>
              <a:rPr kumimoji="0" lang="en-US" altLang="ko-KR"/>
              <a:t>(1/</a:t>
            </a:r>
            <a:r>
              <a:rPr kumimoji="0" lang="en-US" altLang="ko-KR" i="1"/>
              <a:t>k</a:t>
            </a:r>
            <a:r>
              <a:rPr kumimoji="0" lang="en-US" altLang="ko-KR"/>
              <a:t>)</a:t>
            </a:r>
            <a:r>
              <a:rPr kumimoji="0" lang="en-US" altLang="ko-KR">
                <a:sym typeface="Symbol" pitchFamily="18" charset="2"/>
              </a:rPr>
              <a:t></a:t>
            </a:r>
            <a:r>
              <a:rPr kumimoji="0" lang="en-US" altLang="ko-KR"/>
              <a:t>trace([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]);</a:t>
            </a:r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	</a:t>
            </a:r>
            <a:r>
              <a:rPr kumimoji="0" lang="en-US" altLang="ko-KR" b="1"/>
              <a:t>if</a:t>
            </a:r>
            <a:r>
              <a:rPr kumimoji="0" lang="en-US" altLang="ko-KR"/>
              <a:t> </a:t>
            </a:r>
            <a:r>
              <a:rPr kumimoji="0" lang="en-US" altLang="ko-KR" i="1"/>
              <a:t>k</a:t>
            </a:r>
            <a:r>
              <a:rPr kumimoji="0" lang="en-US" altLang="ko-KR"/>
              <a:t> = </a:t>
            </a:r>
            <a:r>
              <a:rPr kumimoji="0" lang="en-US" altLang="ko-KR" i="1"/>
              <a:t>n</a:t>
            </a:r>
            <a:r>
              <a:rPr kumimoji="0" lang="en-US" altLang="ko-KR">
                <a:sym typeface="Symbol" pitchFamily="18" charset="2"/>
              </a:rPr>
              <a:t></a:t>
            </a:r>
            <a:r>
              <a:rPr kumimoji="0" lang="en-US" altLang="ko-KR"/>
              <a:t>1 </a:t>
            </a:r>
            <a:r>
              <a:rPr kumimoji="0" lang="en-US" altLang="ko-KR" b="1"/>
              <a:t>then</a:t>
            </a:r>
            <a:r>
              <a:rPr kumimoji="0" lang="en-US" altLang="ko-KR"/>
              <a:t> [</a:t>
            </a:r>
            <a:r>
              <a:rPr kumimoji="0" lang="en-US" altLang="ko-KR" i="1"/>
              <a:t>c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 = [</a:t>
            </a:r>
            <a:r>
              <a:rPr kumimoji="0" lang="en-US" altLang="ko-KR" i="1"/>
              <a:t>b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];</a:t>
            </a:r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end</a:t>
            </a:r>
            <a:r>
              <a:rPr kumimoji="0" lang="en-US" altLang="ko-KR"/>
              <a:t>	</a:t>
            </a:r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[</a:t>
            </a:r>
            <a:r>
              <a:rPr kumimoji="0" lang="en-US" altLang="ko-KR" i="1"/>
              <a:t>r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 := </a:t>
            </a:r>
            <a:r>
              <a:rPr kumimoji="0" lang="en-US" altLang="ko-KR">
                <a:sym typeface="Symbol" pitchFamily="18" charset="2"/>
              </a:rPr>
              <a:t></a:t>
            </a:r>
            <a:r>
              <a:rPr kumimoji="0" lang="en-US" altLang="ko-KR"/>
              <a:t>(1/</a:t>
            </a:r>
            <a:r>
              <a:rPr kumimoji="0" lang="en-US" altLang="ko-KR">
                <a:sym typeface="Symbol" pitchFamily="18" charset="2"/>
              </a:rPr>
              <a:t></a:t>
            </a:r>
            <a:r>
              <a:rPr kumimoji="0" lang="en-US" altLang="ko-KR" i="1" baseline="-25000"/>
              <a:t>0</a:t>
            </a:r>
            <a:r>
              <a:rPr kumimoji="0" lang="en-US" altLang="ko-KR"/>
              <a:t>)</a:t>
            </a:r>
            <a:r>
              <a:rPr kumimoji="0" lang="en-US" altLang="ko-KR">
                <a:sym typeface="Symbol" pitchFamily="18" charset="2"/>
              </a:rPr>
              <a:t>(</a:t>
            </a:r>
            <a:r>
              <a:rPr kumimoji="0" lang="en-US" altLang="ko-KR"/>
              <a:t>[</a:t>
            </a:r>
            <a:r>
              <a:rPr kumimoji="0" lang="en-US" altLang="ko-KR" i="1"/>
              <a:t>c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</a:t>
            </a:r>
            <a:r>
              <a:rPr kumimoji="0" lang="en-US" altLang="ko-KR">
                <a:sym typeface="Symbol" pitchFamily="18" charset="2"/>
              </a:rPr>
              <a:t>+</a:t>
            </a:r>
            <a:r>
              <a:rPr kumimoji="0" lang="en-US" altLang="ko-KR" i="1" baseline="-25000"/>
              <a:t>1</a:t>
            </a:r>
            <a:r>
              <a:rPr kumimoji="0" lang="en-US" altLang="ko-KR">
                <a:sym typeface="Symbol" pitchFamily="18" charset="2"/>
              </a:rPr>
              <a:t>[</a:t>
            </a:r>
            <a:r>
              <a:rPr kumimoji="0" lang="en-US" altLang="ko-KR" i="1"/>
              <a:t>i</a:t>
            </a:r>
            <a:r>
              <a:rPr kumimoji="0" lang="en-US" altLang="ko-KR" i="1" baseline="-25000"/>
              <a:t>ij</a:t>
            </a:r>
            <a:r>
              <a:rPr kumimoji="0" lang="en-US" altLang="ko-KR">
                <a:sym typeface="Symbol" pitchFamily="18" charset="2"/>
              </a:rPr>
              <a:t>])</a:t>
            </a:r>
            <a:r>
              <a:rPr kumimoji="0" lang="en-US" altLang="ko-KR"/>
              <a:t>;</a:t>
            </a:r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endParaRPr kumimoji="0" lang="en-US" altLang="ko-KR"/>
          </a:p>
          <a:p>
            <a:pPr>
              <a:lnSpc>
                <a:spcPct val="115000"/>
              </a:lnSpc>
              <a:spcBef>
                <a:spcPct val="0"/>
              </a:spcBef>
              <a:buFont typeface="Wingdings" pitchFamily="2" charset="2"/>
              <a:buNone/>
              <a:tabLst>
                <a:tab pos="358775" algn="l"/>
                <a:tab pos="685800" algn="l"/>
                <a:tab pos="1074738" algn="l"/>
                <a:tab pos="1433513" algn="l"/>
                <a:tab pos="1792288" algn="l"/>
                <a:tab pos="2157413" algn="l"/>
                <a:tab pos="2511425" algn="l"/>
              </a:tabLst>
            </a:pPr>
            <a:r>
              <a:rPr kumimoji="0" lang="en-US" altLang="ko-KR"/>
              <a:t>	</a:t>
            </a:r>
            <a:r>
              <a:rPr kumimoji="0" lang="en-US" altLang="ko-KR" b="1"/>
              <a:t>return</a:t>
            </a:r>
            <a:r>
              <a:rPr kumimoji="0" lang="en-US" altLang="ko-KR"/>
              <a:t> [</a:t>
            </a:r>
            <a:r>
              <a:rPr kumimoji="0" lang="en-US" altLang="ko-KR" i="1"/>
              <a:t>r</a:t>
            </a:r>
            <a:r>
              <a:rPr kumimoji="0" lang="en-US" altLang="ko-KR" i="1" baseline="-25000"/>
              <a:t>ij</a:t>
            </a:r>
            <a:r>
              <a:rPr kumimoji="0" lang="en-US" altLang="ko-KR"/>
              <a:t>];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F4F86A3-A422-476D-BF80-37E0A0A4DB16}" type="slidenum">
              <a:rPr lang="en-US" altLang="ko-KR"/>
              <a:pPr/>
              <a:t>53</a:t>
            </a:fld>
            <a:endParaRPr lang="en-US" altLang="ko-KR"/>
          </a:p>
        </p:txBody>
      </p:sp>
      <p:sp>
        <p:nvSpPr>
          <p:cNvPr id="1398786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역행렬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(1/5)</a:t>
            </a:r>
          </a:p>
        </p:txBody>
      </p:sp>
      <p:sp>
        <p:nvSpPr>
          <p:cNvPr id="1398789" name="Text Box 5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398790" name="Picture 6" descr="char_inv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981075"/>
            <a:ext cx="7561263" cy="5373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584C84AD-C0E1-4D4C-BEE5-AC3B3D0B407E}" type="slidenum">
              <a:rPr lang="en-US" altLang="ko-KR"/>
              <a:pPr/>
              <a:t>54</a:t>
            </a:fld>
            <a:endParaRPr lang="en-US" altLang="ko-KR"/>
          </a:p>
        </p:txBody>
      </p:sp>
      <p:sp>
        <p:nvSpPr>
          <p:cNvPr id="1432578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역행렬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(2/5)</a:t>
            </a:r>
          </a:p>
        </p:txBody>
      </p:sp>
      <p:sp>
        <p:nvSpPr>
          <p:cNvPr id="1432579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432580" name="Picture 4" descr="char_inv-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981075"/>
            <a:ext cx="8064500" cy="50307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8F808B9F-34BD-40A6-9D93-2489406C69C3}" type="slidenum">
              <a:rPr lang="en-US" altLang="ko-KR"/>
              <a:pPr/>
              <a:t>55</a:t>
            </a:fld>
            <a:endParaRPr lang="en-US" altLang="ko-KR"/>
          </a:p>
        </p:txBody>
      </p:sp>
      <p:sp>
        <p:nvSpPr>
          <p:cNvPr id="1430530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역행렬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(3/5)</a:t>
            </a:r>
          </a:p>
        </p:txBody>
      </p:sp>
      <p:sp>
        <p:nvSpPr>
          <p:cNvPr id="1430531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430532" name="Picture 4" descr="char_inv-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1196975"/>
            <a:ext cx="7991475" cy="307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4F60A5D5-ED87-4D8A-8CEF-DF1EE1F82D48}" type="slidenum">
              <a:rPr lang="en-US" altLang="ko-KR"/>
              <a:pPr/>
              <a:t>56</a:t>
            </a:fld>
            <a:endParaRPr lang="en-US" altLang="ko-KR"/>
          </a:p>
        </p:txBody>
      </p:sp>
      <p:sp>
        <p:nvSpPr>
          <p:cNvPr id="1428482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역행렬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(4/5)</a:t>
            </a:r>
          </a:p>
        </p:txBody>
      </p:sp>
      <p:sp>
        <p:nvSpPr>
          <p:cNvPr id="1428483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428484" name="Picture 4" descr="char_inv-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981075"/>
            <a:ext cx="7416800" cy="5432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28568054-9E89-4B50-A0C9-FCDE1867A5C5}" type="slidenum">
              <a:rPr lang="en-US" altLang="ko-KR"/>
              <a:pPr/>
              <a:t>57</a:t>
            </a:fld>
            <a:endParaRPr lang="en-US" altLang="ko-KR"/>
          </a:p>
        </p:txBody>
      </p:sp>
      <p:sp>
        <p:nvSpPr>
          <p:cNvPr id="1426434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역행렬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프로그램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(5/5)</a:t>
            </a:r>
          </a:p>
        </p:txBody>
      </p:sp>
      <p:sp>
        <p:nvSpPr>
          <p:cNvPr id="1426435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pic>
        <p:nvPicPr>
          <p:cNvPr id="1426436" name="Picture 4" descr="char_inv-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1052513"/>
            <a:ext cx="7777162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604DBF4A-5D43-498A-BA58-9204979F349A}" type="slidenum">
              <a:rPr lang="en-US" altLang="ko-KR"/>
              <a:pPr/>
              <a:t>58</a:t>
            </a:fld>
            <a:endParaRPr lang="en-US" altLang="ko-KR"/>
          </a:p>
        </p:txBody>
      </p:sp>
      <p:sp>
        <p:nvSpPr>
          <p:cNvPr id="1434626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역행렬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 (1/2)</a:t>
            </a:r>
          </a:p>
        </p:txBody>
      </p:sp>
      <p:sp>
        <p:nvSpPr>
          <p:cNvPr id="1434627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34628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사용한 행렬</a:t>
            </a:r>
          </a:p>
        </p:txBody>
      </p:sp>
      <p:graphicFrame>
        <p:nvGraphicFramePr>
          <p:cNvPr id="1434629" name="Object 5"/>
          <p:cNvGraphicFramePr>
            <a:graphicFrameLocks noChangeAspect="1"/>
          </p:cNvGraphicFramePr>
          <p:nvPr/>
        </p:nvGraphicFramePr>
        <p:xfrm>
          <a:off x="755650" y="1412875"/>
          <a:ext cx="1666875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31" name="Equation" r:id="rId5" imgW="596880" imgH="507960" progId="Equation.DSMT4">
                  <p:embed/>
                </p:oleObj>
              </mc:Choice>
              <mc:Fallback>
                <p:oleObj name="Equation" r:id="rId5" imgW="59688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412875"/>
                        <a:ext cx="1666875" cy="1419225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630" name="Text Box 6"/>
          <p:cNvSpPr txBox="1">
            <a:spLocks noChangeArrowheads="1"/>
          </p:cNvSpPr>
          <p:nvPr/>
        </p:nvSpPr>
        <p:spPr bwMode="auto">
          <a:xfrm>
            <a:off x="323850" y="3500438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입력 파일 구성</a:t>
            </a:r>
          </a:p>
        </p:txBody>
      </p:sp>
      <p:pic>
        <p:nvPicPr>
          <p:cNvPr id="1434632" name="Picture 8" descr="char_inv-6-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4213" y="3981450"/>
            <a:ext cx="7848600" cy="18240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325E0AA5-C2CC-4D2B-87EB-434F357B876A}" type="slidenum">
              <a:rPr lang="en-US" altLang="ko-KR"/>
              <a:pPr/>
              <a:t>59</a:t>
            </a:fld>
            <a:endParaRPr lang="en-US" altLang="ko-KR"/>
          </a:p>
        </p:txBody>
      </p:sp>
      <p:sp>
        <p:nvSpPr>
          <p:cNvPr id="1436674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역행렬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 (2/2)</a:t>
            </a:r>
          </a:p>
        </p:txBody>
      </p:sp>
      <p:sp>
        <p:nvSpPr>
          <p:cNvPr id="1436675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36676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실행 결과</a:t>
            </a:r>
          </a:p>
        </p:txBody>
      </p:sp>
      <p:pic>
        <p:nvPicPr>
          <p:cNvPr id="1436680" name="Picture 8" descr="char_inv-6-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750" y="1412875"/>
            <a:ext cx="8280400" cy="3544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7448DDC5-B1B8-4B4D-877A-5AA0FB1561E4}" type="slidenum">
              <a:rPr lang="en-US" altLang="ko-KR"/>
              <a:pPr/>
              <a:t>6</a:t>
            </a:fld>
            <a:endParaRPr lang="en-US" altLang="ko-KR"/>
          </a:p>
        </p:txBody>
      </p:sp>
      <p:sp>
        <p:nvSpPr>
          <p:cNvPr id="1329163" name="Line 11"/>
          <p:cNvSpPr>
            <a:spLocks noChangeShapeType="1"/>
          </p:cNvSpPr>
          <p:nvPr/>
        </p:nvSpPr>
        <p:spPr bwMode="auto">
          <a:xfrm flipH="1">
            <a:off x="2449513" y="1928813"/>
            <a:ext cx="0" cy="2232025"/>
          </a:xfrm>
          <a:prstGeom prst="line">
            <a:avLst/>
          </a:prstGeom>
          <a:noFill/>
          <a:ln w="635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329164" name="Line 12"/>
          <p:cNvSpPr>
            <a:spLocks noChangeShapeType="1"/>
          </p:cNvSpPr>
          <p:nvPr/>
        </p:nvSpPr>
        <p:spPr bwMode="auto">
          <a:xfrm flipH="1">
            <a:off x="2878138" y="1928813"/>
            <a:ext cx="0" cy="2232025"/>
          </a:xfrm>
          <a:prstGeom prst="line">
            <a:avLst/>
          </a:prstGeom>
          <a:noFill/>
          <a:ln w="635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329165" name="Line 13"/>
          <p:cNvSpPr>
            <a:spLocks noChangeShapeType="1"/>
          </p:cNvSpPr>
          <p:nvPr/>
        </p:nvSpPr>
        <p:spPr bwMode="auto">
          <a:xfrm flipH="1">
            <a:off x="3306763" y="1928813"/>
            <a:ext cx="0" cy="2232025"/>
          </a:xfrm>
          <a:prstGeom prst="line">
            <a:avLst/>
          </a:prstGeom>
          <a:noFill/>
          <a:ln w="635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329166" name="Line 14"/>
          <p:cNvSpPr>
            <a:spLocks noChangeShapeType="1"/>
          </p:cNvSpPr>
          <p:nvPr/>
        </p:nvSpPr>
        <p:spPr bwMode="auto">
          <a:xfrm flipH="1">
            <a:off x="4105275" y="1928813"/>
            <a:ext cx="0" cy="2232025"/>
          </a:xfrm>
          <a:prstGeom prst="line">
            <a:avLst/>
          </a:prstGeom>
          <a:noFill/>
          <a:ln w="63500">
            <a:solidFill>
              <a:srgbClr val="CC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329154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29155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대각 행렬로의 변환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(3/6)</a:t>
            </a:r>
          </a:p>
        </p:txBody>
      </p:sp>
      <p:sp>
        <p:nvSpPr>
          <p:cNvPr id="1329156" name="Text Box 4"/>
          <p:cNvSpPr txBox="1">
            <a:spLocks noChangeArrowheads="1"/>
          </p:cNvSpPr>
          <p:nvPr/>
        </p:nvSpPr>
        <p:spPr bwMode="auto">
          <a:xfrm>
            <a:off x="323850" y="1065213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상기 식 </a:t>
            </a:r>
            <a:r>
              <a:rPr lang="ko-KR" altLang="en-US" sz="2000" b="1">
                <a:ea typeface="HY헤드라인M" pitchFamily="18" charset="-127"/>
                <a:sym typeface="Symbol" pitchFamily="18" charset="2"/>
              </a:rPr>
              <a:t></a:t>
            </a:r>
            <a:r>
              <a:rPr lang="ko-KR" altLang="en-US" sz="2000">
                <a:ea typeface="HY헤드라인M" pitchFamily="18" charset="-127"/>
              </a:rPr>
              <a:t> </a:t>
            </a:r>
            <a:r>
              <a:rPr lang="en-US" altLang="ko-KR" sz="2000">
                <a:ea typeface="HY헤드라인M" pitchFamily="18" charset="-127"/>
              </a:rPr>
              <a:t>= </a:t>
            </a:r>
            <a:r>
              <a:rPr lang="en-US" altLang="ko-KR" sz="2000" b="1">
                <a:ea typeface="HY헤드라인M" pitchFamily="18" charset="-127"/>
              </a:rPr>
              <a:t>P</a:t>
            </a:r>
            <a:r>
              <a:rPr lang="en-US" altLang="ko-KR" sz="2000" baseline="30000">
                <a:ea typeface="HY헤드라인M" pitchFamily="18" charset="-127"/>
              </a:rPr>
              <a:t>-1</a:t>
            </a:r>
            <a:r>
              <a:rPr lang="en-US" altLang="ko-KR" sz="2000" b="1">
                <a:ea typeface="HY헤드라인M" pitchFamily="18" charset="-127"/>
              </a:rPr>
              <a:t>AP</a:t>
            </a:r>
            <a:r>
              <a:rPr lang="ko-KR" altLang="en-US" sz="2000">
                <a:ea typeface="HY헤드라인M" pitchFamily="18" charset="-127"/>
              </a:rPr>
              <a:t>의 행렬 </a:t>
            </a:r>
            <a:r>
              <a:rPr lang="en-US" altLang="ko-KR" sz="2000" b="1">
                <a:ea typeface="HY헤드라인M" pitchFamily="18" charset="-127"/>
              </a:rPr>
              <a:t>P</a:t>
            </a:r>
            <a:r>
              <a:rPr lang="ko-KR" altLang="en-US" sz="2000">
                <a:ea typeface="HY헤드라인M" pitchFamily="18" charset="-127"/>
              </a:rPr>
              <a:t>를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개의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차원 벡터 </a:t>
            </a:r>
            <a:r>
              <a:rPr lang="en-US" altLang="ko-KR" sz="2000" i="1">
                <a:ea typeface="HY헤드라인M" pitchFamily="18" charset="-127"/>
              </a:rPr>
              <a:t>p</a:t>
            </a:r>
            <a:r>
              <a:rPr lang="en-US" altLang="ko-KR" sz="2000" baseline="30000">
                <a:ea typeface="HY헤드라인M" pitchFamily="18" charset="-127"/>
              </a:rPr>
              <a:t>1</a:t>
            </a:r>
            <a:r>
              <a:rPr lang="en-US" altLang="ko-KR" sz="2000">
                <a:ea typeface="HY헤드라인M" pitchFamily="18" charset="-127"/>
              </a:rPr>
              <a:t>, …, </a:t>
            </a:r>
            <a:r>
              <a:rPr lang="en-US" altLang="ko-KR" sz="2000" i="1">
                <a:ea typeface="HY헤드라인M" pitchFamily="18" charset="-127"/>
              </a:rPr>
              <a:t>p</a:t>
            </a:r>
            <a:r>
              <a:rPr lang="en-US" altLang="ko-KR" sz="2000" i="1" baseline="30000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으로 표현하면 다음과 같다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291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33778"/>
              </p:ext>
            </p:extLst>
          </p:nvPr>
        </p:nvGraphicFramePr>
        <p:xfrm>
          <a:off x="1116013" y="1962150"/>
          <a:ext cx="5545137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9164" name="Equation" r:id="rId5" imgW="2616120" imgH="2082600" progId="Equation.DSMT4">
                  <p:embed/>
                </p:oleObj>
              </mc:Choice>
              <mc:Fallback>
                <p:oleObj name="Equation" r:id="rId5" imgW="2616120" imgH="2082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962150"/>
                        <a:ext cx="5545137" cy="441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BAA5F36-EE30-4C86-905B-8F17625D79E5}" type="slidenum">
              <a:rPr lang="en-US" altLang="ko-KR"/>
              <a:pPr/>
              <a:t>60</a:t>
            </a:fld>
            <a:endParaRPr lang="en-US" altLang="ko-KR"/>
          </a:p>
        </p:txBody>
      </p:sp>
      <p:sp>
        <p:nvSpPr>
          <p:cNvPr id="1438722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역행렬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 (1/2)</a:t>
            </a:r>
          </a:p>
        </p:txBody>
      </p:sp>
      <p:sp>
        <p:nvSpPr>
          <p:cNvPr id="1438723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38724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사용한 행렬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교재에서 사용한 행렬</a:t>
            </a:r>
            <a:r>
              <a:rPr lang="en-US" altLang="ko-KR" sz="2000">
                <a:ea typeface="HY헤드라인M" pitchFamily="18" charset="-127"/>
              </a:rPr>
              <a:t>)</a:t>
            </a:r>
          </a:p>
        </p:txBody>
      </p:sp>
      <p:graphicFrame>
        <p:nvGraphicFramePr>
          <p:cNvPr id="1438725" name="Object 5"/>
          <p:cNvGraphicFramePr>
            <a:graphicFrameLocks noChangeAspect="1"/>
          </p:cNvGraphicFramePr>
          <p:nvPr/>
        </p:nvGraphicFramePr>
        <p:xfrm>
          <a:off x="685800" y="1412875"/>
          <a:ext cx="1808163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727" name="Equation" r:id="rId5" imgW="647640" imgH="507960" progId="Equation.DSMT4">
                  <p:embed/>
                </p:oleObj>
              </mc:Choice>
              <mc:Fallback>
                <p:oleObj name="Equation" r:id="rId5" imgW="64764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412875"/>
                        <a:ext cx="1808163" cy="1419225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8726" name="Text Box 6"/>
          <p:cNvSpPr txBox="1">
            <a:spLocks noChangeArrowheads="1"/>
          </p:cNvSpPr>
          <p:nvPr/>
        </p:nvSpPr>
        <p:spPr bwMode="auto">
          <a:xfrm>
            <a:off x="323850" y="3500438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입력 파일 구성</a:t>
            </a:r>
          </a:p>
        </p:txBody>
      </p:sp>
      <p:pic>
        <p:nvPicPr>
          <p:cNvPr id="1438728" name="Picture 8" descr="char_inv-7-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9750" y="3986213"/>
            <a:ext cx="8135938" cy="18907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B643584B-6AAD-4A47-9C16-315824B057B0}" type="slidenum">
              <a:rPr lang="en-US" altLang="ko-KR"/>
              <a:pPr/>
              <a:t>61</a:t>
            </a:fld>
            <a:endParaRPr lang="en-US" altLang="ko-KR"/>
          </a:p>
        </p:txBody>
      </p:sp>
      <p:sp>
        <p:nvSpPr>
          <p:cNvPr id="1440770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역행렬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 (2/2)</a:t>
            </a:r>
          </a:p>
        </p:txBody>
      </p:sp>
      <p:sp>
        <p:nvSpPr>
          <p:cNvPr id="1440771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40772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실행 결과</a:t>
            </a:r>
          </a:p>
        </p:txBody>
      </p:sp>
      <p:pic>
        <p:nvPicPr>
          <p:cNvPr id="1440776" name="Picture 8" descr="char_inv-7-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1397000"/>
            <a:ext cx="8280400" cy="3544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D792CC15-4892-4DB3-BCB4-5452DA35B745}" type="slidenum">
              <a:rPr lang="en-US" altLang="ko-KR"/>
              <a:pPr/>
              <a:t>62</a:t>
            </a:fld>
            <a:endParaRPr lang="en-US" altLang="ko-KR"/>
          </a:p>
        </p:txBody>
      </p:sp>
      <p:sp>
        <p:nvSpPr>
          <p:cNvPr id="1442818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역행렬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III (1/2)</a:t>
            </a:r>
          </a:p>
        </p:txBody>
      </p:sp>
      <p:sp>
        <p:nvSpPr>
          <p:cNvPr id="1442819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42820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사용한 행렬 </a:t>
            </a:r>
            <a:r>
              <a:rPr lang="en-US" altLang="ko-KR" sz="2000">
                <a:ea typeface="HY헤드라인M" pitchFamily="18" charset="-127"/>
              </a:rPr>
              <a:t>(4 x 4 </a:t>
            </a:r>
            <a:r>
              <a:rPr lang="ko-KR" altLang="en-US" sz="2000">
                <a:ea typeface="HY헤드라인M" pitchFamily="18" charset="-127"/>
              </a:rPr>
              <a:t>행렬</a:t>
            </a:r>
            <a:r>
              <a:rPr lang="en-US" altLang="ko-KR" sz="2000">
                <a:ea typeface="HY헤드라인M" pitchFamily="18" charset="-127"/>
              </a:rPr>
              <a:t>)</a:t>
            </a:r>
          </a:p>
        </p:txBody>
      </p:sp>
      <p:graphicFrame>
        <p:nvGraphicFramePr>
          <p:cNvPr id="1442821" name="Object 5"/>
          <p:cNvGraphicFramePr>
            <a:graphicFrameLocks noChangeAspect="1"/>
          </p:cNvGraphicFramePr>
          <p:nvPr/>
        </p:nvGraphicFramePr>
        <p:xfrm>
          <a:off x="755650" y="1412875"/>
          <a:ext cx="2233613" cy="177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823" name="Equation" r:id="rId5" imgW="799920" imgH="634680" progId="Equation.DSMT4">
                  <p:embed/>
                </p:oleObj>
              </mc:Choice>
              <mc:Fallback>
                <p:oleObj name="Equation" r:id="rId5" imgW="79992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412875"/>
                        <a:ext cx="2233613" cy="1773238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2822" name="Text Box 6"/>
          <p:cNvSpPr txBox="1">
            <a:spLocks noChangeArrowheads="1"/>
          </p:cNvSpPr>
          <p:nvPr/>
        </p:nvSpPr>
        <p:spPr bwMode="auto">
          <a:xfrm>
            <a:off x="323850" y="3697288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입력 파일 구성</a:t>
            </a:r>
          </a:p>
        </p:txBody>
      </p:sp>
      <p:pic>
        <p:nvPicPr>
          <p:cNvPr id="1442824" name="Picture 8" descr="char_inv-8-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1188" y="4149725"/>
            <a:ext cx="8064500" cy="1874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9EFE8048-5865-4487-9858-DFB5CEA0CA7B}" type="slidenum">
              <a:rPr lang="en-US" altLang="ko-KR"/>
              <a:pPr/>
              <a:t>63</a:t>
            </a:fld>
            <a:endParaRPr lang="en-US" altLang="ko-KR"/>
          </a:p>
        </p:txBody>
      </p:sp>
      <p:sp>
        <p:nvSpPr>
          <p:cNvPr id="1444866" name="Rectangle 2"/>
          <p:cNvSpPr>
            <a:spLocks noChangeArrowheads="1"/>
          </p:cNvSpPr>
          <p:nvPr/>
        </p:nvSpPr>
        <p:spPr bwMode="auto">
          <a:xfrm>
            <a:off x="815975" y="163513"/>
            <a:ext cx="584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역행렬 구하기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– </a:t>
            </a: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실행 결과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III (2/2)</a:t>
            </a:r>
          </a:p>
        </p:txBody>
      </p:sp>
      <p:sp>
        <p:nvSpPr>
          <p:cNvPr id="1444867" name="Text Box 3"/>
          <p:cNvSpPr txBox="1">
            <a:spLocks noChangeArrowheads="1"/>
          </p:cNvSpPr>
          <p:nvPr/>
        </p:nvSpPr>
        <p:spPr bwMode="auto">
          <a:xfrm>
            <a:off x="7027863" y="476250"/>
            <a:ext cx="2025650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Faddeev-Leverrier Algorithm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444868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3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실행 결과</a:t>
            </a:r>
          </a:p>
        </p:txBody>
      </p:sp>
      <p:pic>
        <p:nvPicPr>
          <p:cNvPr id="1444872" name="Picture 8" descr="char_inv-8-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1412875"/>
            <a:ext cx="8207375" cy="3692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7831994-01A6-4685-96D5-0CBEFDEBCD3B}" type="slidenum">
              <a:rPr lang="en-US" altLang="ko-KR"/>
              <a:pPr/>
              <a:t>7</a:t>
            </a:fld>
            <a:endParaRPr lang="en-US" altLang="ko-KR"/>
          </a:p>
        </p:txBody>
      </p:sp>
      <p:sp>
        <p:nvSpPr>
          <p:cNvPr id="1331202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31203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대각 행렬로의 변환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(4/6)</a:t>
            </a:r>
          </a:p>
        </p:txBody>
      </p:sp>
      <p:sp>
        <p:nvSpPr>
          <p:cNvPr id="1331205" name="Text Box 5"/>
          <p:cNvSpPr txBox="1">
            <a:spLocks noChangeArrowheads="1"/>
          </p:cNvSpPr>
          <p:nvPr/>
        </p:nvSpPr>
        <p:spPr bwMode="auto">
          <a:xfrm>
            <a:off x="323850" y="1052513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결국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원래 연립 방정식은 다음 형태로 정리될 수 있다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31207" name="Object 7"/>
          <p:cNvGraphicFramePr>
            <a:graphicFrameLocks noChangeAspect="1"/>
          </p:cNvGraphicFramePr>
          <p:nvPr/>
        </p:nvGraphicFramePr>
        <p:xfrm>
          <a:off x="900113" y="1557338"/>
          <a:ext cx="15843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214" name="Equation" r:id="rId5" imgW="520560" imgH="190440" progId="Equation.DSMT4">
                  <p:embed/>
                </p:oleObj>
              </mc:Choice>
              <mc:Fallback>
                <p:oleObj name="Equation" r:id="rId5" imgW="520560" imgH="190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557338"/>
                        <a:ext cx="1584325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208" name="Text Box 8"/>
          <p:cNvSpPr txBox="1">
            <a:spLocks noChangeArrowheads="1"/>
          </p:cNvSpPr>
          <p:nvPr/>
        </p:nvSpPr>
        <p:spPr bwMode="auto">
          <a:xfrm>
            <a:off x="323850" y="2198688"/>
            <a:ext cx="8569325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그 이유는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b="1">
                <a:ea typeface="HY헤드라인M" pitchFamily="18" charset="-127"/>
              </a:rPr>
              <a:t>AP = P</a:t>
            </a:r>
            <a:r>
              <a:rPr lang="en-US" altLang="ko-KR" sz="2000" b="1">
                <a:ea typeface="HY헤드라인M" pitchFamily="18" charset="-127"/>
                <a:sym typeface="Symbol" pitchFamily="18" charset="2"/>
              </a:rPr>
              <a:t></a:t>
            </a:r>
            <a:r>
              <a:rPr lang="ko-KR" altLang="en-US" sz="2000">
                <a:ea typeface="HY헤드라인M" pitchFamily="18" charset="-127"/>
              </a:rPr>
              <a:t>가 다음과 다음과 같이 나타나기 때문이다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312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989999"/>
              </p:ext>
            </p:extLst>
          </p:nvPr>
        </p:nvGraphicFramePr>
        <p:xfrm>
          <a:off x="755650" y="2689225"/>
          <a:ext cx="7056438" cy="169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215" name="Equation" r:id="rId7" imgW="4546440" imgH="1091880" progId="Equation.DSMT4">
                  <p:embed/>
                </p:oleObj>
              </mc:Choice>
              <mc:Fallback>
                <p:oleObj name="Equation" r:id="rId7" imgW="4546440" imgH="1091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689225"/>
                        <a:ext cx="7056438" cy="169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10" name="Object 10"/>
          <p:cNvGraphicFramePr>
            <a:graphicFrameLocks noChangeAspect="1"/>
          </p:cNvGraphicFramePr>
          <p:nvPr/>
        </p:nvGraphicFramePr>
        <p:xfrm>
          <a:off x="2700338" y="4508500"/>
          <a:ext cx="2951162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216" name="Equation" r:id="rId9" imgW="1549080" imgH="1066680" progId="Equation.DSMT4">
                  <p:embed/>
                </p:oleObj>
              </mc:Choice>
              <mc:Fallback>
                <p:oleObj name="Equation" r:id="rId9" imgW="1549080" imgH="10666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4508500"/>
                        <a:ext cx="2951162" cy="203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E42BE14D-930F-43CD-855C-79DA2C45C3C9}" type="slidenum">
              <a:rPr lang="en-US" altLang="ko-KR"/>
              <a:pPr/>
              <a:t>8</a:t>
            </a:fld>
            <a:endParaRPr lang="en-US" altLang="ko-KR"/>
          </a:p>
        </p:txBody>
      </p:sp>
      <p:sp>
        <p:nvSpPr>
          <p:cNvPr id="1333250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33251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대각 행렬로의 변환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(5/6)</a:t>
            </a:r>
          </a:p>
        </p:txBody>
      </p:sp>
      <p:sp>
        <p:nvSpPr>
          <p:cNvPr id="1333252" name="Text Box 4"/>
          <p:cNvSpPr txBox="1">
            <a:spLocks noChangeArrowheads="1"/>
          </p:cNvSpPr>
          <p:nvPr/>
        </p:nvSpPr>
        <p:spPr bwMode="auto">
          <a:xfrm>
            <a:off x="323850" y="1052513"/>
            <a:ext cx="8569325" cy="1409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지금부터는 편의상 </a:t>
            </a:r>
            <a:r>
              <a:rPr lang="en-US" altLang="ko-KR" sz="2000" b="1" i="1">
                <a:ea typeface="HY헤드라인M" pitchFamily="18" charset="-127"/>
              </a:rPr>
              <a:t>p</a:t>
            </a:r>
            <a:r>
              <a:rPr lang="en-US" altLang="ko-KR" sz="2000" b="1" i="1" baseline="30000">
                <a:ea typeface="HY헤드라인M" pitchFamily="18" charset="-127"/>
              </a:rPr>
              <a:t>i</a:t>
            </a:r>
            <a:r>
              <a:rPr lang="ko-KR" altLang="en-US" sz="2000">
                <a:ea typeface="HY헤드라인M" pitchFamily="18" charset="-127"/>
              </a:rPr>
              <a:t>를 </a:t>
            </a:r>
            <a:r>
              <a:rPr lang="en-US" altLang="ko-KR" sz="2000" b="1" i="1">
                <a:ea typeface="HY헤드라인M" pitchFamily="18" charset="-127"/>
              </a:rPr>
              <a:t>p</a:t>
            </a:r>
            <a:r>
              <a:rPr lang="ko-KR" altLang="en-US" sz="2000">
                <a:ea typeface="HY헤드라인M" pitchFamily="18" charset="-127"/>
              </a:rPr>
              <a:t>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b="1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b="1" i="1" baseline="-25000">
                <a:ea typeface="HY헤드라인M" pitchFamily="18" charset="-127"/>
                <a:sym typeface="Symbol" pitchFamily="18" charset="2"/>
              </a:rPr>
              <a:t>i</a:t>
            </a:r>
            <a:r>
              <a:rPr lang="ko-KR" altLang="en-US" sz="2000">
                <a:ea typeface="HY헤드라인M" pitchFamily="18" charset="-127"/>
              </a:rPr>
              <a:t>를 </a:t>
            </a:r>
            <a:r>
              <a:rPr lang="ko-KR" altLang="en-US" sz="2000" b="1">
                <a:ea typeface="HY헤드라인M" pitchFamily="18" charset="-127"/>
                <a:sym typeface="Symbol" pitchFamily="18" charset="2"/>
              </a:rPr>
              <a:t></a:t>
            </a:r>
            <a:r>
              <a:rPr lang="ko-KR" altLang="en-US" sz="2000">
                <a:ea typeface="HY헤드라인M" pitchFamily="18" charset="-127"/>
              </a:rPr>
              <a:t>로 나타내기로 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endParaRPr lang="en-US" altLang="ko-KR" sz="2000" b="1" i="1">
              <a:ea typeface="HY헤드라인M" pitchFamily="18" charset="-127"/>
            </a:endParaRPr>
          </a:p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en-US" altLang="ko-KR" sz="2000" b="1" i="1">
                <a:ea typeface="HY헤드라인M" pitchFamily="18" charset="-127"/>
              </a:rPr>
              <a:t>Ap</a:t>
            </a:r>
            <a:r>
              <a:rPr lang="en-US" altLang="ko-KR" sz="2000">
                <a:ea typeface="HY헤드라인M" pitchFamily="18" charset="-127"/>
              </a:rPr>
              <a:t> = </a:t>
            </a:r>
            <a:r>
              <a:rPr lang="en-US" altLang="ko-KR" sz="2000" b="1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b="1" i="1">
                <a:ea typeface="HY헤드라인M" pitchFamily="18" charset="-127"/>
              </a:rPr>
              <a:t>p</a:t>
            </a:r>
            <a:r>
              <a:rPr lang="ko-KR" altLang="en-US" sz="2000">
                <a:ea typeface="HY헤드라인M" pitchFamily="18" charset="-127"/>
              </a:rPr>
              <a:t>를 다시 정리하면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다음과 같다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다음에서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en-US" altLang="ko-KR" sz="2000" b="1">
                <a:ea typeface="HY헤드라인M" pitchFamily="18" charset="-127"/>
              </a:rPr>
              <a:t>0</a:t>
            </a:r>
            <a:r>
              <a:rPr lang="ko-KR" altLang="en-US" sz="2000">
                <a:ea typeface="HY헤드라인M" pitchFamily="18" charset="-127"/>
              </a:rPr>
              <a:t>는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차원 벡터이다</a:t>
            </a:r>
            <a:r>
              <a:rPr lang="en-US" altLang="ko-KR" sz="2000">
                <a:ea typeface="HY헤드라인M" pitchFamily="18" charset="-127"/>
              </a:rPr>
              <a:t>).</a:t>
            </a:r>
          </a:p>
        </p:txBody>
      </p:sp>
      <p:graphicFrame>
        <p:nvGraphicFramePr>
          <p:cNvPr id="1333253" name="Object 5"/>
          <p:cNvGraphicFramePr>
            <a:graphicFrameLocks noChangeAspect="1"/>
          </p:cNvGraphicFramePr>
          <p:nvPr/>
        </p:nvGraphicFramePr>
        <p:xfrm>
          <a:off x="1154113" y="2536825"/>
          <a:ext cx="229552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60" name="Equation" r:id="rId5" imgW="647640" imgH="177480" progId="Equation.DSMT4">
                  <p:embed/>
                </p:oleObj>
              </mc:Choice>
              <mc:Fallback>
                <p:oleObj name="Equation" r:id="rId5" imgW="647640" imgH="177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113" y="2536825"/>
                        <a:ext cx="2295525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254" name="Text Box 6"/>
          <p:cNvSpPr txBox="1">
            <a:spLocks noChangeArrowheads="1"/>
          </p:cNvSpPr>
          <p:nvPr/>
        </p:nvSpPr>
        <p:spPr bwMode="auto">
          <a:xfrm>
            <a:off x="323850" y="3640138"/>
            <a:ext cx="856932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그런데</a:t>
            </a:r>
            <a:r>
              <a:rPr lang="en-US" altLang="ko-KR" sz="2000">
                <a:ea typeface="HY헤드라인M" pitchFamily="18" charset="-127"/>
              </a:rPr>
              <a:t>, </a:t>
            </a:r>
            <a:r>
              <a:rPr lang="ko-KR" altLang="en-US" sz="2000">
                <a:ea typeface="HY헤드라인M" pitchFamily="18" charset="-127"/>
              </a:rPr>
              <a:t>여기에서 </a:t>
            </a:r>
            <a:r>
              <a:rPr lang="en-US" altLang="ko-KR" sz="2000" b="1" i="1">
                <a:ea typeface="HY헤드라인M" pitchFamily="18" charset="-127"/>
              </a:rPr>
              <a:t>p</a:t>
            </a:r>
            <a:r>
              <a:rPr lang="ko-KR" altLang="en-US" sz="2000">
                <a:ea typeface="HY헤드라인M" pitchFamily="18" charset="-127"/>
              </a:rPr>
              <a:t>는 </a:t>
            </a:r>
            <a:r>
              <a:rPr lang="en-US" altLang="ko-KR" sz="2000" b="1">
                <a:ea typeface="HY헤드라인M" pitchFamily="18" charset="-127"/>
              </a:rPr>
              <a:t>0</a:t>
            </a:r>
            <a:r>
              <a:rPr lang="ko-KR" altLang="en-US" sz="2000">
                <a:ea typeface="HY헤드라인M" pitchFamily="18" charset="-127"/>
              </a:rPr>
              <a:t>가 아니므로</a:t>
            </a:r>
            <a:r>
              <a:rPr lang="en-US" altLang="ko-KR" sz="2000">
                <a:ea typeface="HY헤드라인M" pitchFamily="18" charset="-127"/>
              </a:rPr>
              <a:t>, (</a:t>
            </a:r>
            <a:r>
              <a:rPr lang="en-US" altLang="ko-KR" sz="2000" b="1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b="1">
                <a:ea typeface="HY헤드라인M" pitchFamily="18" charset="-127"/>
              </a:rPr>
              <a:t>I – </a:t>
            </a:r>
            <a:r>
              <a:rPr lang="en-US" altLang="ko-KR" sz="2000" b="1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en-US" altLang="ko-KR" sz="2000" i="1">
                <a:ea typeface="HY헤드라인M" pitchFamily="18" charset="-127"/>
              </a:rPr>
              <a:t> = </a:t>
            </a:r>
            <a:r>
              <a:rPr lang="en-US" altLang="ko-KR" sz="2000" b="1">
                <a:ea typeface="HY헤드라인M" pitchFamily="18" charset="-127"/>
              </a:rPr>
              <a:t>0</a:t>
            </a:r>
            <a:r>
              <a:rPr lang="ko-KR" altLang="en-US" sz="2000">
                <a:ea typeface="HY헤드라인M" pitchFamily="18" charset="-127"/>
              </a:rPr>
              <a:t>가 되어야 한다</a:t>
            </a:r>
            <a:r>
              <a:rPr lang="en-US" altLang="ko-KR" sz="2000">
                <a:ea typeface="HY헤드라인M" pitchFamily="18" charset="-127"/>
              </a:rPr>
              <a:t>.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 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즉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, 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en-US" altLang="ko-KR" sz="2000" b="1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b="1">
                <a:ea typeface="HY헤드라인M" pitchFamily="18" charset="-127"/>
              </a:rPr>
              <a:t>I – </a:t>
            </a:r>
            <a:r>
              <a:rPr lang="en-US" altLang="ko-KR" sz="2000" b="1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)</a:t>
            </a:r>
            <a:r>
              <a:rPr lang="ko-KR" altLang="en-US" sz="2000">
                <a:ea typeface="HY헤드라인M" pitchFamily="18" charset="-127"/>
              </a:rPr>
              <a:t>가 특이 행렬</a:t>
            </a:r>
            <a:r>
              <a:rPr lang="en-US" altLang="ko-KR" sz="2000">
                <a:ea typeface="HY헤드라인M" pitchFamily="18" charset="-127"/>
              </a:rPr>
              <a:t>(singular)</a:t>
            </a:r>
            <a:r>
              <a:rPr lang="ko-KR" altLang="en-US" sz="2000">
                <a:ea typeface="HY헤드라인M" pitchFamily="18" charset="-127"/>
              </a:rPr>
              <a:t>이 되어야 하고</a:t>
            </a:r>
            <a:r>
              <a:rPr lang="en-US" altLang="ko-KR" sz="2000">
                <a:ea typeface="HY헤드라인M" pitchFamily="18" charset="-127"/>
              </a:rPr>
              <a:t>, </a:t>
            </a:r>
            <a:br>
              <a:rPr lang="en-US" altLang="ko-KR" sz="2000">
                <a:ea typeface="HY헤드라인M" pitchFamily="18" charset="-127"/>
              </a:rPr>
            </a:b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 </a:t>
            </a:r>
            <a:r>
              <a:rPr lang="ko-KR" altLang="en-US" sz="2000">
                <a:ea typeface="HY헤드라인M" pitchFamily="18" charset="-127"/>
                <a:sym typeface="Wingdings" pitchFamily="2" charset="2"/>
              </a:rPr>
              <a:t>따라서</a:t>
            </a:r>
            <a:r>
              <a:rPr lang="en-US" altLang="ko-KR" sz="2000">
                <a:ea typeface="HY헤드라인M" pitchFamily="18" charset="-127"/>
                <a:sym typeface="Wingdings" pitchFamily="2" charset="2"/>
              </a:rPr>
              <a:t>, </a:t>
            </a:r>
            <a:r>
              <a:rPr lang="ko-KR" altLang="en-US" sz="2000">
                <a:ea typeface="HY헤드라인M" pitchFamily="18" charset="-127"/>
              </a:rPr>
              <a:t>그 행렬식은 </a:t>
            </a:r>
            <a:r>
              <a:rPr lang="en-US" altLang="ko-KR" sz="2000">
                <a:ea typeface="HY헤드라인M" pitchFamily="18" charset="-127"/>
              </a:rPr>
              <a:t>0</a:t>
            </a:r>
            <a:r>
              <a:rPr lang="ko-KR" altLang="en-US" sz="2000">
                <a:ea typeface="HY헤드라인M" pitchFamily="18" charset="-127"/>
              </a:rPr>
              <a:t>이 되어야 한다</a:t>
            </a:r>
            <a:r>
              <a:rPr lang="en-US" altLang="ko-KR" sz="2000">
                <a:ea typeface="HY헤드라인M" pitchFamily="18" charset="-127"/>
              </a:rPr>
              <a:t>(</a:t>
            </a:r>
            <a:r>
              <a:rPr lang="ko-KR" altLang="en-US" sz="2000">
                <a:ea typeface="HY헤드라인M" pitchFamily="18" charset="-127"/>
              </a:rPr>
              <a:t>다음 식이 성립하여야 한다</a:t>
            </a:r>
            <a:r>
              <a:rPr lang="en-US" altLang="ko-KR" sz="2000">
                <a:ea typeface="HY헤드라인M" pitchFamily="18" charset="-127"/>
              </a:rPr>
              <a:t>).</a:t>
            </a:r>
          </a:p>
        </p:txBody>
      </p:sp>
      <p:graphicFrame>
        <p:nvGraphicFramePr>
          <p:cNvPr id="1333257" name="Object 9"/>
          <p:cNvGraphicFramePr>
            <a:graphicFrameLocks noChangeAspect="1"/>
          </p:cNvGraphicFramePr>
          <p:nvPr/>
        </p:nvGraphicFramePr>
        <p:xfrm>
          <a:off x="1258888" y="4941888"/>
          <a:ext cx="2132012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61" name="Equation" r:id="rId7" imgW="545760" imgH="177480" progId="Equation.DSMT4">
                  <p:embed/>
                </p:oleObj>
              </mc:Choice>
              <mc:Fallback>
                <p:oleObj name="Equation" r:id="rId7" imgW="54576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4941888"/>
                        <a:ext cx="2132012" cy="696912"/>
                      </a:xfrm>
                      <a:prstGeom prst="rect">
                        <a:avLst/>
                      </a:prstGeom>
                      <a:solidFill>
                        <a:srgbClr val="CC99FF">
                          <a:alpha val="80000"/>
                        </a:srgb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ko-KR"/>
              <a:t>Page </a:t>
            </a:r>
            <a:fld id="{1A1A9C68-C310-436D-B90D-887232BC5FBC}" type="slidenum">
              <a:rPr lang="en-US" altLang="ko-KR"/>
              <a:pPr/>
              <a:t>9</a:t>
            </a:fld>
            <a:endParaRPr lang="en-US" altLang="ko-KR"/>
          </a:p>
        </p:txBody>
      </p:sp>
      <p:sp>
        <p:nvSpPr>
          <p:cNvPr id="1335298" name="Text Box 2"/>
          <p:cNvSpPr txBox="1">
            <a:spLocks noChangeArrowheads="1"/>
          </p:cNvSpPr>
          <p:nvPr/>
        </p:nvSpPr>
        <p:spPr bwMode="auto">
          <a:xfrm>
            <a:off x="7127875" y="476250"/>
            <a:ext cx="1925638" cy="25558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lIns="36000" tIns="36000" rIns="36000" bIns="36000" anchor="ctr">
            <a:spAutoFit/>
          </a:bodyPr>
          <a:lstStyle/>
          <a:p>
            <a:pPr marL="292100" indent="-292100" algn="r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292100" algn="l"/>
                <a:tab pos="685800" algn="l"/>
              </a:tabLst>
            </a:pPr>
            <a:r>
              <a:rPr lang="en-US" altLang="ko-KR" sz="1200">
                <a:solidFill>
                  <a:srgbClr val="0066CC"/>
                </a:solidFill>
                <a:ea typeface="HY헤드라인M" pitchFamily="18" charset="-127"/>
                <a:sym typeface="Wingdings" pitchFamily="2" charset="2"/>
              </a:rPr>
              <a:t>Eigenvalues &amp; Eigenvectors</a:t>
            </a:r>
            <a:endParaRPr lang="en-US" altLang="ko-KR" sz="1200">
              <a:solidFill>
                <a:srgbClr val="0066CC"/>
              </a:solidFill>
              <a:ea typeface="HY헤드라인M" pitchFamily="18" charset="-127"/>
            </a:endParaRPr>
          </a:p>
        </p:txBody>
      </p:sp>
      <p:sp>
        <p:nvSpPr>
          <p:cNvPr id="1335299" name="Rectangle 3"/>
          <p:cNvSpPr>
            <a:spLocks noChangeArrowheads="1"/>
          </p:cNvSpPr>
          <p:nvPr/>
        </p:nvSpPr>
        <p:spPr bwMode="auto">
          <a:xfrm>
            <a:off x="815975" y="163513"/>
            <a:ext cx="4548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lnSpc>
                <a:spcPct val="100000"/>
              </a:lnSpc>
              <a:spcBef>
                <a:spcPct val="0"/>
              </a:spcBef>
              <a:buClrTx/>
              <a:buFont typeface="Wingdings" pitchFamily="2" charset="2"/>
              <a:buNone/>
            </a:pPr>
            <a:r>
              <a:rPr lang="ko-KR" altLang="en-US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대각 행렬로의 변환 </a:t>
            </a:r>
            <a:r>
              <a:rPr lang="en-US" altLang="ko-KR" sz="24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HY헤드라인M" pitchFamily="18" charset="-127"/>
              </a:rPr>
              <a:t>(6/6)</a:t>
            </a:r>
          </a:p>
        </p:txBody>
      </p:sp>
      <p:sp>
        <p:nvSpPr>
          <p:cNvPr id="1335300" name="Text Box 4"/>
          <p:cNvSpPr txBox="1">
            <a:spLocks noChangeArrowheads="1"/>
          </p:cNvSpPr>
          <p:nvPr/>
        </p:nvSpPr>
        <p:spPr bwMode="auto">
          <a:xfrm>
            <a:off x="323850" y="981075"/>
            <a:ext cx="8569325" cy="803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그리고</a:t>
            </a:r>
            <a:r>
              <a:rPr lang="en-US" altLang="ko-KR" sz="2000">
                <a:ea typeface="HY헤드라인M" pitchFamily="18" charset="-127"/>
              </a:rPr>
              <a:t>, |</a:t>
            </a:r>
            <a:r>
              <a:rPr lang="en-US" altLang="ko-KR" sz="2000" b="1">
                <a:ea typeface="HY헤드라인M" pitchFamily="18" charset="-127"/>
                <a:sym typeface="Symbol" pitchFamily="18" charset="2"/>
              </a:rPr>
              <a:t></a:t>
            </a:r>
            <a:r>
              <a:rPr lang="en-US" altLang="ko-KR" sz="2000" b="1">
                <a:ea typeface="HY헤드라인M" pitchFamily="18" charset="-127"/>
              </a:rPr>
              <a:t>I – </a:t>
            </a:r>
            <a:r>
              <a:rPr lang="en-US" altLang="ko-KR" sz="2000" b="1" i="1">
                <a:ea typeface="HY헤드라인M" pitchFamily="18" charset="-127"/>
              </a:rPr>
              <a:t>A</a:t>
            </a:r>
            <a:r>
              <a:rPr lang="en-US" altLang="ko-KR" sz="2000">
                <a:ea typeface="HY헤드라인M" pitchFamily="18" charset="-127"/>
              </a:rPr>
              <a:t>|</a:t>
            </a:r>
            <a:r>
              <a:rPr lang="ko-KR" altLang="en-US" sz="2000">
                <a:ea typeface="HY헤드라인M" pitchFamily="18" charset="-127"/>
              </a:rPr>
              <a:t>는</a:t>
            </a:r>
            <a:r>
              <a:rPr lang="ko-KR" altLang="en-US" sz="2000" b="1" i="1" baseline="30000">
                <a:ea typeface="HY헤드라인M" pitchFamily="18" charset="-127"/>
              </a:rPr>
              <a:t> </a:t>
            </a:r>
            <a:r>
              <a:rPr lang="ko-KR" altLang="en-US" sz="2000">
                <a:ea typeface="HY헤드라인M" pitchFamily="18" charset="-127"/>
              </a:rPr>
              <a:t>다음과 같이  </a:t>
            </a:r>
            <a:r>
              <a:rPr lang="ko-KR" altLang="en-US" sz="2000" b="1">
                <a:ea typeface="HY헤드라인M" pitchFamily="18" charset="-127"/>
                <a:sym typeface="Symbol" pitchFamily="18" charset="2"/>
              </a:rPr>
              <a:t></a:t>
            </a:r>
            <a:r>
              <a:rPr lang="ko-KR" altLang="en-US" sz="2000">
                <a:ea typeface="HY헤드라인M" pitchFamily="18" charset="-127"/>
              </a:rPr>
              <a:t>에 대한 </a:t>
            </a:r>
            <a:r>
              <a:rPr lang="en-US" altLang="ko-KR" sz="2000" i="1">
                <a:ea typeface="HY헤드라인M" pitchFamily="18" charset="-127"/>
              </a:rPr>
              <a:t>n</a:t>
            </a:r>
            <a:r>
              <a:rPr lang="ko-KR" altLang="en-US" sz="2000">
                <a:ea typeface="HY헤드라인M" pitchFamily="18" charset="-127"/>
              </a:rPr>
              <a:t>차 방정식이 되며</a:t>
            </a:r>
            <a:r>
              <a:rPr lang="en-US" altLang="ko-KR" sz="2000">
                <a:ea typeface="HY헤드라인M" pitchFamily="18" charset="-127"/>
              </a:rPr>
              <a:t>,</a:t>
            </a:r>
            <a:br>
              <a:rPr lang="en-US" altLang="ko-KR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이 방정식을 행렬 </a:t>
            </a:r>
            <a:r>
              <a:rPr lang="en-US" altLang="ko-KR" sz="2000" b="1">
                <a:ea typeface="HY헤드라인M" pitchFamily="18" charset="-127"/>
              </a:rPr>
              <a:t>A</a:t>
            </a:r>
            <a:r>
              <a:rPr lang="ko-KR" altLang="en-US" sz="2000">
                <a:ea typeface="HY헤드라인M" pitchFamily="18" charset="-127"/>
              </a:rPr>
              <a:t>의 특성 방정식</a:t>
            </a:r>
            <a:r>
              <a:rPr lang="en-US" altLang="ko-KR" sz="2000">
                <a:ea typeface="HY헤드라인M" pitchFamily="18" charset="-127"/>
              </a:rPr>
              <a:t>(characteristic equation)</a:t>
            </a:r>
            <a:r>
              <a:rPr lang="ko-KR" altLang="en-US" sz="2000">
                <a:ea typeface="HY헤드라인M" pitchFamily="18" charset="-127"/>
              </a:rPr>
              <a:t>이라 한다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35301" name="Object 5"/>
          <p:cNvGraphicFramePr>
            <a:graphicFrameLocks noChangeAspect="1"/>
          </p:cNvGraphicFramePr>
          <p:nvPr/>
        </p:nvGraphicFramePr>
        <p:xfrm>
          <a:off x="684213" y="1816100"/>
          <a:ext cx="6192837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07" name="Equation" r:id="rId5" imgW="1955520" imgH="190440" progId="Equation.DSMT4">
                  <p:embed/>
                </p:oleObj>
              </mc:Choice>
              <mc:Fallback>
                <p:oleObj name="Equation" r:id="rId5" imgW="195552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816100"/>
                        <a:ext cx="6192837" cy="604838"/>
                      </a:xfrm>
                      <a:prstGeom prst="rect">
                        <a:avLst/>
                      </a:prstGeom>
                      <a:solidFill>
                        <a:srgbClr val="CC99FF">
                          <a:alpha val="39999"/>
                        </a:srgb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5302" name="Text Box 6"/>
          <p:cNvSpPr txBox="1">
            <a:spLocks noChangeArrowheads="1"/>
          </p:cNvSpPr>
          <p:nvPr/>
        </p:nvSpPr>
        <p:spPr bwMode="auto">
          <a:xfrm>
            <a:off x="323850" y="2636838"/>
            <a:ext cx="3024188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36000" tIns="36000" rIns="36000" bIns="36000">
            <a:spAutoFit/>
          </a:bodyPr>
          <a:lstStyle/>
          <a:p>
            <a:pPr marL="292100" indent="-292100">
              <a:lnSpc>
                <a:spcPct val="120000"/>
              </a:lnSpc>
              <a:spcAft>
                <a:spcPct val="20000"/>
              </a:spcAft>
              <a:buFont typeface="Wingdings" pitchFamily="2" charset="2"/>
              <a:buBlip>
                <a:blip r:embed="rId4"/>
              </a:buBlip>
              <a:tabLst>
                <a:tab pos="268288" algn="l"/>
              </a:tabLst>
            </a:pPr>
            <a:r>
              <a:rPr lang="ko-KR" altLang="en-US" sz="2000">
                <a:ea typeface="HY헤드라인M" pitchFamily="18" charset="-127"/>
              </a:rPr>
              <a:t>그 이유는 왼편과 같은 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과정으로 행렬식이 </a:t>
            </a:r>
            <a:br>
              <a:rPr lang="ko-KR" altLang="en-US" sz="2000">
                <a:ea typeface="HY헤드라인M" pitchFamily="18" charset="-127"/>
              </a:rPr>
            </a:br>
            <a:r>
              <a:rPr lang="ko-KR" altLang="en-US" sz="2000">
                <a:ea typeface="HY헤드라인M" pitchFamily="18" charset="-127"/>
              </a:rPr>
              <a:t>구해지기 때문이다</a:t>
            </a:r>
            <a:r>
              <a:rPr lang="en-US" altLang="ko-KR" sz="2000">
                <a:ea typeface="HY헤드라인M" pitchFamily="18" charset="-127"/>
              </a:rPr>
              <a:t>.</a:t>
            </a:r>
          </a:p>
        </p:txBody>
      </p:sp>
      <p:graphicFrame>
        <p:nvGraphicFramePr>
          <p:cNvPr id="13353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972899"/>
              </p:ext>
            </p:extLst>
          </p:nvPr>
        </p:nvGraphicFramePr>
        <p:xfrm>
          <a:off x="3924300" y="2492896"/>
          <a:ext cx="4535488" cy="4046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08" name="Equation" r:id="rId7" imgW="2450880" imgH="2184120" progId="Equation.DSMT4">
                  <p:embed/>
                </p:oleObj>
              </mc:Choice>
              <mc:Fallback>
                <p:oleObj name="Equation" r:id="rId7" imgW="2450880" imgH="2184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492896"/>
                        <a:ext cx="4535488" cy="4046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기본 디자인">
  <a:themeElements>
    <a:clrScheme name="기본 디자인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l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ctr" anchorCtr="0" compatLnSpc="1">
        <a:prstTxWarp prst="textNoShape">
          <a:avLst/>
        </a:prstTxWarp>
        <a:spAutoFit/>
      </a:bodyPr>
      <a:lstStyle>
        <a:defPPr marL="292100" marR="0" indent="-292100" algn="l" defTabSz="914400" rtl="0" eaLnBrk="1" fontAlgn="ctr" latinLnBrk="1" hangingPunct="1">
          <a:lnSpc>
            <a:spcPct val="140000"/>
          </a:lnSpc>
          <a:spcBef>
            <a:spcPct val="20000"/>
          </a:spcBef>
          <a:spcAft>
            <a:spcPct val="0"/>
          </a:spcAft>
          <a:buClr>
            <a:srgbClr val="660066"/>
          </a:buClr>
          <a:buSzTx/>
          <a:buFont typeface="Wingdings" pitchFamily="2" charset="2"/>
          <a:buChar char="v"/>
          <a:tabLst>
            <a:tab pos="292100" algn="l"/>
            <a:tab pos="685800" algn="l"/>
          </a:tabLst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굴림체" pitchFamily="49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18613</TotalTime>
  <Words>2150</Words>
  <Application>Microsoft Office PowerPoint</Application>
  <PresentationFormat>화면 슬라이드 쇼(4:3)</PresentationFormat>
  <Paragraphs>410</Paragraphs>
  <Slides>63</Slides>
  <Notes>62</Notes>
  <HiddenSlides>0</HiddenSlides>
  <MMClips>0</MMClips>
  <ScaleCrop>false</ScaleCrop>
  <HeadingPairs>
    <vt:vector size="6" baseType="variant">
      <vt:variant>
        <vt:lpstr>테마</vt:lpstr>
      </vt:variant>
      <vt:variant>
        <vt:i4>2</vt:i4>
      </vt:variant>
      <vt:variant>
        <vt:lpstr>포함된 OLE 서버</vt:lpstr>
      </vt:variant>
      <vt:variant>
        <vt:i4>2</vt:i4>
      </vt:variant>
      <vt:variant>
        <vt:lpstr>슬라이드 제목</vt:lpstr>
      </vt:variant>
      <vt:variant>
        <vt:i4>63</vt:i4>
      </vt:variant>
    </vt:vector>
  </HeadingPairs>
  <TitlesOfParts>
    <vt:vector size="67" baseType="lpstr">
      <vt:lpstr>기본 디자인</vt:lpstr>
      <vt:lpstr>연꽃 당초 무늬</vt:lpstr>
      <vt:lpstr>Equation</vt:lpstr>
      <vt:lpstr>MathType 6.0 Equation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Discrete Mathematics</dc:title>
  <dc:creator>문양세</dc:creator>
  <cp:lastModifiedBy>IAI-Air</cp:lastModifiedBy>
  <cp:revision>1581</cp:revision>
  <dcterms:created xsi:type="dcterms:W3CDTF">2003-03-03T08:07:33Z</dcterms:created>
  <dcterms:modified xsi:type="dcterms:W3CDTF">2011-05-16T00:50:14Z</dcterms:modified>
</cp:coreProperties>
</file>