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3" r:id="rId2"/>
  </p:sldMasterIdLst>
  <p:notesMasterIdLst>
    <p:notesMasterId r:id="rId59"/>
  </p:notesMasterIdLst>
  <p:handoutMasterIdLst>
    <p:handoutMasterId r:id="rId60"/>
  </p:handoutMasterIdLst>
  <p:sldIdLst>
    <p:sldId id="346" r:id="rId3"/>
    <p:sldId id="567" r:id="rId4"/>
    <p:sldId id="598" r:id="rId5"/>
    <p:sldId id="544" r:id="rId6"/>
    <p:sldId id="626" r:id="rId7"/>
    <p:sldId id="653" r:id="rId8"/>
    <p:sldId id="627" r:id="rId9"/>
    <p:sldId id="654" r:id="rId10"/>
    <p:sldId id="628" r:id="rId11"/>
    <p:sldId id="655" r:id="rId12"/>
    <p:sldId id="629" r:id="rId13"/>
    <p:sldId id="630" r:id="rId14"/>
    <p:sldId id="656" r:id="rId15"/>
    <p:sldId id="634" r:id="rId16"/>
    <p:sldId id="665" r:id="rId17"/>
    <p:sldId id="660" r:id="rId18"/>
    <p:sldId id="661" r:id="rId19"/>
    <p:sldId id="662" r:id="rId20"/>
    <p:sldId id="663" r:id="rId21"/>
    <p:sldId id="664" r:id="rId22"/>
    <p:sldId id="666" r:id="rId23"/>
    <p:sldId id="667" r:id="rId24"/>
    <p:sldId id="648" r:id="rId25"/>
    <p:sldId id="649" r:id="rId26"/>
    <p:sldId id="668" r:id="rId27"/>
    <p:sldId id="650" r:id="rId28"/>
    <p:sldId id="651" r:id="rId29"/>
    <p:sldId id="669" r:id="rId30"/>
    <p:sldId id="670" r:id="rId31"/>
    <p:sldId id="652" r:id="rId32"/>
    <p:sldId id="671" r:id="rId33"/>
    <p:sldId id="672" r:id="rId34"/>
    <p:sldId id="673" r:id="rId35"/>
    <p:sldId id="674" r:id="rId36"/>
    <p:sldId id="675" r:id="rId37"/>
    <p:sldId id="676" r:id="rId38"/>
    <p:sldId id="677" r:id="rId39"/>
    <p:sldId id="678" r:id="rId40"/>
    <p:sldId id="693" r:id="rId41"/>
    <p:sldId id="679" r:id="rId42"/>
    <p:sldId id="684" r:id="rId43"/>
    <p:sldId id="685" r:id="rId44"/>
    <p:sldId id="698" r:id="rId45"/>
    <p:sldId id="686" r:id="rId46"/>
    <p:sldId id="687" r:id="rId47"/>
    <p:sldId id="700" r:id="rId48"/>
    <p:sldId id="688" r:id="rId49"/>
    <p:sldId id="689" r:id="rId50"/>
    <p:sldId id="703" r:id="rId51"/>
    <p:sldId id="702" r:id="rId52"/>
    <p:sldId id="701" r:id="rId53"/>
    <p:sldId id="690" r:id="rId54"/>
    <p:sldId id="691" r:id="rId55"/>
    <p:sldId id="704" r:id="rId56"/>
    <p:sldId id="705" r:id="rId57"/>
    <p:sldId id="706" r:id="rId58"/>
  </p:sldIdLst>
  <p:sldSz cx="9144000" cy="6858000" type="screen4x3"/>
  <p:notesSz cx="6873875" cy="10063163"/>
  <p:defaultTextStyle>
    <a:defPPr>
      <a:defRPr lang="ko-KR"/>
    </a:defPPr>
    <a:lvl1pPr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1pPr>
    <a:lvl2pPr marL="4572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2pPr>
    <a:lvl3pPr marL="9144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3pPr>
    <a:lvl4pPr marL="13716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4pPr>
    <a:lvl5pPr marL="18288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FF0000"/>
    <a:srgbClr val="FFCCCC"/>
    <a:srgbClr val="1C1C1C"/>
    <a:srgbClr val="FFFF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1" autoAdjust="0"/>
    <p:restoredTop sz="79682" autoAdjust="0"/>
  </p:normalViewPr>
  <p:slideViewPr>
    <p:cSldViewPr>
      <p:cViewPr varScale="1">
        <p:scale>
          <a:sx n="92" d="100"/>
          <a:sy n="92" d="100"/>
        </p:scale>
        <p:origin x="-990" y="-102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49.wmf"/><Relationship Id="rId1" Type="http://schemas.openxmlformats.org/officeDocument/2006/relationships/image" Target="../media/image50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4" Type="http://schemas.openxmlformats.org/officeDocument/2006/relationships/image" Target="../media/image76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4" Type="http://schemas.openxmlformats.org/officeDocument/2006/relationships/image" Target="../media/image8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3.wmf"/><Relationship Id="rId1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8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9.wmf"/></Relationships>
</file>

<file path=ppt/drawings/_rels/vmlDrawing3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5.wmf"/><Relationship Id="rId1" Type="http://schemas.openxmlformats.org/officeDocument/2006/relationships/image" Target="../media/image94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9.wmf"/><Relationship Id="rId1" Type="http://schemas.openxmlformats.org/officeDocument/2006/relationships/image" Target="../media/image9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fld id="{4457225C-06F6-49D5-8FD4-50EF6CA3248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44114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5650"/>
            <a:ext cx="5030787" cy="3773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81550"/>
            <a:ext cx="50419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endParaRPr lang="en-US" altLang="ko-K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fld id="{AD38DA27-9B97-4C38-880A-948B6C4AEAF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248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6CEBE0-0617-4180-BE9C-700BB90EFF52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6CA50C-5874-42DC-8482-AADE2ABC7661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98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98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597A71-8214-4015-B6C4-F14CA4A16D2C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98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98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7D447C-18CF-426C-AB9F-82C293762DC6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104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8B443C-F80A-4961-89E0-76D01DF0BF80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99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99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D4B0BF-9A43-4349-9BF6-992C2A33ABD4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1059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5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0BC8F8-5A30-4B90-9A8E-B31EA7675301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104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DBD707-B6A4-4FA2-865D-D930DF1B37C4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105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5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110F75-7CB5-4568-9933-6BB1DE2C7837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105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5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BCCD9D-8C00-478E-BD18-232C535C82B0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105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086B5C-AA04-4903-907F-ADBE5CF45A7A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105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5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44E273-0D37-4D78-9485-B4494A9D39BC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23B72-0930-4939-86D6-9C5EB7AF360F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106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6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90F7F7-E693-42C5-B125-B2F50DB240BB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106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F9C401-938F-48B3-811B-12087D85DEF8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102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2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FBBDF-1391-40D4-850A-9D02DDC1A3A8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102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2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59F2F-E568-40C3-9CE9-FCDCCF85EE7E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106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90D28-37F4-445A-8BBF-7B39878589B5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1027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2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7C3CD2-AA6F-4A22-9593-5B50FE4E09D3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102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2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70489E-2DBD-4B08-B2FB-78748C6BE555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106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6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D6A242-7082-402E-BC38-520E980B1016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107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7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3F042B-136B-4D86-8F28-2247E4F7B66B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1031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3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5B806-AFF7-4181-A8C7-0A796E6069A6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D10B31-2805-42EC-B2B9-B6F437905ECF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107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7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DC5470-0ECD-46C7-8361-6E226456BFD5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107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7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CBFD38-88AF-44CD-9F10-04BC95899238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107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7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F568B6-6087-4710-8BE3-6441FED339D5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107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7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5AAF2-D789-48F9-A1ED-A6A0CF4FA200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108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81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DADD29-64A3-467C-8E88-A507A7FF518C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108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8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B20990-6EF6-468D-8F96-C4DC2BAA4A5B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108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8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DD13C1-93E1-40C3-A75A-236EC9DB2146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109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ED0CFF-3BA6-4956-B882-262C28A0A7E0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1122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2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FCFCA0-4BB6-437C-ADD3-67A8EF128DFF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109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AA3A43-1923-4684-91E1-4641640AA061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97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977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CC2A2C-8E78-4329-AF99-11591C47ADBB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110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267E30-BE7E-4827-839A-F194D261B699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110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0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D6DFC4-43BC-4F4E-AC0F-4CA421B9CD09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113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34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ABBAB3-4830-479A-9CF7-E5DDAC46A8F7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110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07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AE2262-7F55-44D6-9EA8-905AF6968DF0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1110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1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F4F790-AA2A-4EE7-B970-40F44F1C1492}" type="slidenum">
              <a:rPr lang="en-US" altLang="ko-KR"/>
              <a:pPr/>
              <a:t>46</a:t>
            </a:fld>
            <a:endParaRPr lang="en-US" altLang="ko-KR"/>
          </a:p>
        </p:txBody>
      </p:sp>
      <p:sp>
        <p:nvSpPr>
          <p:cNvPr id="113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38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4778E9-E99E-4711-B544-D9D835F05A0D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111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12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53FD8A-3A57-4481-B261-97708BB0BA1A}" type="slidenum">
              <a:rPr lang="en-US" altLang="ko-KR"/>
              <a:pPr/>
              <a:t>48</a:t>
            </a:fld>
            <a:endParaRPr lang="en-US" altLang="ko-KR"/>
          </a:p>
        </p:txBody>
      </p:sp>
      <p:sp>
        <p:nvSpPr>
          <p:cNvPr id="111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1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E824CF-FE58-4D82-AE3D-3467A0EA806E}" type="slidenum">
              <a:rPr lang="en-US" altLang="ko-KR"/>
              <a:pPr/>
              <a:t>49</a:t>
            </a:fld>
            <a:endParaRPr lang="en-US" altLang="ko-KR"/>
          </a:p>
        </p:txBody>
      </p:sp>
      <p:sp>
        <p:nvSpPr>
          <p:cNvPr id="114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4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D63B24-6E21-43F7-9F64-3DE8C0019E99}" type="slidenum">
              <a:rPr lang="en-US" altLang="ko-KR"/>
              <a:pPr/>
              <a:t>50</a:t>
            </a:fld>
            <a:endParaRPr lang="en-US" altLang="ko-KR"/>
          </a:p>
        </p:txBody>
      </p:sp>
      <p:sp>
        <p:nvSpPr>
          <p:cNvPr id="114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4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A1BD46-BC3B-4225-B299-17DED30630BB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1035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DAA0F2-71AD-4A18-B442-E279860278AD}" type="slidenum">
              <a:rPr lang="en-US" altLang="ko-KR"/>
              <a:pPr/>
              <a:t>51</a:t>
            </a:fld>
            <a:endParaRPr lang="en-US" altLang="ko-KR"/>
          </a:p>
        </p:txBody>
      </p:sp>
      <p:sp>
        <p:nvSpPr>
          <p:cNvPr id="1140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4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9C0FF9-00D1-4F00-9CBC-86445753610F}" type="slidenum">
              <a:rPr lang="en-US" altLang="ko-KR"/>
              <a:pPr/>
              <a:t>52</a:t>
            </a:fld>
            <a:endParaRPr lang="en-US" altLang="ko-KR"/>
          </a:p>
        </p:txBody>
      </p:sp>
      <p:sp>
        <p:nvSpPr>
          <p:cNvPr id="1116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1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9ECDF7-0D2F-4966-A80A-B7A6ED728CF6}" type="slidenum">
              <a:rPr lang="en-US" altLang="ko-KR"/>
              <a:pPr/>
              <a:t>53</a:t>
            </a:fld>
            <a:endParaRPr lang="en-US" altLang="ko-KR"/>
          </a:p>
        </p:txBody>
      </p:sp>
      <p:sp>
        <p:nvSpPr>
          <p:cNvPr id="111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A24A1-2AC3-45F6-A412-45EED9583EE5}" type="slidenum">
              <a:rPr lang="en-US" altLang="ko-KR"/>
              <a:pPr/>
              <a:t>54</a:t>
            </a:fld>
            <a:endParaRPr lang="en-US" altLang="ko-KR"/>
          </a:p>
        </p:txBody>
      </p:sp>
      <p:sp>
        <p:nvSpPr>
          <p:cNvPr id="114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4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02B545-2A44-41C0-AB0B-988946A566A1}" type="slidenum">
              <a:rPr lang="en-US" altLang="ko-KR"/>
              <a:pPr/>
              <a:t>55</a:t>
            </a:fld>
            <a:endParaRPr lang="en-US" altLang="ko-KR"/>
          </a:p>
        </p:txBody>
      </p:sp>
      <p:sp>
        <p:nvSpPr>
          <p:cNvPr id="1148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4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35923-2F61-44B6-A8DE-9CFDEBD3824F}" type="slidenum">
              <a:rPr lang="en-US" altLang="ko-KR"/>
              <a:pPr/>
              <a:t>56</a:t>
            </a:fld>
            <a:endParaRPr lang="en-US" altLang="ko-KR"/>
          </a:p>
        </p:txBody>
      </p:sp>
      <p:sp>
        <p:nvSpPr>
          <p:cNvPr id="115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150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F198DC-A5E5-47EA-99A7-506479630F62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97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5CADFD-BB94-45DE-9140-1AB8B18E6FCA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103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F0E77-513A-4DA5-82A9-2A7FE5679E72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98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F3EF7-4CFE-424B-8C25-6163F36E00C6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103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86261795-A41E-4D60-AA3C-0A53B1159B0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8D4D6AA4-95E3-4097-80A1-04290A950BF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872330F4-D538-4DDB-9F6E-9F45F836CEF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EB6C645E-B121-47E3-96AE-75049E1E4F2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F1D2DC8F-F83B-4E72-95C4-F92DF12D01B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084DC7EF-EE76-4CA6-9EE0-76EFACDB919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C3999738-991A-4894-9C71-D1A9CA93EAC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442AC52A-8DC6-4609-9450-F8205F27098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977D9BE8-37E3-4136-91EF-802FCE78981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438A00FC-A05D-4C4F-8BBF-9410AEB1F60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E226DCF6-57BB-4B37-9B3A-BA68A1854BA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1052"/>
          <p:cNvSpPr>
            <a:spLocks noChangeArrowheads="1"/>
          </p:cNvSpPr>
          <p:nvPr userDrawn="1"/>
        </p:nvSpPr>
        <p:spPr bwMode="auto">
          <a:xfrm>
            <a:off x="11113" y="6532563"/>
            <a:ext cx="9132887" cy="3524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64013" y="65849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accent2"/>
                </a:solidFill>
                <a:ea typeface="+mn-ea"/>
              </a:defRPr>
            </a:lvl1pPr>
          </a:lstStyle>
          <a:p>
            <a:r>
              <a:rPr lang="en-US" altLang="ko-KR"/>
              <a:t>Page </a:t>
            </a:r>
            <a:fld id="{834845DA-5637-4F1C-9FAD-2F5F55729C0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750888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5098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81" name="Line 1057"/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2" name="AutoShape 1058"/>
          <p:cNvSpPr>
            <a:spLocks noChangeArrowheads="1"/>
          </p:cNvSpPr>
          <p:nvPr userDrawn="1"/>
        </p:nvSpPr>
        <p:spPr bwMode="auto">
          <a:xfrm>
            <a:off x="6516688" y="476250"/>
            <a:ext cx="2627312" cy="538163"/>
          </a:xfrm>
          <a:prstGeom prst="roundRect">
            <a:avLst>
              <a:gd name="adj" fmla="val 29204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3" name="Rectangle 1059"/>
          <p:cNvSpPr>
            <a:spLocks noChangeArrowheads="1"/>
          </p:cNvSpPr>
          <p:nvPr userDrawn="1"/>
        </p:nvSpPr>
        <p:spPr bwMode="auto">
          <a:xfrm>
            <a:off x="8316913" y="487363"/>
            <a:ext cx="827087" cy="215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6" name="Rectangle 1062"/>
          <p:cNvSpPr>
            <a:spLocks noChangeArrowheads="1"/>
          </p:cNvSpPr>
          <p:nvPr userDrawn="1"/>
        </p:nvSpPr>
        <p:spPr bwMode="auto">
          <a:xfrm>
            <a:off x="165100" y="173038"/>
            <a:ext cx="6135688" cy="463550"/>
          </a:xfrm>
          <a:prstGeom prst="rect">
            <a:avLst/>
          </a:prstGeom>
          <a:solidFill>
            <a:srgbClr val="A6C7E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A6C7EC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2087" name="Picture 1063" descr="PE01522_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6050" y="71438"/>
            <a:ext cx="536575" cy="6191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A161-3C7D-4938-A4BD-B9951294AB8B}" type="datetimeFigureOut">
              <a:rPr lang="en-US" smtClean="0"/>
              <a:pPr/>
              <a:t>4/10/2011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smtClean="0"/>
              <a:t>Page </a:t>
            </a:r>
            <a:fld id="{834845DA-5637-4F1C-9FAD-2F5F55729C0C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1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3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3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9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9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4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Relationship Id="rId1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2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3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2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6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5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6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6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6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5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7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5.jpe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notesSlide" Target="../notesSlides/notesSlide37.xml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5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69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7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notesSlide" Target="../notesSlides/notesSlide44.xml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83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77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notesSlide" Target="../notesSlides/notesSlide45.xml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86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80.bin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notesSlide" Target="../notesSlides/notesSlide46.xml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5.wmf"/><Relationship Id="rId4" Type="http://schemas.openxmlformats.org/officeDocument/2006/relationships/image" Target="../media/image5.jpeg"/><Relationship Id="rId9" Type="http://schemas.openxmlformats.org/officeDocument/2006/relationships/oleObject" Target="../embeddings/oleObject83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8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88.wmf"/><Relationship Id="rId4" Type="http://schemas.openxmlformats.org/officeDocument/2006/relationships/oleObject" Target="../embeddings/oleObject85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jpeg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88.wmf"/><Relationship Id="rId5" Type="http://schemas.openxmlformats.org/officeDocument/2006/relationships/oleObject" Target="../embeddings/oleObject87.bin"/><Relationship Id="rId4" Type="http://schemas.openxmlformats.org/officeDocument/2006/relationships/image" Target="../media/image9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93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notesSlide" Target="../notesSlides/notesSlide52.xml"/><Relationship Id="rId7" Type="http://schemas.openxmlformats.org/officeDocument/2006/relationships/image" Target="../media/image9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94.w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5.jpeg"/><Relationship Id="rId9" Type="http://schemas.openxmlformats.org/officeDocument/2006/relationships/image" Target="../media/image95.w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notesSlide" Target="../notesSlides/notesSlide54.xml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5.jpeg"/><Relationship Id="rId5" Type="http://schemas.openxmlformats.org/officeDocument/2006/relationships/image" Target="../media/image98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100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71472" y="1920273"/>
            <a:ext cx="8096348" cy="1982081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수치해석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(Numerical Analysis)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2400" b="1" dirty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선형 연립 방정식</a:t>
            </a:r>
            <a:endParaRPr lang="en-US" altLang="ko-KR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2400" b="1" dirty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451F291-187F-4BEF-A060-87AD8403FB98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103833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크레이머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(Cramer)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의 법칙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(2/6)</a:t>
            </a:r>
          </a:p>
        </p:txBody>
      </p:sp>
      <p:sp>
        <p:nvSpPr>
          <p:cNvPr id="1038339" name="Text Box 3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3834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행렬식 예제</a:t>
            </a:r>
          </a:p>
        </p:txBody>
      </p:sp>
      <p:graphicFrame>
        <p:nvGraphicFramePr>
          <p:cNvPr id="1038341" name="Object 5"/>
          <p:cNvGraphicFramePr>
            <a:graphicFrameLocks noChangeAspect="1"/>
          </p:cNvGraphicFramePr>
          <p:nvPr/>
        </p:nvGraphicFramePr>
        <p:xfrm>
          <a:off x="2195513" y="1065213"/>
          <a:ext cx="1871662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343" name="Equation" r:id="rId5" imgW="927000" imgH="787320" progId="Equation.DSMT4">
                  <p:embed/>
                </p:oleObj>
              </mc:Choice>
              <mc:Fallback>
                <p:oleObj name="Equation" r:id="rId5" imgW="92700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1065213"/>
                        <a:ext cx="1871662" cy="159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342" name="Object 6"/>
          <p:cNvGraphicFramePr>
            <a:graphicFrameLocks noChangeAspect="1"/>
          </p:cNvGraphicFramePr>
          <p:nvPr/>
        </p:nvGraphicFramePr>
        <p:xfrm>
          <a:off x="684213" y="3284538"/>
          <a:ext cx="7450137" cy="314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344" name="Equation" r:id="rId7" imgW="3365280" imgH="1422360" progId="Equation.DSMT4">
                  <p:embed/>
                </p:oleObj>
              </mc:Choice>
              <mc:Fallback>
                <p:oleObj name="Equation" r:id="rId7" imgW="3365280" imgH="1422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284538"/>
                        <a:ext cx="7450137" cy="314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344" name="Text Box 8"/>
          <p:cNvSpPr txBox="1">
            <a:spLocks noChangeArrowheads="1"/>
          </p:cNvSpPr>
          <p:nvPr/>
        </p:nvSpPr>
        <p:spPr bwMode="auto">
          <a:xfrm>
            <a:off x="323850" y="280352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풀이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네 번째 열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j</a:t>
            </a:r>
            <a:r>
              <a:rPr lang="en-US" altLang="ko-KR" sz="2000">
                <a:ea typeface="HY헤드라인M" pitchFamily="18" charset="-127"/>
              </a:rPr>
              <a:t>=4)</a:t>
            </a:r>
            <a:r>
              <a:rPr lang="ko-KR" altLang="en-US" sz="2000">
                <a:ea typeface="HY헤드라인M" pitchFamily="18" charset="-127"/>
              </a:rPr>
              <a:t>을 사용하여 전개한다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ABE971B-BC62-461B-8A45-55D2C8F04D91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983042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크레이머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(Cramer)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의 법칙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(3/6)</a:t>
            </a:r>
          </a:p>
        </p:txBody>
      </p:sp>
      <p:sp>
        <p:nvSpPr>
          <p:cNvPr id="983043" name="Text Box 3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83044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99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크래이머의 법칙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원 일차 연립 방정식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의 해는 다음과 같이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983045" name="Object 5"/>
          <p:cNvGraphicFramePr>
            <a:graphicFrameLocks noChangeAspect="1"/>
          </p:cNvGraphicFramePr>
          <p:nvPr/>
        </p:nvGraphicFramePr>
        <p:xfrm>
          <a:off x="1187450" y="1700213"/>
          <a:ext cx="3744913" cy="176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47" name="Equation" r:id="rId5" imgW="1346040" imgH="634680" progId="Equation.DSMT4">
                  <p:embed/>
                </p:oleObj>
              </mc:Choice>
              <mc:Fallback>
                <p:oleObj name="Equation" r:id="rId5" imgW="134604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700213"/>
                        <a:ext cx="3744913" cy="176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46" name="Object 6"/>
          <p:cNvGraphicFramePr>
            <a:graphicFrameLocks noChangeAspect="1"/>
          </p:cNvGraphicFramePr>
          <p:nvPr/>
        </p:nvGraphicFramePr>
        <p:xfrm>
          <a:off x="1258888" y="4221163"/>
          <a:ext cx="1130300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048" name="Equation" r:id="rId7" imgW="406080" imgH="355320" progId="Equation.DSMT4">
                  <p:embed/>
                </p:oleObj>
              </mc:Choice>
              <mc:Fallback>
                <p:oleObj name="Equation" r:id="rId7" imgW="40608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221163"/>
                        <a:ext cx="1130300" cy="989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047" name="Text Box 7"/>
          <p:cNvSpPr txBox="1">
            <a:spLocks noChangeArrowheads="1"/>
          </p:cNvSpPr>
          <p:nvPr/>
        </p:nvSpPr>
        <p:spPr bwMode="auto">
          <a:xfrm>
            <a:off x="323850" y="54387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|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|</a:t>
            </a:r>
            <a:r>
              <a:rPr lang="ko-KR" altLang="en-US" sz="2000">
                <a:ea typeface="HY헤드라인M" pitchFamily="18" charset="-127"/>
              </a:rPr>
              <a:t>는 행렬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행렬식인데</a:t>
            </a:r>
            <a:r>
              <a:rPr lang="en-US" altLang="ko-KR" sz="2000">
                <a:ea typeface="HY헤드라인M" pitchFamily="18" charset="-127"/>
              </a:rPr>
              <a:t>…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는 뭐고</a:t>
            </a:r>
            <a:r>
              <a:rPr lang="en-US" altLang="ko-KR" sz="2000">
                <a:ea typeface="HY헤드라인M" pitchFamily="18" charset="-127"/>
              </a:rPr>
              <a:t>..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ko-KR" altLang="en-US" sz="2000">
                <a:ea typeface="HY헤드라인M" pitchFamily="18" charset="-127"/>
              </a:rPr>
              <a:t>는 뭐지</a:t>
            </a:r>
            <a:r>
              <a:rPr lang="en-US" altLang="ko-KR" sz="2000">
                <a:ea typeface="HY헤드라인M" pitchFamily="18" charset="-127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450E8FE-2D70-472C-BF0A-0E6A82CE068D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985097" name="AutoShape 9"/>
          <p:cNvSpPr>
            <a:spLocks noChangeArrowheads="1"/>
          </p:cNvSpPr>
          <p:nvPr/>
        </p:nvSpPr>
        <p:spPr bwMode="auto">
          <a:xfrm>
            <a:off x="6372225" y="4005263"/>
            <a:ext cx="431800" cy="15113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12700">
            <a:solidFill>
              <a:srgbClr val="3366FF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85090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크레이머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(Cramer)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의 법칙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(4/6)</a:t>
            </a:r>
          </a:p>
        </p:txBody>
      </p:sp>
      <p:sp>
        <p:nvSpPr>
          <p:cNvPr id="985091" name="Text Box 3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85093" name="Text Box 5"/>
          <p:cNvSpPr txBox="1">
            <a:spLocks noChangeArrowheads="1"/>
          </p:cNvSpPr>
          <p:nvPr/>
        </p:nvSpPr>
        <p:spPr bwMode="auto">
          <a:xfrm>
            <a:off x="323850" y="1065213"/>
            <a:ext cx="8569325" cy="2628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다음과 같은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원 일차 연립 방정식이 있을 때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/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와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는 각각 다음과 같이 정의한다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985094" name="Object 6"/>
          <p:cNvGraphicFramePr>
            <a:graphicFrameLocks noChangeAspect="1"/>
          </p:cNvGraphicFramePr>
          <p:nvPr/>
        </p:nvGraphicFramePr>
        <p:xfrm>
          <a:off x="1042988" y="1628775"/>
          <a:ext cx="2879725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097" name="Equation" r:id="rId5" imgW="1346040" imgH="634680" progId="Equation.DSMT4">
                  <p:embed/>
                </p:oleObj>
              </mc:Choice>
              <mc:Fallback>
                <p:oleObj name="Equation" r:id="rId5" imgW="1346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628775"/>
                        <a:ext cx="2879725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5095" name="Object 7"/>
          <p:cNvGraphicFramePr>
            <a:graphicFrameLocks noChangeAspect="1"/>
          </p:cNvGraphicFramePr>
          <p:nvPr/>
        </p:nvGraphicFramePr>
        <p:xfrm>
          <a:off x="1042988" y="4076700"/>
          <a:ext cx="2417762" cy="136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098" name="Equation" r:id="rId7" imgW="1130040" imgH="634680" progId="Equation.DSMT4">
                  <p:embed/>
                </p:oleObj>
              </mc:Choice>
              <mc:Fallback>
                <p:oleObj name="Equation" r:id="rId7" imgW="113004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076700"/>
                        <a:ext cx="2417762" cy="1360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5096" name="Object 8"/>
          <p:cNvGraphicFramePr>
            <a:graphicFrameLocks noChangeAspect="1"/>
          </p:cNvGraphicFramePr>
          <p:nvPr/>
        </p:nvGraphicFramePr>
        <p:xfrm>
          <a:off x="4276725" y="4068763"/>
          <a:ext cx="4183063" cy="1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099" name="Equation" r:id="rId9" imgW="1955520" imgH="660240" progId="Equation.DSMT4">
                  <p:embed/>
                </p:oleObj>
              </mc:Choice>
              <mc:Fallback>
                <p:oleObj name="Equation" r:id="rId9" imgW="1955520" imgH="660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4068763"/>
                        <a:ext cx="4183063" cy="1414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871A5E0-B2E8-43D5-9E79-30BF96190078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1040400" name="AutoShape 16"/>
          <p:cNvSpPr>
            <a:spLocks noChangeArrowheads="1"/>
          </p:cNvSpPr>
          <p:nvPr/>
        </p:nvSpPr>
        <p:spPr bwMode="auto">
          <a:xfrm>
            <a:off x="1620838" y="3154363"/>
            <a:ext cx="296862" cy="108902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12700">
            <a:solidFill>
              <a:srgbClr val="3366FF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40401" name="AutoShape 17"/>
          <p:cNvSpPr>
            <a:spLocks noChangeArrowheads="1"/>
          </p:cNvSpPr>
          <p:nvPr/>
        </p:nvSpPr>
        <p:spPr bwMode="auto">
          <a:xfrm>
            <a:off x="4325938" y="3151188"/>
            <a:ext cx="296862" cy="108902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12700">
            <a:solidFill>
              <a:srgbClr val="3366FF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40402" name="AutoShape 18"/>
          <p:cNvSpPr>
            <a:spLocks noChangeArrowheads="1"/>
          </p:cNvSpPr>
          <p:nvPr/>
        </p:nvSpPr>
        <p:spPr bwMode="auto">
          <a:xfrm>
            <a:off x="7031038" y="3148013"/>
            <a:ext cx="296862" cy="108902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12700">
            <a:solidFill>
              <a:srgbClr val="3366FF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40387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크레이머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(Cramer)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의 법칙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(5/6)</a:t>
            </a:r>
          </a:p>
        </p:txBody>
      </p:sp>
      <p:sp>
        <p:nvSpPr>
          <p:cNvPr id="1040388" name="Text Box 4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40389" name="Text Box 5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크레이머 법칙의 적용 예제</a:t>
            </a:r>
          </a:p>
        </p:txBody>
      </p:sp>
      <p:graphicFrame>
        <p:nvGraphicFramePr>
          <p:cNvPr id="1040390" name="Object 6"/>
          <p:cNvGraphicFramePr>
            <a:graphicFrameLocks noChangeAspect="1"/>
          </p:cNvGraphicFramePr>
          <p:nvPr/>
        </p:nvGraphicFramePr>
        <p:xfrm>
          <a:off x="684213" y="1628775"/>
          <a:ext cx="190182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399" name="Equation" r:id="rId5" imgW="888840" imgH="469800" progId="Equation.DSMT4">
                  <p:embed/>
                </p:oleObj>
              </mc:Choice>
              <mc:Fallback>
                <p:oleObj name="Equation" r:id="rId5" imgW="8888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628775"/>
                        <a:ext cx="1901825" cy="1006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393" name="AutoShape 9"/>
          <p:cNvSpPr>
            <a:spLocks noChangeArrowheads="1"/>
          </p:cNvSpPr>
          <p:nvPr/>
        </p:nvSpPr>
        <p:spPr bwMode="auto">
          <a:xfrm>
            <a:off x="3132138" y="1844675"/>
            <a:ext cx="647700" cy="504825"/>
          </a:xfrm>
          <a:prstGeom prst="rightArrow">
            <a:avLst>
              <a:gd name="adj1" fmla="val 50000"/>
              <a:gd name="adj2" fmla="val 32075"/>
            </a:avLst>
          </a:prstGeom>
          <a:gradFill rotWithShape="1">
            <a:gsLst>
              <a:gs pos="0">
                <a:srgbClr val="CC99FF"/>
              </a:gs>
              <a:gs pos="100000">
                <a:srgbClr val="CC99FF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040394" name="Object 10"/>
          <p:cNvGraphicFramePr>
            <a:graphicFrameLocks noChangeAspect="1"/>
          </p:cNvGraphicFramePr>
          <p:nvPr/>
        </p:nvGraphicFramePr>
        <p:xfrm>
          <a:off x="4284663" y="1693863"/>
          <a:ext cx="1765300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400" name="Equation" r:id="rId7" imgW="825480" imgH="507960" progId="Equation.DSMT4">
                  <p:embed/>
                </p:oleObj>
              </mc:Choice>
              <mc:Fallback>
                <p:oleObj name="Equation" r:id="rId7" imgW="82548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693863"/>
                        <a:ext cx="1765300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395" name="Object 11"/>
          <p:cNvGraphicFramePr>
            <a:graphicFrameLocks noChangeAspect="1"/>
          </p:cNvGraphicFramePr>
          <p:nvPr/>
        </p:nvGraphicFramePr>
        <p:xfrm>
          <a:off x="1000125" y="3132138"/>
          <a:ext cx="1955800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401" name="Equation" r:id="rId9" imgW="914400" imgH="507960" progId="Equation.DSMT4">
                  <p:embed/>
                </p:oleObj>
              </mc:Choice>
              <mc:Fallback>
                <p:oleObj name="Equation" r:id="rId9" imgW="914400" imgH="507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3132138"/>
                        <a:ext cx="1955800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396" name="Object 12"/>
          <p:cNvGraphicFramePr>
            <a:graphicFrameLocks noChangeAspect="1"/>
          </p:cNvGraphicFramePr>
          <p:nvPr/>
        </p:nvGraphicFramePr>
        <p:xfrm>
          <a:off x="3397250" y="3132138"/>
          <a:ext cx="1738313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402" name="Equation" r:id="rId11" imgW="812520" imgH="507960" progId="Equation.DSMT4">
                  <p:embed/>
                </p:oleObj>
              </mc:Choice>
              <mc:Fallback>
                <p:oleObj name="Equation" r:id="rId11" imgW="812520" imgH="507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3132138"/>
                        <a:ext cx="1738313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397" name="Object 13"/>
          <p:cNvGraphicFramePr>
            <a:graphicFrameLocks noChangeAspect="1"/>
          </p:cNvGraphicFramePr>
          <p:nvPr/>
        </p:nvGraphicFramePr>
        <p:xfrm>
          <a:off x="5578475" y="3133725"/>
          <a:ext cx="1873250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403" name="Equation" r:id="rId13" imgW="876240" imgH="507960" progId="Equation.DSMT4">
                  <p:embed/>
                </p:oleObj>
              </mc:Choice>
              <mc:Fallback>
                <p:oleObj name="Equation" r:id="rId13" imgW="876240" imgH="507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3133725"/>
                        <a:ext cx="1873250" cy="108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398" name="Object 14"/>
          <p:cNvGraphicFramePr>
            <a:graphicFrameLocks noChangeAspect="1"/>
          </p:cNvGraphicFramePr>
          <p:nvPr/>
        </p:nvGraphicFramePr>
        <p:xfrm>
          <a:off x="971550" y="4797425"/>
          <a:ext cx="39560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404" name="Equation" r:id="rId15" imgW="1422360" imgH="355320" progId="Equation.DSMT4">
                  <p:embed/>
                </p:oleObj>
              </mc:Choice>
              <mc:Fallback>
                <p:oleObj name="Equation" r:id="rId15" imgW="1422360" imgH="3553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797425"/>
                        <a:ext cx="3956050" cy="989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399" name="Text Box 15"/>
          <p:cNvSpPr txBox="1">
            <a:spLocks noChangeArrowheads="1"/>
          </p:cNvSpPr>
          <p:nvPr/>
        </p:nvSpPr>
        <p:spPr bwMode="auto">
          <a:xfrm>
            <a:off x="5292725" y="5013325"/>
            <a:ext cx="3492500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 algn="ctr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실제 계산을 수행해 보세요</a:t>
            </a:r>
            <a:r>
              <a:rPr lang="en-US" altLang="ko-KR" sz="2000">
                <a:ea typeface="HY헤드라인M" pitchFamily="18" charset="-127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18E17BE-D27C-4446-8867-7580A2762278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993282" name="AutoShape 2"/>
          <p:cNvSpPr>
            <a:spLocks noChangeArrowheads="1"/>
          </p:cNvSpPr>
          <p:nvPr/>
        </p:nvSpPr>
        <p:spPr bwMode="auto">
          <a:xfrm>
            <a:off x="250825" y="1652588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993283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993284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32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연립 방정식의 이해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알고리즘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역진 대입법을 이용한 가우스 소거법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자이달 알고리즘</a:t>
            </a:r>
          </a:p>
        </p:txBody>
      </p:sp>
      <p:sp>
        <p:nvSpPr>
          <p:cNvPr id="993285" name="Text Box 5"/>
          <p:cNvSpPr txBox="1">
            <a:spLocks noChangeArrowheads="1"/>
          </p:cNvSpPr>
          <p:nvPr/>
        </p:nvSpPr>
        <p:spPr bwMode="auto">
          <a:xfrm>
            <a:off x="7821613" y="476250"/>
            <a:ext cx="12319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E814548-C877-4210-89E3-87781A60A3A2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1058818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연립 방정식의 풀이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058819" name="Text Box 3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5882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다음과 같은 </a:t>
            </a:r>
            <a:r>
              <a:rPr lang="en-US" altLang="ko-KR" sz="2000">
                <a:ea typeface="HY헤드라인M" pitchFamily="18" charset="-127"/>
              </a:rPr>
              <a:t>3</a:t>
            </a:r>
            <a:r>
              <a:rPr lang="ko-KR" altLang="en-US" sz="2000">
                <a:ea typeface="HY헤드라인M" pitchFamily="18" charset="-127"/>
              </a:rPr>
              <a:t>원 </a:t>
            </a:r>
            <a:r>
              <a:rPr lang="en-US" altLang="ko-KR" sz="2000">
                <a:ea typeface="HY헤드라인M" pitchFamily="18" charset="-127"/>
              </a:rPr>
              <a:t>1</a:t>
            </a:r>
            <a:r>
              <a:rPr lang="ko-KR" altLang="en-US" sz="2000">
                <a:ea typeface="HY헤드라인M" pitchFamily="18" charset="-127"/>
              </a:rPr>
              <a:t>차 연립 방정식이 있다고 하자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058821" name="Object 5"/>
          <p:cNvGraphicFramePr>
            <a:graphicFrameLocks noChangeAspect="1"/>
          </p:cNvGraphicFramePr>
          <p:nvPr/>
        </p:nvGraphicFramePr>
        <p:xfrm>
          <a:off x="657225" y="1628775"/>
          <a:ext cx="2289175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829" name="Equation" r:id="rId5" imgW="1002960" imgH="469800" progId="Equation.DSMT4">
                  <p:embed/>
                </p:oleObj>
              </mc:Choice>
              <mc:Fallback>
                <p:oleObj name="Equation" r:id="rId5" imgW="10029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1628775"/>
                        <a:ext cx="2289175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8822" name="Text Box 6"/>
          <p:cNvSpPr txBox="1">
            <a:spLocks noChangeArrowheads="1"/>
          </p:cNvSpPr>
          <p:nvPr/>
        </p:nvSpPr>
        <p:spPr bwMode="auto">
          <a:xfrm>
            <a:off x="323850" y="29908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방정식에 대한 곱셈 및 덧셈을 통하여 다음과 같이 해를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058823" name="Object 7"/>
          <p:cNvGraphicFramePr>
            <a:graphicFrameLocks noChangeAspect="1"/>
          </p:cNvGraphicFramePr>
          <p:nvPr/>
        </p:nvGraphicFramePr>
        <p:xfrm>
          <a:off x="4211638" y="3652838"/>
          <a:ext cx="25209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830" name="Equation" r:id="rId7" imgW="1104840" imgH="469800" progId="Equation.DSMT4">
                  <p:embed/>
                </p:oleObj>
              </mc:Choice>
              <mc:Fallback>
                <p:oleObj name="Equation" r:id="rId7" imgW="11048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652838"/>
                        <a:ext cx="2520950" cy="1071562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824" name="Object 8"/>
          <p:cNvGraphicFramePr>
            <a:graphicFrameLocks noChangeAspect="1"/>
          </p:cNvGraphicFramePr>
          <p:nvPr/>
        </p:nvGraphicFramePr>
        <p:xfrm>
          <a:off x="684213" y="3716338"/>
          <a:ext cx="272415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831" name="Equation" r:id="rId9" imgW="1193760" imgH="164880" progId="Equation.DSMT4">
                  <p:embed/>
                </p:oleObj>
              </mc:Choice>
              <mc:Fallback>
                <p:oleObj name="Equation" r:id="rId9" imgW="119376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716338"/>
                        <a:ext cx="2724150" cy="37623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58825" name="AutoShape 9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3408363" y="3905250"/>
            <a:ext cx="803275" cy="284163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58826" name="Object 10"/>
          <p:cNvGraphicFramePr>
            <a:graphicFrameLocks noChangeAspect="1"/>
          </p:cNvGraphicFramePr>
          <p:nvPr/>
        </p:nvGraphicFramePr>
        <p:xfrm>
          <a:off x="785813" y="5013325"/>
          <a:ext cx="25209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832" name="Equation" r:id="rId11" imgW="1104840" imgH="164880" progId="Equation.DSMT4">
                  <p:embed/>
                </p:oleObj>
              </mc:Choice>
              <mc:Fallback>
                <p:oleObj name="Equation" r:id="rId11" imgW="1104840" imgH="164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5013325"/>
                        <a:ext cx="2520950" cy="37623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58827" name="AutoShape 11"/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614738" y="3155950"/>
            <a:ext cx="288925" cy="3425825"/>
          </a:xfrm>
          <a:prstGeom prst="bentConnector3">
            <a:avLst>
              <a:gd name="adj1" fmla="val 49449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58828" name="Object 12"/>
          <p:cNvGraphicFramePr>
            <a:graphicFrameLocks noChangeAspect="1"/>
          </p:cNvGraphicFramePr>
          <p:nvPr/>
        </p:nvGraphicFramePr>
        <p:xfrm>
          <a:off x="4197350" y="5237163"/>
          <a:ext cx="2551113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833" name="Equation" r:id="rId13" imgW="1117440" imgH="469800" progId="Equation.DSMT4">
                  <p:embed/>
                </p:oleObj>
              </mc:Choice>
              <mc:Fallback>
                <p:oleObj name="Equation" r:id="rId13" imgW="11174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0" y="5237163"/>
                        <a:ext cx="2551113" cy="1071562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58829" name="AutoShape 13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3306763" y="5202238"/>
            <a:ext cx="890587" cy="571500"/>
          </a:xfrm>
          <a:prstGeom prst="bentConnector3">
            <a:avLst>
              <a:gd name="adj1" fmla="val 49912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58830" name="AutoShape 14"/>
          <p:cNvCxnSpPr>
            <a:cxnSpLocks noChangeShapeType="1"/>
          </p:cNvCxnSpPr>
          <p:nvPr/>
        </p:nvCxnSpPr>
        <p:spPr bwMode="auto">
          <a:xfrm rot="5400000">
            <a:off x="3619500" y="4740275"/>
            <a:ext cx="288925" cy="3425825"/>
          </a:xfrm>
          <a:prstGeom prst="bentConnector3">
            <a:avLst>
              <a:gd name="adj1" fmla="val 49449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0AB9C58-FA24-4BFC-8FA1-04B1F1B2C635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1048578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연립 방정식의 풀이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048579" name="Text Box 3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48591" name="Object 15"/>
          <p:cNvGraphicFramePr>
            <a:graphicFrameLocks noChangeAspect="1"/>
          </p:cNvGraphicFramePr>
          <p:nvPr/>
        </p:nvGraphicFramePr>
        <p:xfrm>
          <a:off x="785813" y="1052513"/>
          <a:ext cx="252095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599" name="Equation" r:id="rId4" imgW="1104840" imgH="164880" progId="Equation.DSMT4">
                  <p:embed/>
                </p:oleObj>
              </mc:Choice>
              <mc:Fallback>
                <p:oleObj name="Equation" r:id="rId4" imgW="1104840" imgH="164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1052513"/>
                        <a:ext cx="2520950" cy="37623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8592" name="Object 16"/>
          <p:cNvGraphicFramePr>
            <a:graphicFrameLocks noChangeAspect="1"/>
          </p:cNvGraphicFramePr>
          <p:nvPr/>
        </p:nvGraphicFramePr>
        <p:xfrm>
          <a:off x="4197350" y="1276350"/>
          <a:ext cx="2551113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600" name="Equation" r:id="rId6" imgW="1117440" imgH="469800" progId="Equation.DSMT4">
                  <p:embed/>
                </p:oleObj>
              </mc:Choice>
              <mc:Fallback>
                <p:oleObj name="Equation" r:id="rId6" imgW="111744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0" y="1276350"/>
                        <a:ext cx="2551113" cy="107156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48593" name="AutoShape 17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3306763" y="1241425"/>
            <a:ext cx="890587" cy="571500"/>
          </a:xfrm>
          <a:prstGeom prst="bentConnector3">
            <a:avLst>
              <a:gd name="adj1" fmla="val 49912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48594" name="AutoShape 18"/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613944" y="788194"/>
            <a:ext cx="300037" cy="3419475"/>
          </a:xfrm>
          <a:prstGeom prst="bentConnector3">
            <a:avLst>
              <a:gd name="adj1" fmla="val 49736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48595" name="Object 19"/>
          <p:cNvGraphicFramePr>
            <a:graphicFrameLocks noChangeAspect="1"/>
          </p:cNvGraphicFramePr>
          <p:nvPr/>
        </p:nvGraphicFramePr>
        <p:xfrm>
          <a:off x="576263" y="2647950"/>
          <a:ext cx="29559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601" name="Equation" r:id="rId8" imgW="1295280" imgH="279360" progId="Equation.DSMT4">
                  <p:embed/>
                </p:oleObj>
              </mc:Choice>
              <mc:Fallback>
                <p:oleObj name="Equation" r:id="rId8" imgW="129528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3" y="2647950"/>
                        <a:ext cx="2955925" cy="63658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8596" name="Object 20"/>
          <p:cNvGraphicFramePr>
            <a:graphicFrameLocks noChangeAspect="1"/>
          </p:cNvGraphicFramePr>
          <p:nvPr/>
        </p:nvGraphicFramePr>
        <p:xfrm>
          <a:off x="4238625" y="3213100"/>
          <a:ext cx="2435225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602" name="Equation" r:id="rId10" imgW="1066680" imgH="469800" progId="Equation.DSMT4">
                  <p:embed/>
                </p:oleObj>
              </mc:Choice>
              <mc:Fallback>
                <p:oleObj name="Equation" r:id="rId10" imgW="1066680" imgH="4698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3213100"/>
                        <a:ext cx="2435225" cy="107156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48597" name="AutoShape 21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3532188" y="2967038"/>
            <a:ext cx="706437" cy="782637"/>
          </a:xfrm>
          <a:prstGeom prst="bentConnector3">
            <a:avLst>
              <a:gd name="adj1" fmla="val 49889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48598" name="Object 22"/>
          <p:cNvGraphicFramePr>
            <a:graphicFrameLocks noChangeAspect="1"/>
          </p:cNvGraphicFramePr>
          <p:nvPr/>
        </p:nvGraphicFramePr>
        <p:xfrm>
          <a:off x="4356100" y="4725988"/>
          <a:ext cx="21463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603" name="Equation" r:id="rId12" imgW="939600" imgH="164880" progId="Equation.DSMT4">
                  <p:embed/>
                </p:oleObj>
              </mc:Choice>
              <mc:Fallback>
                <p:oleObj name="Equation" r:id="rId12" imgW="939600" imgH="164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25988"/>
                        <a:ext cx="2146300" cy="37623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48599" name="AutoShape 23"/>
          <p:cNvCxnSpPr>
            <a:cxnSpLocks noChangeShapeType="1"/>
            <a:stCxn id="0" idx="2"/>
            <a:endCxn id="0" idx="1"/>
          </p:cNvCxnSpPr>
          <p:nvPr/>
        </p:nvCxnSpPr>
        <p:spPr bwMode="auto">
          <a:xfrm rot="5400000">
            <a:off x="4591050" y="4049713"/>
            <a:ext cx="630237" cy="1100138"/>
          </a:xfrm>
          <a:prstGeom prst="bentConnector4">
            <a:avLst>
              <a:gd name="adj1" fmla="val 34759"/>
              <a:gd name="adj2" fmla="val 120778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48600" name="Text Box 24"/>
          <p:cNvSpPr txBox="1">
            <a:spLocks noChangeArrowheads="1"/>
          </p:cNvSpPr>
          <p:nvPr/>
        </p:nvSpPr>
        <p:spPr bwMode="auto">
          <a:xfrm>
            <a:off x="323850" y="551656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1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이와 같이 방정식에 대한 상수 곱셈 및 방정식 간의 덧셈으로 해를 구하는 방식이 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조던 방법이다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B4E0273-7EC8-455D-BF73-A10A45B2FB48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1050626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방법의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(1/4)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050627" name="Text Box 3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50628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177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방정식에 대한 상수 곱셈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방정식들간의 덧셈을 통하여 동치인 새로운 방정식을 만들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조던 방법은 이러한 성질을 사용하여 연립 방정식을 해결한다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원 </a:t>
            </a:r>
            <a:r>
              <a:rPr lang="en-US" altLang="ko-KR" sz="2000">
                <a:ea typeface="HY헤드라인M" pitchFamily="18" charset="-127"/>
              </a:rPr>
              <a:t>1</a:t>
            </a:r>
            <a:r>
              <a:rPr lang="ko-KR" altLang="en-US" sz="2000">
                <a:ea typeface="HY헤드라인M" pitchFamily="18" charset="-127"/>
              </a:rPr>
              <a:t>차 연립 방정식에 대한 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방법은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050629" name="Object 5"/>
          <p:cNvGraphicFramePr>
            <a:graphicFrameLocks noChangeAspect="1"/>
          </p:cNvGraphicFramePr>
          <p:nvPr/>
        </p:nvGraphicFramePr>
        <p:xfrm>
          <a:off x="752475" y="4041775"/>
          <a:ext cx="4395788" cy="186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630" name="Equation" r:id="rId5" imgW="1498320" imgH="634680" progId="Equation.DSMT4">
                  <p:embed/>
                </p:oleObj>
              </mc:Choice>
              <mc:Fallback>
                <p:oleObj name="Equation" r:id="rId5" imgW="149832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4041775"/>
                        <a:ext cx="4395788" cy="186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0630" name="Text Box 6"/>
          <p:cNvSpPr txBox="1">
            <a:spLocks noChangeArrowheads="1"/>
          </p:cNvSpPr>
          <p:nvPr/>
        </p:nvSpPr>
        <p:spPr bwMode="auto">
          <a:xfrm>
            <a:off x="323850" y="3351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다음과 같은 연립 방정식에서</a:t>
            </a:r>
            <a:r>
              <a:rPr lang="en-US" altLang="ko-KR" sz="2000">
                <a:ea typeface="HY헤드라인M" pitchFamily="18" charset="-127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3FF8434-F340-4E7E-B969-FC46237355F8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1052675" name="Text Box 3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52678" name="Text Box 6"/>
          <p:cNvSpPr txBox="1">
            <a:spLocks noChangeArrowheads="1"/>
          </p:cNvSpPr>
          <p:nvPr/>
        </p:nvSpPr>
        <p:spPr bwMode="auto">
          <a:xfrm>
            <a:off x="323850" y="981075"/>
            <a:ext cx="8569325" cy="8113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 dirty="0">
                <a:ea typeface="HY헤드라인M" pitchFamily="18" charset="-127"/>
              </a:rPr>
              <a:t>2) </a:t>
            </a:r>
            <a:r>
              <a:rPr lang="ko-KR" altLang="en-US" sz="2000" dirty="0">
                <a:ea typeface="HY헤드라인M" pitchFamily="18" charset="-127"/>
              </a:rPr>
              <a:t>첫 번째 식에 얼마를 곱하여 다른 식과 덧셈을 하여</a:t>
            </a:r>
            <a:r>
              <a:rPr lang="en-US" altLang="ko-KR" sz="2000" dirty="0">
                <a:ea typeface="HY헤드라인M" pitchFamily="18" charset="-127"/>
              </a:rPr>
              <a:t>, </a:t>
            </a:r>
            <a:r>
              <a:rPr lang="ko-KR" altLang="en-US" sz="2000" dirty="0">
                <a:ea typeface="HY헤드라인M" pitchFamily="18" charset="-127"/>
              </a:rPr>
              <a:t>다른 </a:t>
            </a:r>
            <a:r>
              <a:rPr lang="ko-KR" altLang="en-US" sz="2000" dirty="0" smtClean="0">
                <a:ea typeface="HY헤드라인M" pitchFamily="18" charset="-127"/>
              </a:rPr>
              <a:t>방정식들에서 </a:t>
            </a:r>
            <a:r>
              <a:rPr lang="ko-KR" altLang="en-US" sz="2000" dirty="0">
                <a:ea typeface="HY헤드라인M" pitchFamily="18" charset="-127"/>
              </a:rPr>
              <a:t>첫 번째 변수를 제거한다</a:t>
            </a:r>
            <a:r>
              <a:rPr lang="en-US" altLang="ko-KR" sz="2000" dirty="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0526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061952"/>
              </p:ext>
            </p:extLst>
          </p:nvPr>
        </p:nvGraphicFramePr>
        <p:xfrm>
          <a:off x="955675" y="2708920"/>
          <a:ext cx="376078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683" name="Equation" r:id="rId4" imgW="1536480" imgH="711000" progId="Equation.DSMT4">
                  <p:embed/>
                </p:oleObj>
              </mc:Choice>
              <mc:Fallback>
                <p:oleObj name="Equation" r:id="rId4" imgW="1536480" imgH="71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675" y="2708920"/>
                        <a:ext cx="3760788" cy="1741488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680" name="Object 8"/>
          <p:cNvGraphicFramePr>
            <a:graphicFrameLocks noChangeAspect="1"/>
          </p:cNvGraphicFramePr>
          <p:nvPr/>
        </p:nvGraphicFramePr>
        <p:xfrm>
          <a:off x="539750" y="1916113"/>
          <a:ext cx="5040313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684" name="Equation" r:id="rId6" imgW="2082600" imgH="304560" progId="Equation.DSMT4">
                  <p:embed/>
                </p:oleObj>
              </mc:Choice>
              <mc:Fallback>
                <p:oleObj name="Equation" r:id="rId6" imgW="20826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916113"/>
                        <a:ext cx="5040313" cy="7381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52681" name="AutoShape 9"/>
          <p:cNvCxnSpPr>
            <a:cxnSpLocks noChangeShapeType="1"/>
            <a:stCxn id="0" idx="1"/>
            <a:endCxn id="0" idx="1"/>
          </p:cNvCxnSpPr>
          <p:nvPr/>
        </p:nvCxnSpPr>
        <p:spPr bwMode="auto">
          <a:xfrm rot="10800000" flipH="1" flipV="1">
            <a:off x="539750" y="2286000"/>
            <a:ext cx="415925" cy="1474788"/>
          </a:xfrm>
          <a:prstGeom prst="bentConnector3">
            <a:avLst>
              <a:gd name="adj1" fmla="val -54963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526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87069"/>
              </p:ext>
            </p:extLst>
          </p:nvPr>
        </p:nvGraphicFramePr>
        <p:xfrm>
          <a:off x="947738" y="4509120"/>
          <a:ext cx="6026150" cy="196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685" name="Equation" r:id="rId8" imgW="2298600" imgH="749160" progId="Equation.DSMT4">
                  <p:embed/>
                </p:oleObj>
              </mc:Choice>
              <mc:Fallback>
                <p:oleObj name="Equation" r:id="rId8" imgW="2298600" imgH="749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8" y="4509120"/>
                        <a:ext cx="6026150" cy="1966912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2684" name="Rectangle 1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방법의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(2/4)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7F22FD5-2AAA-4C28-A060-0B066AD00B7C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1054723" name="Text Box 3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54724" name="Text Box 4"/>
          <p:cNvSpPr txBox="1">
            <a:spLocks noChangeArrowheads="1"/>
          </p:cNvSpPr>
          <p:nvPr/>
        </p:nvSpPr>
        <p:spPr bwMode="auto">
          <a:xfrm>
            <a:off x="323850" y="981075"/>
            <a:ext cx="8569325" cy="8113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 dirty="0">
                <a:ea typeface="HY헤드라인M" pitchFamily="18" charset="-127"/>
              </a:rPr>
              <a:t>3) </a:t>
            </a:r>
            <a:r>
              <a:rPr lang="ko-KR" altLang="en-US" sz="2000" dirty="0">
                <a:ea typeface="HY헤드라인M" pitchFamily="18" charset="-127"/>
              </a:rPr>
              <a:t>두 번째 식에 얼마를 곱하여 다른 식과 덧셈을 하여</a:t>
            </a:r>
            <a:r>
              <a:rPr lang="en-US" altLang="ko-KR" sz="2000" dirty="0">
                <a:ea typeface="HY헤드라인M" pitchFamily="18" charset="-127"/>
              </a:rPr>
              <a:t>, </a:t>
            </a:r>
            <a:r>
              <a:rPr lang="ko-KR" altLang="en-US" sz="2000" dirty="0">
                <a:ea typeface="HY헤드라인M" pitchFamily="18" charset="-127"/>
              </a:rPr>
              <a:t>다른 </a:t>
            </a:r>
            <a:r>
              <a:rPr lang="ko-KR" altLang="en-US" sz="2000" dirty="0" smtClean="0">
                <a:ea typeface="HY헤드라인M" pitchFamily="18" charset="-127"/>
              </a:rPr>
              <a:t>방정식들에서 </a:t>
            </a:r>
            <a:r>
              <a:rPr lang="ko-KR" altLang="en-US" sz="2000" dirty="0">
                <a:ea typeface="HY헤드라인M" pitchFamily="18" charset="-127"/>
              </a:rPr>
              <a:t>두 번째 변수를 제거한다</a:t>
            </a:r>
            <a:r>
              <a:rPr lang="en-US" altLang="ko-KR" sz="2000" dirty="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0547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70541"/>
              </p:ext>
            </p:extLst>
          </p:nvPr>
        </p:nvGraphicFramePr>
        <p:xfrm>
          <a:off x="939800" y="2719311"/>
          <a:ext cx="379253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34" name="Equation" r:id="rId4" imgW="1549080" imgH="711000" progId="Equation.DSMT4">
                  <p:embed/>
                </p:oleObj>
              </mc:Choice>
              <mc:Fallback>
                <p:oleObj name="Equation" r:id="rId4" imgW="1549080" imgH="711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719311"/>
                        <a:ext cx="3792538" cy="1741488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30" name="Object 10"/>
          <p:cNvGraphicFramePr>
            <a:graphicFrameLocks noChangeAspect="1"/>
          </p:cNvGraphicFramePr>
          <p:nvPr/>
        </p:nvGraphicFramePr>
        <p:xfrm>
          <a:off x="601663" y="1854200"/>
          <a:ext cx="5194300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35" name="Equation" r:id="rId6" imgW="2145960" imgH="355320" progId="Equation.DSMT4">
                  <p:embed/>
                </p:oleObj>
              </mc:Choice>
              <mc:Fallback>
                <p:oleObj name="Equation" r:id="rId6" imgW="214596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1854200"/>
                        <a:ext cx="5194300" cy="86201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54731" name="AutoShape 11"/>
          <p:cNvCxnSpPr>
            <a:cxnSpLocks noChangeShapeType="1"/>
            <a:stCxn id="0" idx="1"/>
            <a:endCxn id="0" idx="1"/>
          </p:cNvCxnSpPr>
          <p:nvPr/>
        </p:nvCxnSpPr>
        <p:spPr bwMode="auto">
          <a:xfrm rot="10800000" flipH="1" flipV="1">
            <a:off x="601663" y="2286000"/>
            <a:ext cx="354012" cy="1474788"/>
          </a:xfrm>
          <a:prstGeom prst="bentConnector3">
            <a:avLst>
              <a:gd name="adj1" fmla="val -64574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547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250420"/>
              </p:ext>
            </p:extLst>
          </p:nvPr>
        </p:nvGraphicFramePr>
        <p:xfrm>
          <a:off x="920374" y="4468285"/>
          <a:ext cx="6026150" cy="196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36" name="Equation" r:id="rId8" imgW="2298600" imgH="749160" progId="Equation.DSMT4">
                  <p:embed/>
                </p:oleObj>
              </mc:Choice>
              <mc:Fallback>
                <p:oleObj name="Equation" r:id="rId8" imgW="2298600" imgH="749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374" y="4468285"/>
                        <a:ext cx="6026150" cy="1966912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735" name="Rectangle 15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방법의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(3/4)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6ED09C4-2EBF-464B-BCC0-2F8346CD1C51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797710" name="Rectangle 14"/>
          <p:cNvSpPr>
            <a:spLocks noChangeArrowheads="1"/>
          </p:cNvSpPr>
          <p:nvPr/>
        </p:nvSpPr>
        <p:spPr bwMode="auto">
          <a:xfrm>
            <a:off x="4546600" y="2452688"/>
            <a:ext cx="2160588" cy="650875"/>
          </a:xfrm>
          <a:prstGeom prst="rect">
            <a:avLst/>
          </a:prstGeom>
          <a:solidFill>
            <a:srgbClr val="FF99CC"/>
          </a:solidFill>
          <a:ln w="127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97709" name="Rectangle 13"/>
          <p:cNvSpPr>
            <a:spLocks noChangeArrowheads="1"/>
          </p:cNvSpPr>
          <p:nvPr/>
        </p:nvSpPr>
        <p:spPr bwMode="auto">
          <a:xfrm>
            <a:off x="1187450" y="2205038"/>
            <a:ext cx="2160588" cy="1223962"/>
          </a:xfrm>
          <a:prstGeom prst="rect">
            <a:avLst/>
          </a:prstGeom>
          <a:solidFill>
            <a:srgbClr val="CCFFCC"/>
          </a:solidFill>
          <a:ln w="12700">
            <a:solidFill>
              <a:srgbClr val="008080"/>
            </a:solidFill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97701" name="Text Box 5"/>
          <p:cNvSpPr txBox="1">
            <a:spLocks noChangeArrowheads="1"/>
          </p:cNvSpPr>
          <p:nvPr/>
        </p:nvSpPr>
        <p:spPr bwMode="auto">
          <a:xfrm>
            <a:off x="7821613" y="476250"/>
            <a:ext cx="12319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97702" name="Rectangle 6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In this chapter …</a:t>
            </a:r>
          </a:p>
        </p:txBody>
      </p:sp>
      <p:graphicFrame>
        <p:nvGraphicFramePr>
          <p:cNvPr id="797703" name="Object 7"/>
          <p:cNvGraphicFramePr>
            <a:graphicFrameLocks noChangeAspect="1"/>
          </p:cNvGraphicFramePr>
          <p:nvPr/>
        </p:nvGraphicFramePr>
        <p:xfrm>
          <a:off x="1497013" y="2338388"/>
          <a:ext cx="1490662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7709" name="Equation" r:id="rId4" imgW="520560" imgH="355320" progId="Equation.DSMT4">
                  <p:embed/>
                </p:oleObj>
              </mc:Choice>
              <mc:Fallback>
                <p:oleObj name="Equation" r:id="rId4" imgW="52056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013" y="2338388"/>
                        <a:ext cx="1490662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7708" name="Object 12"/>
          <p:cNvGraphicFramePr>
            <a:graphicFrameLocks noChangeAspect="1"/>
          </p:cNvGraphicFramePr>
          <p:nvPr/>
        </p:nvGraphicFramePr>
        <p:xfrm>
          <a:off x="4859338" y="2565400"/>
          <a:ext cx="15271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7710" name="Equation" r:id="rId6" imgW="533160" imgH="164880" progId="Equation.DSMT4">
                  <p:embed/>
                </p:oleObj>
              </mc:Choice>
              <mc:Fallback>
                <p:oleObj name="Equation" r:id="rId6" imgW="533160" imgH="164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2565400"/>
                        <a:ext cx="15271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7711" name="Text Box 15"/>
          <p:cNvSpPr txBox="1">
            <a:spLocks noChangeArrowheads="1"/>
          </p:cNvSpPr>
          <p:nvPr/>
        </p:nvSpPr>
        <p:spPr bwMode="auto">
          <a:xfrm>
            <a:off x="323850" y="1065213"/>
            <a:ext cx="8569325" cy="4932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8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연립 방정식의 해를 구하는 문제를 다룬다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8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연립 방정식은 다음과 같은 연립 </a:t>
            </a:r>
            <a:r>
              <a:rPr lang="en-US" altLang="ko-KR" sz="2000">
                <a:ea typeface="HY헤드라인M" pitchFamily="18" charset="-127"/>
              </a:rPr>
              <a:t>1</a:t>
            </a:r>
            <a:r>
              <a:rPr lang="ko-KR" altLang="en-US" sz="2000">
                <a:ea typeface="HY헤드라인M" pitchFamily="18" charset="-127"/>
              </a:rPr>
              <a:t>차 방정식을 의미한다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8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8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8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8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8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We will cover …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선형 연립 방정식의 이해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가우스</a:t>
            </a:r>
            <a:r>
              <a:rPr lang="en-US" altLang="ko-KR">
                <a:ea typeface="HY헤드라인M" pitchFamily="18" charset="-127"/>
              </a:rPr>
              <a:t>-</a:t>
            </a:r>
            <a:r>
              <a:rPr lang="ko-KR" altLang="en-US">
                <a:ea typeface="HY헤드라인M" pitchFamily="18" charset="-127"/>
              </a:rPr>
              <a:t>조단 알고리즘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역진 대입법</a:t>
            </a:r>
            <a:r>
              <a:rPr lang="en-US" altLang="ko-KR">
                <a:ea typeface="HY헤드라인M" pitchFamily="18" charset="-127"/>
              </a:rPr>
              <a:t>(</a:t>
            </a:r>
            <a:r>
              <a:rPr lang="ko-KR" altLang="en-US">
                <a:ea typeface="HY헤드라인M" pitchFamily="18" charset="-127"/>
              </a:rPr>
              <a:t>후진 대입법</a:t>
            </a:r>
            <a:r>
              <a:rPr lang="en-US" altLang="ko-KR">
                <a:ea typeface="HY헤드라인M" pitchFamily="18" charset="-127"/>
              </a:rPr>
              <a:t>)</a:t>
            </a:r>
            <a:r>
              <a:rPr lang="ko-KR" altLang="en-US">
                <a:ea typeface="HY헤드라인M" pitchFamily="18" charset="-127"/>
              </a:rPr>
              <a:t>을 이용한 가우스 소거법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>
                <a:ea typeface="HY헤드라인M" pitchFamily="18" charset="-127"/>
              </a:rPr>
              <a:t>가우스</a:t>
            </a:r>
            <a:r>
              <a:rPr lang="en-US" altLang="ko-KR">
                <a:ea typeface="HY헤드라인M" pitchFamily="18" charset="-127"/>
              </a:rPr>
              <a:t>-</a:t>
            </a:r>
            <a:r>
              <a:rPr lang="ko-KR" altLang="en-US">
                <a:ea typeface="HY헤드라인M" pitchFamily="18" charset="-127"/>
              </a:rPr>
              <a:t>자이달 알고리즘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ACFD8EC-1C9E-495F-9D05-748EF9D0EDFF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1056771" name="Text Box 3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56772" name="Text Box 4"/>
          <p:cNvSpPr txBox="1">
            <a:spLocks noChangeArrowheads="1"/>
          </p:cNvSpPr>
          <p:nvPr/>
        </p:nvSpPr>
        <p:spPr bwMode="auto">
          <a:xfrm>
            <a:off x="323850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4) </a:t>
            </a:r>
            <a:r>
              <a:rPr lang="ko-KR" altLang="en-US" sz="2000">
                <a:ea typeface="HY헤드라인M" pitchFamily="18" charset="-127"/>
              </a:rPr>
              <a:t>작업을 반복하면 결국 각 방정식의 좌변에는 하나의 변수만이 남게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056777" name="Object 9"/>
          <p:cNvGraphicFramePr>
            <a:graphicFrameLocks noChangeAspect="1"/>
          </p:cNvGraphicFramePr>
          <p:nvPr/>
        </p:nvGraphicFramePr>
        <p:xfrm>
          <a:off x="755650" y="1628775"/>
          <a:ext cx="4259263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780" name="Equation" r:id="rId4" imgW="1739880" imgH="711000" progId="Equation.DSMT4">
                  <p:embed/>
                </p:oleObj>
              </mc:Choice>
              <mc:Fallback>
                <p:oleObj name="Equation" r:id="rId4" imgW="1739880" imgH="711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28775"/>
                        <a:ext cx="4259263" cy="1741488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6778" name="Text Box 10"/>
          <p:cNvSpPr txBox="1">
            <a:spLocks noChangeArrowheads="1"/>
          </p:cNvSpPr>
          <p:nvPr/>
        </p:nvSpPr>
        <p:spPr bwMode="auto">
          <a:xfrm>
            <a:off x="323850" y="37115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5) </a:t>
            </a:r>
            <a:r>
              <a:rPr lang="ko-KR" altLang="en-US" sz="2000">
                <a:ea typeface="HY헤드라인M" pitchFamily="18" charset="-127"/>
              </a:rPr>
              <a:t>결국 해는 다음과 같이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056779" name="Object 11"/>
          <p:cNvGraphicFramePr>
            <a:graphicFrameLocks noChangeAspect="1"/>
          </p:cNvGraphicFramePr>
          <p:nvPr/>
        </p:nvGraphicFramePr>
        <p:xfrm>
          <a:off x="755650" y="4221163"/>
          <a:ext cx="453707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781" name="Equation" r:id="rId6" imgW="1650960" imgH="355320" progId="Equation.DSMT4">
                  <p:embed/>
                </p:oleObj>
              </mc:Choice>
              <mc:Fallback>
                <p:oleObj name="Equation" r:id="rId6" imgW="165096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221163"/>
                        <a:ext cx="4537075" cy="976312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6780" name="Text Box 12"/>
          <p:cNvSpPr txBox="1">
            <a:spLocks noChangeArrowheads="1"/>
          </p:cNvSpPr>
          <p:nvPr/>
        </p:nvSpPr>
        <p:spPr bwMode="auto">
          <a:xfrm>
            <a:off x="323850" y="55054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8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상기 작업에서 각 단계를 피봇 주기</a:t>
            </a:r>
            <a:r>
              <a:rPr lang="en-US" altLang="ko-KR" sz="2000">
                <a:ea typeface="HY헤드라인M" pitchFamily="18" charset="-127"/>
              </a:rPr>
              <a:t>(pivot cycle)</a:t>
            </a:r>
            <a:r>
              <a:rPr lang="ko-KR" altLang="en-US" sz="2000">
                <a:ea typeface="HY헤드라인M" pitchFamily="18" charset="-127"/>
              </a:rPr>
              <a:t>이라 하고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각 단계에서 선택되는 방정식을 피봇 방정식</a:t>
            </a:r>
            <a:r>
              <a:rPr lang="en-US" altLang="ko-KR" sz="2000">
                <a:ea typeface="HY헤드라인M" pitchFamily="18" charset="-127"/>
              </a:rPr>
              <a:t>(pivot equation)</a:t>
            </a:r>
            <a:r>
              <a:rPr lang="ko-KR" altLang="en-US" sz="2000">
                <a:ea typeface="HY헤드라인M" pitchFamily="18" charset="-127"/>
              </a:rPr>
              <a:t>이라 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056781" name="Rectangle 13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방법의 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(4/4)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859DE69-C693-4A4C-86A6-27CAC8E7B92C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1060867" name="Text Box 3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60872" name="Object 8"/>
          <p:cNvGraphicFramePr>
            <a:graphicFrameLocks noChangeAspect="1"/>
          </p:cNvGraphicFramePr>
          <p:nvPr/>
        </p:nvGraphicFramePr>
        <p:xfrm>
          <a:off x="4495800" y="1973263"/>
          <a:ext cx="3998913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890" name="Equation" r:id="rId4" imgW="1752480" imgH="164880" progId="Equation.DSMT4">
                  <p:embed/>
                </p:oleObj>
              </mc:Choice>
              <mc:Fallback>
                <p:oleObj name="Equation" r:id="rId4" imgW="175248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973263"/>
                        <a:ext cx="3998913" cy="37623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0873" name="AutoShape 9"/>
          <p:cNvCxnSpPr>
            <a:cxnSpLocks noChangeShapeType="1"/>
            <a:stCxn id="0" idx="3"/>
            <a:endCxn id="0" idx="0"/>
          </p:cNvCxnSpPr>
          <p:nvPr/>
        </p:nvCxnSpPr>
        <p:spPr bwMode="auto">
          <a:xfrm>
            <a:off x="3219450" y="1631950"/>
            <a:ext cx="3276600" cy="341313"/>
          </a:xfrm>
          <a:prstGeom prst="bentConnector2">
            <a:avLst/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60879" name="Rectangle 15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방법의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graphicFrame>
        <p:nvGraphicFramePr>
          <p:cNvPr id="1060881" name="Object 17"/>
          <p:cNvGraphicFramePr>
            <a:graphicFrameLocks noChangeAspect="1"/>
          </p:cNvGraphicFramePr>
          <p:nvPr/>
        </p:nvGraphicFramePr>
        <p:xfrm>
          <a:off x="611188" y="908050"/>
          <a:ext cx="2608262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891" name="Equation" r:id="rId6" imgW="1143000" imgH="634680" progId="Equation.DSMT4">
                  <p:embed/>
                </p:oleObj>
              </mc:Choice>
              <mc:Fallback>
                <p:oleObj name="Equation" r:id="rId6" imgW="1143000" imgH="634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908050"/>
                        <a:ext cx="2608262" cy="14478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0882" name="Object 18"/>
          <p:cNvGraphicFramePr>
            <a:graphicFrameLocks noChangeAspect="1"/>
          </p:cNvGraphicFramePr>
          <p:nvPr/>
        </p:nvGraphicFramePr>
        <p:xfrm>
          <a:off x="611188" y="2644775"/>
          <a:ext cx="2868612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892" name="Equation" r:id="rId8" imgW="1257120" imgH="634680" progId="Equation.DSMT4">
                  <p:embed/>
                </p:oleObj>
              </mc:Choice>
              <mc:Fallback>
                <p:oleObj name="Equation" r:id="rId8" imgW="1257120" imgH="6346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644775"/>
                        <a:ext cx="2868612" cy="14478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0883" name="AutoShape 19"/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4123531" y="272257"/>
            <a:ext cx="295275" cy="4449762"/>
          </a:xfrm>
          <a:prstGeom prst="bentConnector3">
            <a:avLst>
              <a:gd name="adj1" fmla="val 49463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60884" name="Object 20"/>
          <p:cNvGraphicFramePr>
            <a:graphicFrameLocks noChangeAspect="1"/>
          </p:cNvGraphicFramePr>
          <p:nvPr/>
        </p:nvGraphicFramePr>
        <p:xfrm>
          <a:off x="4552950" y="3830638"/>
          <a:ext cx="38830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893" name="Equation" r:id="rId10" imgW="1701720" imgH="164880" progId="Equation.DSMT4">
                  <p:embed/>
                </p:oleObj>
              </mc:Choice>
              <mc:Fallback>
                <p:oleObj name="Equation" r:id="rId10" imgW="1701720" imgH="164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3830638"/>
                        <a:ext cx="3883025" cy="37623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0885" name="Object 21"/>
          <p:cNvGraphicFramePr>
            <a:graphicFrameLocks noChangeAspect="1"/>
          </p:cNvGraphicFramePr>
          <p:nvPr/>
        </p:nvGraphicFramePr>
        <p:xfrm>
          <a:off x="604838" y="4502150"/>
          <a:ext cx="33909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894" name="Equation" r:id="rId12" imgW="1485720" imgH="634680" progId="Equation.DSMT4">
                  <p:embed/>
                </p:oleObj>
              </mc:Choice>
              <mc:Fallback>
                <p:oleObj name="Equation" r:id="rId12" imgW="1485720" imgH="6346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8" y="4502150"/>
                        <a:ext cx="3390900" cy="14478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0886" name="AutoShape 22"/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4249738" y="2257425"/>
            <a:ext cx="295275" cy="4194175"/>
          </a:xfrm>
          <a:prstGeom prst="bentConnector3">
            <a:avLst>
              <a:gd name="adj1" fmla="val 49463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60887" name="AutoShape 23"/>
          <p:cNvCxnSpPr>
            <a:cxnSpLocks noChangeShapeType="1"/>
            <a:stCxn id="0" idx="3"/>
            <a:endCxn id="0" idx="0"/>
          </p:cNvCxnSpPr>
          <p:nvPr/>
        </p:nvCxnSpPr>
        <p:spPr bwMode="auto">
          <a:xfrm>
            <a:off x="3479800" y="3368675"/>
            <a:ext cx="3014663" cy="461963"/>
          </a:xfrm>
          <a:prstGeom prst="bentConnector2">
            <a:avLst/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60888" name="AutoShape 24"/>
          <p:cNvCxnSpPr>
            <a:cxnSpLocks noChangeShapeType="1"/>
            <a:stCxn id="0" idx="3"/>
            <a:endCxn id="0" idx="0"/>
          </p:cNvCxnSpPr>
          <p:nvPr/>
        </p:nvCxnSpPr>
        <p:spPr bwMode="auto">
          <a:xfrm>
            <a:off x="3995738" y="5226050"/>
            <a:ext cx="2538412" cy="434975"/>
          </a:xfrm>
          <a:prstGeom prst="bentConnector2">
            <a:avLst/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60889" name="Object 25"/>
          <p:cNvGraphicFramePr>
            <a:graphicFrameLocks noChangeAspect="1"/>
          </p:cNvGraphicFramePr>
          <p:nvPr/>
        </p:nvGraphicFramePr>
        <p:xfrm>
          <a:off x="4403725" y="5530850"/>
          <a:ext cx="42608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895" name="Equation" r:id="rId14" imgW="1866600" imgH="279360" progId="Equation.DSMT4">
                  <p:embed/>
                </p:oleObj>
              </mc:Choice>
              <mc:Fallback>
                <p:oleObj name="Equation" r:id="rId14" imgW="1866600" imgH="2793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3725" y="5530850"/>
                        <a:ext cx="4260850" cy="63658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0890" name="AutoShape 26"/>
          <p:cNvCxnSpPr>
            <a:cxnSpLocks noChangeShapeType="1"/>
          </p:cNvCxnSpPr>
          <p:nvPr/>
        </p:nvCxnSpPr>
        <p:spPr bwMode="auto">
          <a:xfrm rot="5400000">
            <a:off x="4271963" y="4208463"/>
            <a:ext cx="295275" cy="4194175"/>
          </a:xfrm>
          <a:prstGeom prst="bentConnector3">
            <a:avLst>
              <a:gd name="adj1" fmla="val 49463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80CB926-1353-430B-9F73-54A3F27CF0DE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1062914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62917" name="Rectangle 5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방법의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graphicFrame>
        <p:nvGraphicFramePr>
          <p:cNvPr id="1062922" name="Object 10"/>
          <p:cNvGraphicFramePr>
            <a:graphicFrameLocks noChangeAspect="1"/>
          </p:cNvGraphicFramePr>
          <p:nvPr/>
        </p:nvGraphicFramePr>
        <p:xfrm>
          <a:off x="625475" y="2039938"/>
          <a:ext cx="3360738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933" name="Equation" r:id="rId4" imgW="1473120" imgH="634680" progId="Equation.DSMT4">
                  <p:embed/>
                </p:oleObj>
              </mc:Choice>
              <mc:Fallback>
                <p:oleObj name="Equation" r:id="rId4" imgW="1473120" imgH="634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2039938"/>
                        <a:ext cx="3360738" cy="14478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926" name="Object 14"/>
          <p:cNvGraphicFramePr>
            <a:graphicFrameLocks noChangeAspect="1"/>
          </p:cNvGraphicFramePr>
          <p:nvPr/>
        </p:nvGraphicFramePr>
        <p:xfrm>
          <a:off x="4403725" y="1125538"/>
          <a:ext cx="42608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934" name="Equation" r:id="rId6" imgW="1866600" imgH="279360" progId="Equation.DSMT4">
                  <p:embed/>
                </p:oleObj>
              </mc:Choice>
              <mc:Fallback>
                <p:oleObj name="Equation" r:id="rId6" imgW="186660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3725" y="1125538"/>
                        <a:ext cx="4260850" cy="6365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2927" name="AutoShape 15"/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4281487" y="-212724"/>
            <a:ext cx="277813" cy="4227512"/>
          </a:xfrm>
          <a:prstGeom prst="bentConnector3">
            <a:avLst>
              <a:gd name="adj1" fmla="val 49713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62928" name="Object 16"/>
          <p:cNvGraphicFramePr>
            <a:graphicFrameLocks noChangeAspect="1"/>
          </p:cNvGraphicFramePr>
          <p:nvPr/>
        </p:nvGraphicFramePr>
        <p:xfrm>
          <a:off x="4614863" y="2982913"/>
          <a:ext cx="3884612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935" name="Equation" r:id="rId8" imgW="1701720" imgH="279360" progId="Equation.DSMT4">
                  <p:embed/>
                </p:oleObj>
              </mc:Choice>
              <mc:Fallback>
                <p:oleObj name="Equation" r:id="rId8" imgW="170172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863" y="2982913"/>
                        <a:ext cx="3884612" cy="6365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2929" name="AutoShape 17"/>
          <p:cNvCxnSpPr>
            <a:cxnSpLocks noChangeShapeType="1"/>
            <a:stCxn id="0" idx="3"/>
            <a:endCxn id="0" idx="0"/>
          </p:cNvCxnSpPr>
          <p:nvPr/>
        </p:nvCxnSpPr>
        <p:spPr bwMode="auto">
          <a:xfrm>
            <a:off x="3986213" y="2763838"/>
            <a:ext cx="2571750" cy="219075"/>
          </a:xfrm>
          <a:prstGeom prst="bentConnector2">
            <a:avLst/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62930" name="Object 18"/>
          <p:cNvGraphicFramePr>
            <a:graphicFrameLocks noChangeAspect="1"/>
          </p:cNvGraphicFramePr>
          <p:nvPr/>
        </p:nvGraphicFramePr>
        <p:xfrm>
          <a:off x="668338" y="3984625"/>
          <a:ext cx="324485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936" name="Equation" r:id="rId10" imgW="1422360" imgH="634680" progId="Equation.DSMT4">
                  <p:embed/>
                </p:oleObj>
              </mc:Choice>
              <mc:Fallback>
                <p:oleObj name="Equation" r:id="rId10" imgW="1422360" imgH="6346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3984625"/>
                        <a:ext cx="3244850" cy="14478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2931" name="AutoShape 19"/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4241800" y="1668463"/>
            <a:ext cx="365125" cy="4267200"/>
          </a:xfrm>
          <a:prstGeom prst="bentConnector3">
            <a:avLst>
              <a:gd name="adj1" fmla="val 49565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62932" name="Object 20"/>
          <p:cNvGraphicFramePr>
            <a:graphicFrameLocks noChangeAspect="1"/>
          </p:cNvGraphicFramePr>
          <p:nvPr/>
        </p:nvGraphicFramePr>
        <p:xfrm>
          <a:off x="4927600" y="5432425"/>
          <a:ext cx="295751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937" name="Equation" r:id="rId12" imgW="1295280" imgH="164880" progId="Equation.DSMT4">
                  <p:embed/>
                </p:oleObj>
              </mc:Choice>
              <mc:Fallback>
                <p:oleObj name="Equation" r:id="rId12" imgW="1295280" imgH="164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5432425"/>
                        <a:ext cx="2957513" cy="37623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2933" name="AutoShape 21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3913188" y="4708525"/>
            <a:ext cx="1014412" cy="912813"/>
          </a:xfrm>
          <a:prstGeom prst="bentConnector3">
            <a:avLst>
              <a:gd name="adj1" fmla="val 49921"/>
            </a:avLst>
          </a:prstGeom>
          <a:noFill/>
          <a:ln w="12700">
            <a:solidFill>
              <a:srgbClr val="80808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333B505-A514-40BF-BE6A-ED45F3B0FFCB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1021955" name="Text Box 3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21956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의존적인 방정식이 있는 경우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조단을 수행하는 과정에서 자연스럽게 사라진다</a:t>
            </a:r>
            <a:r>
              <a:rPr lang="en-US" altLang="ko-KR" sz="2000">
                <a:ea typeface="HY헤드라인M" pitchFamily="18" charset="-127"/>
              </a:rPr>
              <a:t>. </a:t>
            </a:r>
            <a:r>
              <a:rPr lang="en-US" altLang="ko-KR" sz="2000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ko-KR" altLang="en-US" sz="2000">
                <a:solidFill>
                  <a:srgbClr val="FF0000"/>
                </a:solidFill>
                <a:ea typeface="HY헤드라인M" pitchFamily="18" charset="-127"/>
              </a:rPr>
              <a:t>방정식을 확인해 볼 것</a:t>
            </a:r>
            <a:r>
              <a:rPr lang="en-US" altLang="ko-KR" sz="2000">
                <a:solidFill>
                  <a:srgbClr val="FF0000"/>
                </a:solidFill>
                <a:ea typeface="HY헤드라인M" pitchFamily="18" charset="-127"/>
              </a:rPr>
              <a:t>)</a:t>
            </a:r>
          </a:p>
        </p:txBody>
      </p:sp>
      <p:sp>
        <p:nvSpPr>
          <p:cNvPr id="1021957" name="Rectangle 5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의존과 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</a:t>
            </a:r>
          </a:p>
        </p:txBody>
      </p:sp>
      <p:graphicFrame>
        <p:nvGraphicFramePr>
          <p:cNvPr id="1021958" name="Object 6"/>
          <p:cNvGraphicFramePr>
            <a:graphicFrameLocks noChangeAspect="1"/>
          </p:cNvGraphicFramePr>
          <p:nvPr/>
        </p:nvGraphicFramePr>
        <p:xfrm>
          <a:off x="1116013" y="2133600"/>
          <a:ext cx="27241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964" name="Equation" r:id="rId5" imgW="1193760" imgH="469800" progId="Equation.DSMT4">
                  <p:embed/>
                </p:oleObj>
              </mc:Choice>
              <mc:Fallback>
                <p:oleObj name="Equation" r:id="rId5" imgW="1193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133600"/>
                        <a:ext cx="2724150" cy="106997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1961" name="Object 9"/>
          <p:cNvGraphicFramePr>
            <a:graphicFrameLocks noChangeAspect="1"/>
          </p:cNvGraphicFramePr>
          <p:nvPr/>
        </p:nvGraphicFramePr>
        <p:xfrm>
          <a:off x="4716463" y="2997200"/>
          <a:ext cx="2492375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965" name="Equation" r:id="rId7" imgW="1091880" imgH="825480" progId="Equation.DSMT4">
                  <p:embed/>
                </p:oleObj>
              </mc:Choice>
              <mc:Fallback>
                <p:oleObj name="Equation" r:id="rId7" imgW="109188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997200"/>
                        <a:ext cx="2492375" cy="188118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21962" name="AutoShape 10"/>
          <p:cNvCxnSpPr>
            <a:cxnSpLocks noChangeShapeType="1"/>
            <a:stCxn id="0" idx="3"/>
            <a:endCxn id="0" idx="0"/>
          </p:cNvCxnSpPr>
          <p:nvPr/>
        </p:nvCxnSpPr>
        <p:spPr bwMode="auto">
          <a:xfrm>
            <a:off x="3840163" y="2668588"/>
            <a:ext cx="2122487" cy="328612"/>
          </a:xfrm>
          <a:prstGeom prst="bentConnector2">
            <a:avLst/>
          </a:prstGeom>
          <a:noFill/>
          <a:ln w="25400">
            <a:solidFill>
              <a:srgbClr val="800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21963" name="Object 11"/>
          <p:cNvGraphicFramePr>
            <a:graphicFrameLocks noChangeAspect="1"/>
          </p:cNvGraphicFramePr>
          <p:nvPr/>
        </p:nvGraphicFramePr>
        <p:xfrm>
          <a:off x="1433513" y="4638675"/>
          <a:ext cx="2289175" cy="162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1966" name="Equation" r:id="rId9" imgW="1002960" imgH="711000" progId="Equation.DSMT4">
                  <p:embed/>
                </p:oleObj>
              </mc:Choice>
              <mc:Fallback>
                <p:oleObj name="Equation" r:id="rId9" imgW="1002960" imgH="71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4638675"/>
                        <a:ext cx="2289175" cy="162083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21964" name="AutoShape 12"/>
          <p:cNvCxnSpPr>
            <a:cxnSpLocks noChangeShapeType="1"/>
            <a:stCxn id="0" idx="2"/>
            <a:endCxn id="0" idx="3"/>
          </p:cNvCxnSpPr>
          <p:nvPr/>
        </p:nvCxnSpPr>
        <p:spPr bwMode="auto">
          <a:xfrm rot="5400000">
            <a:off x="4651375" y="4138613"/>
            <a:ext cx="571500" cy="2051050"/>
          </a:xfrm>
          <a:prstGeom prst="bentConnector2">
            <a:avLst/>
          </a:prstGeom>
          <a:noFill/>
          <a:ln w="25400">
            <a:solidFill>
              <a:srgbClr val="80008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8486116-AD91-4F39-B047-204E6EC68FAD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1024002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2400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불일치가 있는 경우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방법에서는 진리 값이 거짓인 명제가 발생한다</a:t>
            </a:r>
            <a:r>
              <a:rPr lang="en-US" altLang="ko-KR" sz="2000">
                <a:ea typeface="HY헤드라인M" pitchFamily="18" charset="-127"/>
              </a:rPr>
              <a:t>. (</a:t>
            </a:r>
            <a:r>
              <a:rPr lang="ko-KR" altLang="en-US" sz="2000">
                <a:ea typeface="HY헤드라인M" pitchFamily="18" charset="-127"/>
              </a:rPr>
              <a:t>불능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en-US" altLang="ko-KR" sz="2000">
                <a:solidFill>
                  <a:srgbClr val="FF0000"/>
                </a:solidFill>
                <a:ea typeface="HY헤드라인M" pitchFamily="18" charset="-127"/>
              </a:rPr>
              <a:t>(</a:t>
            </a:r>
            <a:r>
              <a:rPr lang="ko-KR" altLang="en-US" sz="2000">
                <a:solidFill>
                  <a:srgbClr val="FF0000"/>
                </a:solidFill>
                <a:ea typeface="HY헤드라인M" pitchFamily="18" charset="-127"/>
              </a:rPr>
              <a:t>방정식을 확인해 볼 것</a:t>
            </a:r>
            <a:r>
              <a:rPr lang="en-US" altLang="ko-KR" sz="2000">
                <a:solidFill>
                  <a:srgbClr val="FF0000"/>
                </a:solidFill>
                <a:ea typeface="HY헤드라인M" pitchFamily="18" charset="-127"/>
              </a:rPr>
              <a:t>)</a:t>
            </a:r>
            <a:endParaRPr lang="en-US" altLang="ko-KR" sz="2000">
              <a:ea typeface="HY헤드라인M" pitchFamily="18" charset="-127"/>
            </a:endParaRPr>
          </a:p>
        </p:txBody>
      </p:sp>
      <p:sp>
        <p:nvSpPr>
          <p:cNvPr id="1024004" name="Rectangle 4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불일치와 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</a:t>
            </a:r>
          </a:p>
        </p:txBody>
      </p:sp>
      <p:graphicFrame>
        <p:nvGraphicFramePr>
          <p:cNvPr id="1024005" name="Object 5"/>
          <p:cNvGraphicFramePr>
            <a:graphicFrameLocks noChangeAspect="1"/>
          </p:cNvGraphicFramePr>
          <p:nvPr/>
        </p:nvGraphicFramePr>
        <p:xfrm>
          <a:off x="1158875" y="2349500"/>
          <a:ext cx="263683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09" name="Equation" r:id="rId5" imgW="1155600" imgH="469800" progId="Equation.DSMT4">
                  <p:embed/>
                </p:oleObj>
              </mc:Choice>
              <mc:Fallback>
                <p:oleObj name="Equation" r:id="rId5" imgW="11556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2349500"/>
                        <a:ext cx="2636838" cy="106997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24006" name="AutoShape 6"/>
          <p:cNvCxnSpPr>
            <a:cxnSpLocks noChangeShapeType="1"/>
            <a:stCxn id="0" idx="3"/>
            <a:endCxn id="0" idx="0"/>
          </p:cNvCxnSpPr>
          <p:nvPr/>
        </p:nvCxnSpPr>
        <p:spPr bwMode="auto">
          <a:xfrm>
            <a:off x="3795713" y="2884488"/>
            <a:ext cx="2136775" cy="760412"/>
          </a:xfrm>
          <a:prstGeom prst="bentConnector2">
            <a:avLst/>
          </a:prstGeom>
          <a:noFill/>
          <a:ln w="25400">
            <a:solidFill>
              <a:srgbClr val="800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24008" name="Object 8"/>
          <p:cNvGraphicFramePr>
            <a:graphicFrameLocks noChangeAspect="1"/>
          </p:cNvGraphicFramePr>
          <p:nvPr/>
        </p:nvGraphicFramePr>
        <p:xfrm>
          <a:off x="4787900" y="3644900"/>
          <a:ext cx="2289175" cy="162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10" name="Equation" r:id="rId7" imgW="1002960" imgH="711000" progId="Equation.DSMT4">
                  <p:embed/>
                </p:oleObj>
              </mc:Choice>
              <mc:Fallback>
                <p:oleObj name="Equation" r:id="rId7" imgW="1002960" imgH="71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644900"/>
                        <a:ext cx="2289175" cy="162083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009" name="Oval 9"/>
          <p:cNvSpPr>
            <a:spLocks noChangeArrowheads="1"/>
          </p:cNvSpPr>
          <p:nvPr/>
        </p:nvSpPr>
        <p:spPr bwMode="auto">
          <a:xfrm>
            <a:off x="5795963" y="4868863"/>
            <a:ext cx="1296987" cy="360362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A80AC5F-EE02-478A-8049-A92D2832D48E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1064962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6496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원 연립 방정식에서 방정식의 개수가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보다 작으면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일반적으로 여러 개의 근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혹은 무수한 근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이 존재할 수 있다</a:t>
            </a:r>
            <a:r>
              <a:rPr lang="en-US" altLang="ko-KR" sz="2000">
                <a:ea typeface="HY헤드라인M" pitchFamily="18" charset="-127"/>
              </a:rPr>
              <a:t>. (</a:t>
            </a:r>
            <a:r>
              <a:rPr lang="ko-KR" altLang="en-US" sz="2000">
                <a:ea typeface="HY헤드라인M" pitchFamily="18" charset="-127"/>
              </a:rPr>
              <a:t>부정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</p:txBody>
      </p:sp>
      <p:sp>
        <p:nvSpPr>
          <p:cNvPr id="1064964" name="Rectangle 4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부정과 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</a:t>
            </a:r>
          </a:p>
        </p:txBody>
      </p:sp>
      <p:graphicFrame>
        <p:nvGraphicFramePr>
          <p:cNvPr id="1064965" name="Object 5"/>
          <p:cNvGraphicFramePr>
            <a:graphicFrameLocks noChangeAspect="1"/>
          </p:cNvGraphicFramePr>
          <p:nvPr/>
        </p:nvGraphicFramePr>
        <p:xfrm>
          <a:off x="1042988" y="2349500"/>
          <a:ext cx="2811462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968" name="Equation" r:id="rId5" imgW="1231560" imgH="469800" progId="Equation.DSMT4">
                  <p:embed/>
                </p:oleObj>
              </mc:Choice>
              <mc:Fallback>
                <p:oleObj name="Equation" r:id="rId5" imgW="1231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349500"/>
                        <a:ext cx="2811462" cy="106997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4966" name="AutoShape 6"/>
          <p:cNvCxnSpPr>
            <a:cxnSpLocks noChangeShapeType="1"/>
            <a:stCxn id="0" idx="3"/>
            <a:endCxn id="0" idx="0"/>
          </p:cNvCxnSpPr>
          <p:nvPr/>
        </p:nvCxnSpPr>
        <p:spPr bwMode="auto">
          <a:xfrm>
            <a:off x="3854450" y="2884488"/>
            <a:ext cx="2078038" cy="760412"/>
          </a:xfrm>
          <a:prstGeom prst="bentConnector2">
            <a:avLst/>
          </a:prstGeom>
          <a:noFill/>
          <a:ln w="25400">
            <a:solidFill>
              <a:srgbClr val="800080"/>
            </a:solidFill>
            <a:miter lim="800000"/>
            <a:headEnd/>
            <a:tailEnd type="triangle" w="med" len="med"/>
          </a:ln>
          <a:effectLst/>
        </p:spPr>
      </p:cxnSp>
      <p:graphicFrame>
        <p:nvGraphicFramePr>
          <p:cNvPr id="1064967" name="Object 7"/>
          <p:cNvGraphicFramePr>
            <a:graphicFrameLocks noChangeAspect="1"/>
          </p:cNvGraphicFramePr>
          <p:nvPr/>
        </p:nvGraphicFramePr>
        <p:xfrm>
          <a:off x="4541838" y="3514725"/>
          <a:ext cx="2781300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969" name="Equation" r:id="rId7" imgW="1218960" imgH="825480" progId="Equation.DSMT4">
                  <p:embed/>
                </p:oleObj>
              </mc:Choice>
              <mc:Fallback>
                <p:oleObj name="Equation" r:id="rId7" imgW="12189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8" y="3514725"/>
                        <a:ext cx="2781300" cy="188118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4968" name="Oval 8"/>
          <p:cNvSpPr>
            <a:spLocks noChangeArrowheads="1"/>
          </p:cNvSpPr>
          <p:nvPr/>
        </p:nvSpPr>
        <p:spPr bwMode="auto">
          <a:xfrm>
            <a:off x="5364163" y="4754563"/>
            <a:ext cx="2447925" cy="690562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0BA7E0F-1778-432B-9DE3-F66A107C8A5E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1026050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26052" name="Rectangle 4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알고리즘</a:t>
            </a:r>
          </a:p>
        </p:txBody>
      </p:sp>
      <p:sp>
        <p:nvSpPr>
          <p:cNvPr id="1026053" name="Rectangle 5"/>
          <p:cNvSpPr>
            <a:spLocks noChangeArrowheads="1"/>
          </p:cNvSpPr>
          <p:nvPr/>
        </p:nvSpPr>
        <p:spPr bwMode="auto">
          <a:xfrm>
            <a:off x="323850" y="869950"/>
            <a:ext cx="8640763" cy="5484813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procedure</a:t>
            </a:r>
            <a:r>
              <a:rPr kumimoji="0" lang="en-US" altLang="ko-KR"/>
              <a:t> </a:t>
            </a:r>
            <a:r>
              <a:rPr kumimoji="0" lang="en-US" altLang="ko-KR" i="1"/>
              <a:t>gauss-jordan</a:t>
            </a:r>
            <a:r>
              <a:rPr kumimoji="0" lang="en-US" altLang="ko-KR"/>
              <a:t>(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, 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: real numbers, </a:t>
            </a:r>
            <a:r>
              <a:rPr kumimoji="0" lang="en-US" altLang="ko-KR" i="1"/>
              <a:t>n</a:t>
            </a:r>
            <a:r>
              <a:rPr kumimoji="0" lang="en-US" altLang="ko-KR"/>
              <a:t>: integer)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 are coefficients. (1 </a:t>
            </a:r>
            <a:r>
              <a:rPr kumimoji="0" lang="en-US" altLang="ko-KR">
                <a:sym typeface="Symbol" pitchFamily="18" charset="2"/>
              </a:rPr>
              <a:t>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,</a:t>
            </a:r>
            <a:r>
              <a:rPr kumimoji="0" lang="en-US" altLang="ko-KR" i="1"/>
              <a:t>j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 </a:t>
            </a:r>
            <a:r>
              <a:rPr kumimoji="0" lang="en-US" altLang="ko-KR" i="1">
                <a:sym typeface="Symbol" pitchFamily="18" charset="2"/>
              </a:rPr>
              <a:t>n</a:t>
            </a:r>
            <a:r>
              <a:rPr kumimoji="0" lang="en-US" altLang="ko-KR"/>
              <a:t>)}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 are results. (1 </a:t>
            </a:r>
            <a:r>
              <a:rPr kumimoji="0" lang="en-US" altLang="ko-KR">
                <a:sym typeface="Symbol" pitchFamily="18" charset="2"/>
              </a:rPr>
              <a:t>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 </a:t>
            </a:r>
            <a:r>
              <a:rPr kumimoji="0" lang="en-US" altLang="ko-KR" i="1">
                <a:sym typeface="Symbol" pitchFamily="18" charset="2"/>
              </a:rPr>
              <a:t>n</a:t>
            </a:r>
            <a:r>
              <a:rPr kumimoji="0" lang="en-US" altLang="ko-KR"/>
              <a:t>)}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</a:t>
            </a:r>
            <a:r>
              <a:rPr kumimoji="0" lang="en-US" altLang="ko-KR" i="1"/>
              <a:t>n</a:t>
            </a:r>
            <a:r>
              <a:rPr kumimoji="0" lang="en-US" altLang="ko-KR"/>
              <a:t> is # of variables. (we assume that # of variables = # of equations.}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i="1"/>
              <a:t>	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i="1"/>
              <a:t>	</a:t>
            </a:r>
            <a:r>
              <a:rPr kumimoji="0" lang="en-US" altLang="ko-KR" b="1"/>
              <a:t>for</a:t>
            </a:r>
            <a:r>
              <a:rPr kumimoji="0" lang="en-US" altLang="ko-KR"/>
              <a:t> </a:t>
            </a:r>
            <a:r>
              <a:rPr kumimoji="0" lang="en-US" altLang="ko-KR" i="1"/>
              <a:t>k </a:t>
            </a:r>
            <a:r>
              <a:rPr kumimoji="0" lang="en-US" altLang="ko-KR"/>
              <a:t>:= 1 </a:t>
            </a:r>
            <a:r>
              <a:rPr kumimoji="0" lang="en-US" altLang="ko-KR" b="1"/>
              <a:t>to</a:t>
            </a:r>
            <a:r>
              <a:rPr kumimoji="0" lang="en-US" altLang="ko-KR"/>
              <a:t> </a:t>
            </a:r>
            <a:r>
              <a:rPr kumimoji="0" lang="en-US" altLang="ko-KR" i="1"/>
              <a:t>n   </a:t>
            </a:r>
            <a:r>
              <a:rPr kumimoji="0" lang="en-US" altLang="ko-KR"/>
              <a:t>// pivot cycle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i="1"/>
              <a:t>		</a:t>
            </a:r>
            <a:r>
              <a:rPr kumimoji="0" lang="en-US" altLang="ko-KR" b="1"/>
              <a:t>for </a:t>
            </a:r>
            <a:r>
              <a:rPr kumimoji="0" lang="en-US" altLang="ko-KR" i="1"/>
              <a:t>i</a:t>
            </a:r>
            <a:r>
              <a:rPr kumimoji="0" lang="en-US" altLang="ko-KR"/>
              <a:t> := 1</a:t>
            </a:r>
            <a:r>
              <a:rPr kumimoji="0" lang="en-US" altLang="ko-KR" b="1"/>
              <a:t> to </a:t>
            </a:r>
            <a:r>
              <a:rPr kumimoji="0" lang="en-US" altLang="ko-KR" i="1"/>
              <a:t>n    </a:t>
            </a:r>
            <a:r>
              <a:rPr kumimoji="0" lang="en-US" altLang="ko-KR"/>
              <a:t>// </a:t>
            </a:r>
            <a:r>
              <a:rPr kumimoji="0" lang="en-US" altLang="ko-KR" i="1"/>
              <a:t>i</a:t>
            </a:r>
            <a:r>
              <a:rPr kumimoji="0" lang="en-US" altLang="ko-KR"/>
              <a:t>-th equation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i="1"/>
              <a:t>		</a:t>
            </a:r>
            <a:r>
              <a:rPr kumimoji="0" lang="en-US" altLang="ko-KR" b="1"/>
              <a:t>begin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			</a:t>
            </a:r>
            <a:r>
              <a:rPr kumimoji="0" lang="en-US" altLang="ko-KR" i="1"/>
              <a:t>c</a:t>
            </a:r>
            <a:r>
              <a:rPr kumimoji="0" lang="en-US" altLang="ko-KR" b="1"/>
              <a:t> := 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ik</a:t>
            </a:r>
            <a:r>
              <a:rPr kumimoji="0" lang="en-US" altLang="ko-KR"/>
              <a:t>/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kk</a:t>
            </a:r>
            <a:r>
              <a:rPr kumimoji="0" lang="en-US" altLang="ko-KR"/>
              <a:t>;</a:t>
            </a:r>
            <a:endParaRPr kumimoji="0" lang="en-US" altLang="ko-KR" b="1"/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	</a:t>
            </a:r>
            <a:r>
              <a:rPr kumimoji="0" lang="en-US" altLang="ko-KR" b="1"/>
              <a:t>for</a:t>
            </a:r>
            <a:r>
              <a:rPr kumimoji="0" lang="en-US" altLang="ko-KR"/>
              <a:t> </a:t>
            </a:r>
            <a:r>
              <a:rPr kumimoji="0" lang="en-US" altLang="ko-KR" i="1"/>
              <a:t>j</a:t>
            </a:r>
            <a:r>
              <a:rPr kumimoji="0" lang="en-US" altLang="ko-KR"/>
              <a:t> := </a:t>
            </a:r>
            <a:r>
              <a:rPr kumimoji="0" lang="en-US" altLang="ko-KR" i="1"/>
              <a:t>k</a:t>
            </a:r>
            <a:r>
              <a:rPr kumimoji="0" lang="en-US" altLang="ko-KR"/>
              <a:t> </a:t>
            </a:r>
            <a:r>
              <a:rPr kumimoji="0" lang="en-US" altLang="ko-KR" b="1"/>
              <a:t>to</a:t>
            </a:r>
            <a:r>
              <a:rPr kumimoji="0" lang="en-US" altLang="ko-KR"/>
              <a:t> </a:t>
            </a:r>
            <a:r>
              <a:rPr kumimoji="0" lang="en-US" altLang="ko-KR" i="1"/>
              <a:t>n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i="1"/>
              <a:t>			</a:t>
            </a:r>
            <a:r>
              <a:rPr kumimoji="0" lang="en-US" altLang="ko-KR" b="1"/>
              <a:t>begin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		</a:t>
            </a:r>
            <a:r>
              <a:rPr kumimoji="0" lang="en-US" altLang="ko-KR" b="1"/>
              <a:t>if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 = </a:t>
            </a:r>
            <a:r>
              <a:rPr kumimoji="0" lang="en-US" altLang="ko-KR" i="1"/>
              <a:t>k</a:t>
            </a:r>
            <a:r>
              <a:rPr kumimoji="0" lang="en-US" altLang="ko-KR"/>
              <a:t> </a:t>
            </a:r>
            <a:r>
              <a:rPr kumimoji="0" lang="en-US" altLang="ko-KR" b="1"/>
              <a:t>then</a:t>
            </a:r>
            <a:r>
              <a:rPr kumimoji="0" lang="en-US" altLang="ko-KR"/>
              <a:t> 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 := 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, 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 := 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; {actually, this line is not required.}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		</a:t>
            </a:r>
            <a:r>
              <a:rPr kumimoji="0" lang="en-US" altLang="ko-KR" b="1"/>
              <a:t>else</a:t>
            </a:r>
            <a:r>
              <a:rPr kumimoji="0" lang="en-US" altLang="ko-KR"/>
              <a:t> </a:t>
            </a:r>
            <a:r>
              <a:rPr kumimoji="0" lang="en-US" altLang="ko-KR" b="1"/>
              <a:t>if</a:t>
            </a:r>
            <a:r>
              <a:rPr kumimoji="0" lang="en-US" altLang="ko-KR"/>
              <a:t> (</a:t>
            </a:r>
            <a:r>
              <a:rPr kumimoji="0" lang="en-US" altLang="ko-KR" i="1"/>
              <a:t>i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 </a:t>
            </a:r>
            <a:r>
              <a:rPr kumimoji="0" lang="en-US" altLang="ko-KR" i="1">
                <a:sym typeface="Symbol" pitchFamily="18" charset="2"/>
              </a:rPr>
              <a:t>k</a:t>
            </a:r>
            <a:r>
              <a:rPr kumimoji="0" lang="en-US" altLang="ko-KR">
                <a:sym typeface="Symbol" pitchFamily="18" charset="2"/>
              </a:rPr>
              <a:t>) </a:t>
            </a:r>
            <a:r>
              <a:rPr kumimoji="0" lang="en-US" altLang="ko-KR" b="1">
                <a:sym typeface="Symbol" pitchFamily="18" charset="2"/>
              </a:rPr>
              <a:t>and</a:t>
            </a:r>
            <a:r>
              <a:rPr kumimoji="0" lang="en-US" altLang="ko-KR">
                <a:sym typeface="Symbol" pitchFamily="18" charset="2"/>
              </a:rPr>
              <a:t> (</a:t>
            </a:r>
            <a:r>
              <a:rPr kumimoji="0" lang="en-US" altLang="ko-KR" i="1">
                <a:sym typeface="Symbol" pitchFamily="18" charset="2"/>
              </a:rPr>
              <a:t>j</a:t>
            </a:r>
            <a:r>
              <a:rPr kumimoji="0" lang="en-US" altLang="ko-KR">
                <a:sym typeface="Symbol" pitchFamily="18" charset="2"/>
              </a:rPr>
              <a:t> = </a:t>
            </a:r>
            <a:r>
              <a:rPr kumimoji="0" lang="en-US" altLang="ko-KR" i="1">
                <a:sym typeface="Symbol" pitchFamily="18" charset="2"/>
              </a:rPr>
              <a:t>k</a:t>
            </a:r>
            <a:r>
              <a:rPr kumimoji="0" lang="en-US" altLang="ko-KR">
                <a:sym typeface="Symbol" pitchFamily="18" charset="2"/>
              </a:rPr>
              <a:t>) </a:t>
            </a:r>
            <a:r>
              <a:rPr kumimoji="0" lang="en-US" altLang="ko-KR" b="1">
                <a:sym typeface="Symbol" pitchFamily="18" charset="2"/>
              </a:rPr>
              <a:t>then</a:t>
            </a:r>
            <a:r>
              <a:rPr kumimoji="0" lang="en-US" altLang="ko-KR">
                <a:sym typeface="Symbol" pitchFamily="18" charset="2"/>
              </a:rPr>
              <a:t> 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 := 0;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		</a:t>
            </a:r>
            <a:r>
              <a:rPr kumimoji="0" lang="en-US" altLang="ko-KR" b="1"/>
              <a:t>else if</a:t>
            </a:r>
            <a:r>
              <a:rPr kumimoji="0" lang="en-US" altLang="ko-KR"/>
              <a:t> (</a:t>
            </a:r>
            <a:r>
              <a:rPr kumimoji="0" lang="en-US" altLang="ko-KR" i="1"/>
              <a:t>i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 </a:t>
            </a:r>
            <a:r>
              <a:rPr kumimoji="0" lang="en-US" altLang="ko-KR" i="1">
                <a:sym typeface="Symbol" pitchFamily="18" charset="2"/>
              </a:rPr>
              <a:t>k</a:t>
            </a:r>
            <a:r>
              <a:rPr kumimoji="0" lang="en-US" altLang="ko-KR">
                <a:sym typeface="Symbol" pitchFamily="18" charset="2"/>
              </a:rPr>
              <a:t>) </a:t>
            </a:r>
            <a:r>
              <a:rPr kumimoji="0" lang="en-US" altLang="ko-KR" b="1">
                <a:sym typeface="Symbol" pitchFamily="18" charset="2"/>
              </a:rPr>
              <a:t>and</a:t>
            </a:r>
            <a:r>
              <a:rPr kumimoji="0" lang="en-US" altLang="ko-KR">
                <a:sym typeface="Symbol" pitchFamily="18" charset="2"/>
              </a:rPr>
              <a:t> </a:t>
            </a:r>
            <a:r>
              <a:rPr kumimoji="0" lang="en-US" altLang="ko-KR"/>
              <a:t>(</a:t>
            </a:r>
            <a:r>
              <a:rPr kumimoji="0" lang="en-US" altLang="ko-KR" i="1"/>
              <a:t>j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&gt; </a:t>
            </a:r>
            <a:r>
              <a:rPr kumimoji="0" lang="en-US" altLang="ko-KR" i="1">
                <a:sym typeface="Symbol" pitchFamily="18" charset="2"/>
              </a:rPr>
              <a:t>k</a:t>
            </a:r>
            <a:r>
              <a:rPr kumimoji="0" lang="en-US" altLang="ko-KR">
                <a:sym typeface="Symbol" pitchFamily="18" charset="2"/>
              </a:rPr>
              <a:t>) </a:t>
            </a:r>
            <a:r>
              <a:rPr kumimoji="0" lang="en-US" altLang="ko-KR" b="1">
                <a:sym typeface="Symbol" pitchFamily="18" charset="2"/>
              </a:rPr>
              <a:t>then 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 := 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 – </a:t>
            </a:r>
            <a:r>
              <a:rPr kumimoji="0" lang="en-US" altLang="ko-KR" i="1"/>
              <a:t>c</a:t>
            </a:r>
            <a:r>
              <a:rPr kumimoji="0" lang="en-US" altLang="ko-KR">
                <a:sym typeface="Symbol" pitchFamily="18" charset="2"/>
              </a:rPr>
              <a:t>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kj</a:t>
            </a:r>
            <a:r>
              <a:rPr kumimoji="0" lang="en-US" altLang="ko-KR"/>
              <a:t>; </a:t>
            </a:r>
            <a:endParaRPr kumimoji="0" lang="en-US" altLang="ko-KR">
              <a:sym typeface="Symbol" pitchFamily="18" charset="2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			end</a:t>
            </a: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			if </a:t>
            </a:r>
            <a:r>
              <a:rPr kumimoji="0" lang="en-US" altLang="ko-KR" i="1"/>
              <a:t>i</a:t>
            </a:r>
            <a:r>
              <a:rPr kumimoji="0" lang="en-US" altLang="ko-KR" b="1"/>
              <a:t> </a:t>
            </a:r>
            <a:r>
              <a:rPr kumimoji="0" lang="en-US" altLang="ko-KR">
                <a:sym typeface="Symbol" pitchFamily="18" charset="2"/>
              </a:rPr>
              <a:t></a:t>
            </a:r>
            <a:r>
              <a:rPr kumimoji="0" lang="en-US" altLang="ko-KR"/>
              <a:t> </a:t>
            </a:r>
            <a:r>
              <a:rPr kumimoji="0" lang="en-US" altLang="ko-KR" i="1"/>
              <a:t>k</a:t>
            </a:r>
            <a:r>
              <a:rPr kumimoji="0" lang="en-US" altLang="ko-KR" b="1"/>
              <a:t> then 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 := 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 – </a:t>
            </a:r>
            <a:r>
              <a:rPr kumimoji="0" lang="en-US" altLang="ko-KR" i="1"/>
              <a:t>c</a:t>
            </a:r>
            <a:r>
              <a:rPr kumimoji="0" lang="en-US" altLang="ko-KR">
                <a:sym typeface="Symbol" pitchFamily="18" charset="2"/>
              </a:rPr>
              <a:t>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k</a:t>
            </a:r>
            <a:r>
              <a:rPr kumimoji="0" lang="en-US" altLang="ko-KR"/>
              <a:t>;</a:t>
            </a:r>
            <a:endParaRPr kumimoji="0" lang="en-US" altLang="ko-KR" b="1"/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		end</a:t>
            </a:r>
          </a:p>
        </p:txBody>
      </p:sp>
      <p:graphicFrame>
        <p:nvGraphicFramePr>
          <p:cNvPr id="1026056" name="Object 8"/>
          <p:cNvGraphicFramePr>
            <a:graphicFrameLocks noChangeAspect="1"/>
          </p:cNvGraphicFramePr>
          <p:nvPr/>
        </p:nvGraphicFramePr>
        <p:xfrm>
          <a:off x="4427538" y="2708275"/>
          <a:ext cx="4268787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57" name="Equation" r:id="rId4" imgW="2298600" imgH="749160" progId="Equation.DSMT4">
                  <p:embed/>
                </p:oleObj>
              </mc:Choice>
              <mc:Fallback>
                <p:oleObj name="Equation" r:id="rId4" imgW="229860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2708275"/>
                        <a:ext cx="4268787" cy="1393825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D68093A-941E-46A8-AFEA-CCA0DC441419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1028098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28100" name="Rectangle 4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(1/3)</a:t>
            </a:r>
          </a:p>
        </p:txBody>
      </p:sp>
      <p:pic>
        <p:nvPicPr>
          <p:cNvPr id="1028101" name="Picture 5" descr="gauss-jordan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700213"/>
            <a:ext cx="8497888" cy="4456112"/>
          </a:xfrm>
          <a:prstGeom prst="rect">
            <a:avLst/>
          </a:prstGeom>
          <a:noFill/>
        </p:spPr>
      </p:pic>
      <p:sp>
        <p:nvSpPr>
          <p:cNvPr id="1028102" name="Text Box 6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입력을 파일에서 받아들이며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각 피봇 주기별로 결과를 출력한다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028103" name="Rectangle 7"/>
          <p:cNvSpPr>
            <a:spLocks noChangeArrowheads="1"/>
          </p:cNvSpPr>
          <p:nvPr/>
        </p:nvSpPr>
        <p:spPr bwMode="auto">
          <a:xfrm>
            <a:off x="192088" y="1976438"/>
            <a:ext cx="7777162" cy="52387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1028106" name="Group 10"/>
          <p:cNvGrpSpPr>
            <a:grpSpLocks/>
          </p:cNvGrpSpPr>
          <p:nvPr/>
        </p:nvGrpSpPr>
        <p:grpSpPr bwMode="auto">
          <a:xfrm>
            <a:off x="192088" y="2976563"/>
            <a:ext cx="7777162" cy="1592262"/>
            <a:chOff x="121" y="1875"/>
            <a:chExt cx="4899" cy="1003"/>
          </a:xfrm>
        </p:grpSpPr>
        <p:sp>
          <p:nvSpPr>
            <p:cNvPr id="1028104" name="Rectangle 8"/>
            <p:cNvSpPr>
              <a:spLocks noChangeArrowheads="1"/>
            </p:cNvSpPr>
            <p:nvPr/>
          </p:nvSpPr>
          <p:spPr bwMode="auto">
            <a:xfrm>
              <a:off x="121" y="1875"/>
              <a:ext cx="4899" cy="137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028105" name="Rectangle 9"/>
            <p:cNvSpPr>
              <a:spLocks noChangeArrowheads="1"/>
            </p:cNvSpPr>
            <p:nvPr/>
          </p:nvSpPr>
          <p:spPr bwMode="auto">
            <a:xfrm>
              <a:off x="121" y="2402"/>
              <a:ext cx="4899" cy="476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028107" name="Rectangle 11"/>
          <p:cNvSpPr>
            <a:spLocks noChangeArrowheads="1"/>
          </p:cNvSpPr>
          <p:nvPr/>
        </p:nvSpPr>
        <p:spPr bwMode="auto">
          <a:xfrm>
            <a:off x="192088" y="3308350"/>
            <a:ext cx="7777162" cy="38893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28108" name="Rectangle 12"/>
          <p:cNvSpPr>
            <a:spLocks noChangeArrowheads="1"/>
          </p:cNvSpPr>
          <p:nvPr/>
        </p:nvSpPr>
        <p:spPr bwMode="auto">
          <a:xfrm>
            <a:off x="192088" y="4695825"/>
            <a:ext cx="7777162" cy="113188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8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103" grpId="0" animBg="1"/>
      <p:bldP spid="1028107" grpId="0" animBg="1"/>
      <p:bldP spid="102810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1DF0D00-E86D-4469-984E-ACB0899AC33D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1068034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68035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(2/3)</a:t>
            </a:r>
          </a:p>
        </p:txBody>
      </p:sp>
      <p:pic>
        <p:nvPicPr>
          <p:cNvPr id="1068038" name="Picture 6" descr="gauss-jordan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098550"/>
            <a:ext cx="8424863" cy="4418013"/>
          </a:xfrm>
          <a:prstGeom prst="rect">
            <a:avLst/>
          </a:prstGeom>
          <a:noFill/>
        </p:spPr>
      </p:pic>
      <p:sp>
        <p:nvSpPr>
          <p:cNvPr id="1068039" name="Rectangle 7"/>
          <p:cNvSpPr>
            <a:spLocks noChangeArrowheads="1"/>
          </p:cNvSpPr>
          <p:nvPr/>
        </p:nvSpPr>
        <p:spPr bwMode="auto">
          <a:xfrm>
            <a:off x="192088" y="1484313"/>
            <a:ext cx="7777162" cy="2132012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68040" name="Rectangle 8"/>
          <p:cNvSpPr>
            <a:spLocks noChangeArrowheads="1"/>
          </p:cNvSpPr>
          <p:nvPr/>
        </p:nvSpPr>
        <p:spPr bwMode="auto">
          <a:xfrm>
            <a:off x="193675" y="3702050"/>
            <a:ext cx="7777163" cy="10985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8039" grpId="0" animBg="1"/>
      <p:bldP spid="106804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6DED286-38C4-4FA7-B293-40E99B1FDE5F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1070082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70083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(3/3)</a:t>
            </a:r>
          </a:p>
        </p:txBody>
      </p:sp>
      <p:pic>
        <p:nvPicPr>
          <p:cNvPr id="1070085" name="Picture 5" descr="gauss-jordan-3"/>
          <p:cNvPicPr>
            <a:picLocks noChangeAspect="1" noChangeArrowheads="1"/>
          </p:cNvPicPr>
          <p:nvPr/>
        </p:nvPicPr>
        <p:blipFill rotWithShape="1">
          <a:blip r:embed="rId3" cstate="print"/>
          <a:srcRect b="3817"/>
          <a:stretch/>
        </p:blipFill>
        <p:spPr bwMode="auto">
          <a:xfrm>
            <a:off x="539750" y="841375"/>
            <a:ext cx="7993063" cy="5600700"/>
          </a:xfrm>
          <a:prstGeom prst="rect">
            <a:avLst/>
          </a:prstGeom>
          <a:noFill/>
        </p:spPr>
      </p:pic>
      <p:sp>
        <p:nvSpPr>
          <p:cNvPr id="1070086" name="Rectangle 6"/>
          <p:cNvSpPr>
            <a:spLocks noChangeArrowheads="1"/>
          </p:cNvSpPr>
          <p:nvPr/>
        </p:nvSpPr>
        <p:spPr bwMode="auto">
          <a:xfrm>
            <a:off x="395288" y="1211263"/>
            <a:ext cx="7573962" cy="2132012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70087" name="Rectangle 7"/>
          <p:cNvSpPr>
            <a:spLocks noChangeArrowheads="1"/>
          </p:cNvSpPr>
          <p:nvPr/>
        </p:nvSpPr>
        <p:spPr bwMode="auto">
          <a:xfrm>
            <a:off x="395288" y="3616325"/>
            <a:ext cx="7573962" cy="28257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0086" grpId="0" animBg="1"/>
      <p:bldP spid="10700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64615B7-B69B-4F3B-B87C-F29FDCE70DCF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864282" name="AutoShape 26"/>
          <p:cNvSpPr>
            <a:spLocks noChangeArrowheads="1"/>
          </p:cNvSpPr>
          <p:nvPr/>
        </p:nvSpPr>
        <p:spPr bwMode="auto">
          <a:xfrm>
            <a:off x="250825" y="10985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64258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86425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232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연립 방정식의 이해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알고리즘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역진 대입법을 이용한 가우스 소거법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자이달 알고리즘</a:t>
            </a:r>
          </a:p>
        </p:txBody>
      </p:sp>
      <p:sp>
        <p:nvSpPr>
          <p:cNvPr id="864284" name="Text Box 28"/>
          <p:cNvSpPr txBox="1">
            <a:spLocks noChangeArrowheads="1"/>
          </p:cNvSpPr>
          <p:nvPr/>
        </p:nvSpPr>
        <p:spPr bwMode="auto">
          <a:xfrm>
            <a:off x="7821613" y="476250"/>
            <a:ext cx="12319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92D4EFB-9E95-4C43-A841-B1A6F793138E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1030146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30147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연립 방정식</a:t>
            </a:r>
          </a:p>
        </p:txBody>
      </p:sp>
      <p:sp>
        <p:nvSpPr>
          <p:cNvPr id="1030148" name="Rectangle 4"/>
          <p:cNvSpPr>
            <a:spLocks noChangeArrowheads="1"/>
          </p:cNvSpPr>
          <p:nvPr/>
        </p:nvSpPr>
        <p:spPr bwMode="auto">
          <a:xfrm>
            <a:off x="815975" y="163513"/>
            <a:ext cx="613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 (1/2)</a:t>
            </a:r>
          </a:p>
        </p:txBody>
      </p:sp>
      <p:graphicFrame>
        <p:nvGraphicFramePr>
          <p:cNvPr id="1030149" name="Object 5"/>
          <p:cNvGraphicFramePr>
            <a:graphicFrameLocks noChangeAspect="1"/>
          </p:cNvGraphicFramePr>
          <p:nvPr/>
        </p:nvGraphicFramePr>
        <p:xfrm>
          <a:off x="900113" y="1700213"/>
          <a:ext cx="228917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150" name="Equation" r:id="rId5" imgW="1002960" imgH="469800" progId="Equation.DSMT4">
                  <p:embed/>
                </p:oleObj>
              </mc:Choice>
              <mc:Fallback>
                <p:oleObj name="Equation" r:id="rId5" imgW="10029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700213"/>
                        <a:ext cx="2289175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150" name="Text Box 6"/>
          <p:cNvSpPr txBox="1">
            <a:spLocks noChangeArrowheads="1"/>
          </p:cNvSpPr>
          <p:nvPr/>
        </p:nvSpPr>
        <p:spPr bwMode="auto">
          <a:xfrm>
            <a:off x="323850" y="29241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pic>
        <p:nvPicPr>
          <p:cNvPr id="1030151" name="Picture 7" descr="gauss-jordan-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3435350"/>
            <a:ext cx="7704137" cy="3095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03416E0-F026-4867-A8A5-AB30A4324A2F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1072130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72132" name="Rectangle 4"/>
          <p:cNvSpPr>
            <a:spLocks noChangeArrowheads="1"/>
          </p:cNvSpPr>
          <p:nvPr/>
        </p:nvSpPr>
        <p:spPr bwMode="auto">
          <a:xfrm>
            <a:off x="815975" y="163513"/>
            <a:ext cx="613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 (2/2)</a:t>
            </a:r>
          </a:p>
        </p:txBody>
      </p:sp>
      <p:pic>
        <p:nvPicPr>
          <p:cNvPr id="1072136" name="Picture 8" descr="gauss-jordan-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908050"/>
            <a:ext cx="7920037" cy="5768975"/>
          </a:xfrm>
          <a:prstGeom prst="rect">
            <a:avLst/>
          </a:prstGeom>
          <a:noFill/>
        </p:spPr>
      </p:pic>
      <p:sp>
        <p:nvSpPr>
          <p:cNvPr id="1072137" name="Rectangle 9"/>
          <p:cNvSpPr>
            <a:spLocks noChangeArrowheads="1"/>
          </p:cNvSpPr>
          <p:nvPr/>
        </p:nvSpPr>
        <p:spPr bwMode="auto">
          <a:xfrm>
            <a:off x="395288" y="1628775"/>
            <a:ext cx="7573962" cy="50482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72138" name="Rectangle 10"/>
          <p:cNvSpPr>
            <a:spLocks noChangeArrowheads="1"/>
          </p:cNvSpPr>
          <p:nvPr/>
        </p:nvSpPr>
        <p:spPr bwMode="auto">
          <a:xfrm>
            <a:off x="395288" y="2276475"/>
            <a:ext cx="7573962" cy="50482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72139" name="Rectangle 11"/>
          <p:cNvSpPr>
            <a:spLocks noChangeArrowheads="1"/>
          </p:cNvSpPr>
          <p:nvPr/>
        </p:nvSpPr>
        <p:spPr bwMode="auto">
          <a:xfrm>
            <a:off x="395288" y="2911475"/>
            <a:ext cx="7573962" cy="50482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72140" name="Rectangle 12"/>
          <p:cNvSpPr>
            <a:spLocks noChangeArrowheads="1"/>
          </p:cNvSpPr>
          <p:nvPr/>
        </p:nvSpPr>
        <p:spPr bwMode="auto">
          <a:xfrm>
            <a:off x="395288" y="3559175"/>
            <a:ext cx="7573962" cy="504825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2137" grpId="0" animBg="1"/>
      <p:bldP spid="1072138" grpId="0" animBg="1"/>
      <p:bldP spid="1072139" grpId="0" animBg="1"/>
      <p:bldP spid="107214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4BD0B1A-CDE9-4939-9379-F69DA898B51B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1074178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7417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연립 방정식</a:t>
            </a:r>
          </a:p>
        </p:txBody>
      </p:sp>
      <p:sp>
        <p:nvSpPr>
          <p:cNvPr id="1074180" name="Rectangle 4"/>
          <p:cNvSpPr>
            <a:spLocks noChangeArrowheads="1"/>
          </p:cNvSpPr>
          <p:nvPr/>
        </p:nvSpPr>
        <p:spPr bwMode="auto">
          <a:xfrm>
            <a:off x="815975" y="163513"/>
            <a:ext cx="613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 (1/2)</a:t>
            </a:r>
          </a:p>
        </p:txBody>
      </p:sp>
      <p:sp>
        <p:nvSpPr>
          <p:cNvPr id="1074182" name="Text Box 6"/>
          <p:cNvSpPr txBox="1">
            <a:spLocks noChangeArrowheads="1"/>
          </p:cNvSpPr>
          <p:nvPr/>
        </p:nvSpPr>
        <p:spPr bwMode="auto">
          <a:xfrm>
            <a:off x="323850" y="31353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graphicFrame>
        <p:nvGraphicFramePr>
          <p:cNvPr id="1074184" name="Object 8"/>
          <p:cNvGraphicFramePr>
            <a:graphicFrameLocks noChangeAspect="1"/>
          </p:cNvGraphicFramePr>
          <p:nvPr/>
        </p:nvGraphicFramePr>
        <p:xfrm>
          <a:off x="755650" y="1557338"/>
          <a:ext cx="3071813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185" name="Equation" r:id="rId5" imgW="1346040" imgH="609480" progId="Equation.DSMT4">
                  <p:embed/>
                </p:oleObj>
              </mc:Choice>
              <mc:Fallback>
                <p:oleObj name="Equation" r:id="rId5" imgW="134604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557338"/>
                        <a:ext cx="3071813" cy="1390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4185" name="Picture 9" descr="gauss-jordan-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5000" y="3716338"/>
            <a:ext cx="7466013" cy="2390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E5B8AEF-B93F-4037-99A5-F0DCF1E4F2C8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1076226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76227" name="Rectangle 3"/>
          <p:cNvSpPr>
            <a:spLocks noChangeArrowheads="1"/>
          </p:cNvSpPr>
          <p:nvPr/>
        </p:nvSpPr>
        <p:spPr bwMode="auto">
          <a:xfrm>
            <a:off x="815975" y="163513"/>
            <a:ext cx="613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 (2/2)</a:t>
            </a:r>
          </a:p>
        </p:txBody>
      </p:sp>
      <p:pic>
        <p:nvPicPr>
          <p:cNvPr id="1076229" name="Picture 5" descr="gauss-jordan-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908050"/>
            <a:ext cx="7632700" cy="5559425"/>
          </a:xfrm>
          <a:prstGeom prst="rect">
            <a:avLst/>
          </a:prstGeom>
          <a:noFill/>
        </p:spPr>
      </p:pic>
      <p:sp>
        <p:nvSpPr>
          <p:cNvPr id="1076230" name="Rectangle 6"/>
          <p:cNvSpPr>
            <a:spLocks noChangeArrowheads="1"/>
          </p:cNvSpPr>
          <p:nvPr/>
        </p:nvSpPr>
        <p:spPr bwMode="auto">
          <a:xfrm>
            <a:off x="395288" y="1290638"/>
            <a:ext cx="7345362" cy="614362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76231" name="Rectangle 7"/>
          <p:cNvSpPr>
            <a:spLocks noChangeArrowheads="1"/>
          </p:cNvSpPr>
          <p:nvPr/>
        </p:nvSpPr>
        <p:spPr bwMode="auto">
          <a:xfrm>
            <a:off x="395288" y="2047875"/>
            <a:ext cx="7345362" cy="61436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76232" name="Rectangle 8"/>
          <p:cNvSpPr>
            <a:spLocks noChangeArrowheads="1"/>
          </p:cNvSpPr>
          <p:nvPr/>
        </p:nvSpPr>
        <p:spPr bwMode="auto">
          <a:xfrm>
            <a:off x="395288" y="2830513"/>
            <a:ext cx="7345362" cy="614362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76233" name="Rectangle 9"/>
          <p:cNvSpPr>
            <a:spLocks noChangeArrowheads="1"/>
          </p:cNvSpPr>
          <p:nvPr/>
        </p:nvSpPr>
        <p:spPr bwMode="auto">
          <a:xfrm>
            <a:off x="395288" y="3613150"/>
            <a:ext cx="7345362" cy="61436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76234" name="Rectangle 10"/>
          <p:cNvSpPr>
            <a:spLocks noChangeArrowheads="1"/>
          </p:cNvSpPr>
          <p:nvPr/>
        </p:nvSpPr>
        <p:spPr bwMode="auto">
          <a:xfrm>
            <a:off x="395288" y="4395788"/>
            <a:ext cx="7345362" cy="614362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6230" grpId="0" animBg="1"/>
      <p:bldP spid="1076231" grpId="0" animBg="1"/>
      <p:bldP spid="1076232" grpId="0" animBg="1"/>
      <p:bldP spid="1076233" grpId="0" animBg="1"/>
      <p:bldP spid="107623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CBC32EF-52D3-43C5-A40F-06B59E88A83C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1078274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78275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연립 방정식</a:t>
            </a:r>
          </a:p>
        </p:txBody>
      </p:sp>
      <p:sp>
        <p:nvSpPr>
          <p:cNvPr id="1078276" name="Rectangle 4"/>
          <p:cNvSpPr>
            <a:spLocks noChangeArrowheads="1"/>
          </p:cNvSpPr>
          <p:nvPr/>
        </p:nvSpPr>
        <p:spPr bwMode="auto">
          <a:xfrm>
            <a:off x="815975" y="163513"/>
            <a:ext cx="613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III (1/2)</a:t>
            </a:r>
          </a:p>
        </p:txBody>
      </p:sp>
      <p:sp>
        <p:nvSpPr>
          <p:cNvPr id="1078277" name="Text Box 5"/>
          <p:cNvSpPr txBox="1">
            <a:spLocks noChangeArrowheads="1"/>
          </p:cNvSpPr>
          <p:nvPr/>
        </p:nvSpPr>
        <p:spPr bwMode="auto">
          <a:xfrm>
            <a:off x="323850" y="34956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graphicFrame>
        <p:nvGraphicFramePr>
          <p:cNvPr id="1078278" name="Object 6"/>
          <p:cNvGraphicFramePr>
            <a:graphicFrameLocks noChangeAspect="1"/>
          </p:cNvGraphicFramePr>
          <p:nvPr/>
        </p:nvGraphicFramePr>
        <p:xfrm>
          <a:off x="755650" y="1628775"/>
          <a:ext cx="2752725" cy="176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279" name="Equation" r:id="rId5" imgW="1206360" imgH="774360" progId="Equation.DSMT4">
                  <p:embed/>
                </p:oleObj>
              </mc:Choice>
              <mc:Fallback>
                <p:oleObj name="Equation" r:id="rId5" imgW="1206360" imgH="774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28775"/>
                        <a:ext cx="2752725" cy="176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8280" name="Picture 8" descr="gauss-jordan-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3963988"/>
            <a:ext cx="8064500" cy="24177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B837810-F659-4553-BF13-79B71DB1C3A8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1080322" name="Text Box 2"/>
          <p:cNvSpPr txBox="1">
            <a:spLocks noChangeArrowheads="1"/>
          </p:cNvSpPr>
          <p:nvPr/>
        </p:nvSpPr>
        <p:spPr bwMode="auto">
          <a:xfrm>
            <a:off x="7364413" y="476250"/>
            <a:ext cx="168910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Gauss-Jordan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080323" name="Rectangle 3"/>
          <p:cNvSpPr>
            <a:spLocks noChangeArrowheads="1"/>
          </p:cNvSpPr>
          <p:nvPr/>
        </p:nvSpPr>
        <p:spPr bwMode="auto">
          <a:xfrm>
            <a:off x="815975" y="163513"/>
            <a:ext cx="613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조단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III (2/2)</a:t>
            </a:r>
          </a:p>
        </p:txBody>
      </p:sp>
      <p:pic>
        <p:nvPicPr>
          <p:cNvPr id="1080326" name="Picture 6" descr="gauss-jordan-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549275"/>
            <a:ext cx="7847012" cy="6200775"/>
          </a:xfrm>
          <a:prstGeom prst="rect">
            <a:avLst/>
          </a:prstGeom>
          <a:noFill/>
        </p:spPr>
      </p:pic>
      <p:sp>
        <p:nvSpPr>
          <p:cNvPr id="1080327" name="Rectangle 7"/>
          <p:cNvSpPr>
            <a:spLocks noChangeArrowheads="1"/>
          </p:cNvSpPr>
          <p:nvPr/>
        </p:nvSpPr>
        <p:spPr bwMode="auto">
          <a:xfrm>
            <a:off x="395288" y="908050"/>
            <a:ext cx="7345362" cy="77628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80328" name="Rectangle 8"/>
          <p:cNvSpPr>
            <a:spLocks noChangeArrowheads="1"/>
          </p:cNvSpPr>
          <p:nvPr/>
        </p:nvSpPr>
        <p:spPr bwMode="auto">
          <a:xfrm>
            <a:off x="395288" y="1817688"/>
            <a:ext cx="7345362" cy="776287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80329" name="Rectangle 9"/>
          <p:cNvSpPr>
            <a:spLocks noChangeArrowheads="1"/>
          </p:cNvSpPr>
          <p:nvPr/>
        </p:nvSpPr>
        <p:spPr bwMode="auto">
          <a:xfrm>
            <a:off x="395288" y="2727325"/>
            <a:ext cx="7345362" cy="77628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80330" name="Rectangle 10"/>
          <p:cNvSpPr>
            <a:spLocks noChangeArrowheads="1"/>
          </p:cNvSpPr>
          <p:nvPr/>
        </p:nvSpPr>
        <p:spPr bwMode="auto">
          <a:xfrm>
            <a:off x="395288" y="3636963"/>
            <a:ext cx="7345362" cy="776287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80331" name="Rectangle 11"/>
          <p:cNvSpPr>
            <a:spLocks noChangeArrowheads="1"/>
          </p:cNvSpPr>
          <p:nvPr/>
        </p:nvSpPr>
        <p:spPr bwMode="auto">
          <a:xfrm>
            <a:off x="395288" y="4546600"/>
            <a:ext cx="7345362" cy="776288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80332" name="Rectangle 12"/>
          <p:cNvSpPr>
            <a:spLocks noChangeArrowheads="1"/>
          </p:cNvSpPr>
          <p:nvPr/>
        </p:nvSpPr>
        <p:spPr bwMode="auto">
          <a:xfrm>
            <a:off x="395288" y="5456238"/>
            <a:ext cx="7345362" cy="776287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0327" grpId="0" animBg="1"/>
      <p:bldP spid="1080328" grpId="0" animBg="1"/>
      <p:bldP spid="1080329" grpId="0" animBg="1"/>
      <p:bldP spid="1080330" grpId="0" animBg="1"/>
      <p:bldP spid="1080331" grpId="0" animBg="1"/>
      <p:bldP spid="108033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6687DA8-41B0-4CE2-9624-56FE6E6A1D80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1082370" name="AutoShape 2"/>
          <p:cNvSpPr>
            <a:spLocks noChangeArrowheads="1"/>
          </p:cNvSpPr>
          <p:nvPr/>
        </p:nvSpPr>
        <p:spPr bwMode="auto">
          <a:xfrm>
            <a:off x="250825" y="2263775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08237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08237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32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연립 방정식의 이해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알고리즘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역진 대입법을 이용한 가우스 소거법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자이달 알고리즘</a:t>
            </a:r>
          </a:p>
        </p:txBody>
      </p:sp>
      <p:sp>
        <p:nvSpPr>
          <p:cNvPr id="1082374" name="Text Box 6"/>
          <p:cNvSpPr txBox="1">
            <a:spLocks noChangeArrowheads="1"/>
          </p:cNvSpPr>
          <p:nvPr/>
        </p:nvSpPr>
        <p:spPr bwMode="auto">
          <a:xfrm>
            <a:off x="7812088" y="476250"/>
            <a:ext cx="12414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Back substitution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98F529F-62F4-47C7-AE19-6EEF3F515BB6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1084418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역진 대입법의 동기 및 삼각화 개념</a:t>
            </a:r>
            <a:endParaRPr lang="ko-KR" altLang="en-US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08442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조던의 문제점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개의 변수를 갖는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개의 방정식을 풀고자 할 경우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일반적으로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 baseline="30000">
                <a:ea typeface="HY헤드라인M" pitchFamily="18" charset="-127"/>
              </a:rPr>
              <a:t>2</a:t>
            </a:r>
            <a:r>
              <a:rPr lang="ko-KR" altLang="en-US" sz="2000">
                <a:ea typeface="HY헤드라인M" pitchFamily="18" charset="-127"/>
              </a:rPr>
              <a:t>의 연산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곱셈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덧셈 등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이 필요하다</a:t>
            </a:r>
            <a:r>
              <a:rPr lang="en-US" altLang="ko-KR" sz="2000">
                <a:ea typeface="HY헤드라인M" pitchFamily="18" charset="-127"/>
              </a:rPr>
              <a:t>. </a:t>
            </a:r>
          </a:p>
        </p:txBody>
      </p:sp>
      <p:sp>
        <p:nvSpPr>
          <p:cNvPr id="1084422" name="Text Box 6"/>
          <p:cNvSpPr txBox="1">
            <a:spLocks noChangeArrowheads="1"/>
          </p:cNvSpPr>
          <p:nvPr/>
        </p:nvSpPr>
        <p:spPr bwMode="auto">
          <a:xfrm>
            <a:off x="323850" y="2198688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삼각화의 의미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연립 방정식을 궁극적으로 다음과 같은 삼각형 형태로 나타내는 방식을 의미한다</a:t>
            </a:r>
            <a:r>
              <a:rPr lang="en-US" altLang="ko-KR" sz="2000">
                <a:ea typeface="HY헤드라인M" pitchFamily="18" charset="-127"/>
              </a:rPr>
              <a:t>. </a:t>
            </a:r>
          </a:p>
        </p:txBody>
      </p:sp>
      <p:sp>
        <p:nvSpPr>
          <p:cNvPr id="1084431" name="Text Box 15"/>
          <p:cNvSpPr txBox="1">
            <a:spLocks noChangeArrowheads="1"/>
          </p:cNvSpPr>
          <p:nvPr/>
        </p:nvSpPr>
        <p:spPr bwMode="auto">
          <a:xfrm>
            <a:off x="7812088" y="476250"/>
            <a:ext cx="12414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Back substitution</a:t>
            </a:r>
          </a:p>
        </p:txBody>
      </p:sp>
      <p:graphicFrame>
        <p:nvGraphicFramePr>
          <p:cNvPr id="1084432" name="Object 16"/>
          <p:cNvGraphicFramePr>
            <a:graphicFrameLocks noChangeAspect="1"/>
          </p:cNvGraphicFramePr>
          <p:nvPr/>
        </p:nvGraphicFramePr>
        <p:xfrm>
          <a:off x="755650" y="3162300"/>
          <a:ext cx="266065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433" name="Equation" r:id="rId5" imgW="927000" imgH="469800" progId="Equation.DSMT4">
                  <p:embed/>
                </p:oleObj>
              </mc:Choice>
              <mc:Fallback>
                <p:oleObj name="Equation" r:id="rId5" imgW="92700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162300"/>
                        <a:ext cx="2660650" cy="13462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4433" name="Text Box 17"/>
          <p:cNvSpPr txBox="1">
            <a:spLocks noChangeArrowheads="1"/>
          </p:cNvSpPr>
          <p:nvPr/>
        </p:nvSpPr>
        <p:spPr bwMode="auto">
          <a:xfrm>
            <a:off x="323850" y="47863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역진 대입법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삼각화된 연립 방정식을 마지막  방정식에서 시작하여 차례로 대입하여 모든 변수의 해를 구하는 방식을 의미한다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C93695C-C544-4BD4-8757-EC3C2A38F859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1090562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역진 대입법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(Back Substitution)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09056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923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 방법은 실제 우리가 “대입법”이라고 알고 있는 방법이다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역진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대입법을 사용한 연립 방정식 풀이 예제</a:t>
            </a:r>
          </a:p>
        </p:txBody>
      </p:sp>
      <p:sp>
        <p:nvSpPr>
          <p:cNvPr id="1090574" name="Text Box 14"/>
          <p:cNvSpPr txBox="1">
            <a:spLocks noChangeArrowheads="1"/>
          </p:cNvSpPr>
          <p:nvPr/>
        </p:nvSpPr>
        <p:spPr bwMode="auto">
          <a:xfrm>
            <a:off x="7812088" y="476250"/>
            <a:ext cx="12414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Back substitution</a:t>
            </a:r>
          </a:p>
        </p:txBody>
      </p:sp>
      <p:graphicFrame>
        <p:nvGraphicFramePr>
          <p:cNvPr id="1090575" name="Object 15"/>
          <p:cNvGraphicFramePr>
            <a:graphicFrameLocks noChangeAspect="1"/>
          </p:cNvGraphicFramePr>
          <p:nvPr/>
        </p:nvGraphicFramePr>
        <p:xfrm>
          <a:off x="684213" y="2133600"/>
          <a:ext cx="2447925" cy="158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584" name="Equation" r:id="rId5" imgW="939600" imgH="609480" progId="Equation.DSMT4">
                  <p:embed/>
                </p:oleObj>
              </mc:Choice>
              <mc:Fallback>
                <p:oleObj name="Equation" r:id="rId5" imgW="939600" imgH="609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133600"/>
                        <a:ext cx="2447925" cy="158908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0576" name="Object 16"/>
          <p:cNvGraphicFramePr>
            <a:graphicFrameLocks noChangeAspect="1"/>
          </p:cNvGraphicFramePr>
          <p:nvPr/>
        </p:nvGraphicFramePr>
        <p:xfrm>
          <a:off x="4140200" y="2852738"/>
          <a:ext cx="22828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585" name="Equation" r:id="rId7" imgW="876240" imgH="164880" progId="Equation.DSMT4">
                  <p:embed/>
                </p:oleObj>
              </mc:Choice>
              <mc:Fallback>
                <p:oleObj name="Equation" r:id="rId7" imgW="876240" imgH="164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852738"/>
                        <a:ext cx="2282825" cy="430212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0577" name="AutoShape 17"/>
          <p:cNvSpPr>
            <a:spLocks/>
          </p:cNvSpPr>
          <p:nvPr/>
        </p:nvSpPr>
        <p:spPr bwMode="auto">
          <a:xfrm>
            <a:off x="3203575" y="2565400"/>
            <a:ext cx="144463" cy="1008063"/>
          </a:xfrm>
          <a:prstGeom prst="rightBrace">
            <a:avLst>
              <a:gd name="adj1" fmla="val 58150"/>
              <a:gd name="adj2" fmla="val 50000"/>
            </a:avLst>
          </a:prstGeom>
          <a:noFill/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cxnSp>
        <p:nvCxnSpPr>
          <p:cNvPr id="1090578" name="AutoShape 18"/>
          <p:cNvCxnSpPr>
            <a:cxnSpLocks noChangeShapeType="1"/>
            <a:stCxn id="0" idx="1"/>
            <a:endCxn id="1090577" idx="1"/>
          </p:cNvCxnSpPr>
          <p:nvPr/>
        </p:nvCxnSpPr>
        <p:spPr bwMode="auto">
          <a:xfrm flipH="1">
            <a:off x="3348038" y="3068638"/>
            <a:ext cx="792162" cy="1587"/>
          </a:xfrm>
          <a:prstGeom prst="straightConnector1">
            <a:avLst/>
          </a:prstGeom>
          <a:noFill/>
          <a:ln w="12700">
            <a:solidFill>
              <a:srgbClr val="800080"/>
            </a:solidFill>
            <a:round/>
            <a:headEnd/>
            <a:tailEnd type="triangle" w="med" len="med"/>
          </a:ln>
          <a:effectLst/>
        </p:spPr>
      </p:cxnSp>
      <p:sp>
        <p:nvSpPr>
          <p:cNvPr id="1090579" name="Freeform 19"/>
          <p:cNvSpPr>
            <a:spLocks/>
          </p:cNvSpPr>
          <p:nvPr/>
        </p:nvSpPr>
        <p:spPr bwMode="auto">
          <a:xfrm>
            <a:off x="3203575" y="2276475"/>
            <a:ext cx="1081088" cy="5762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34" y="0"/>
              </a:cxn>
              <a:cxn ang="0">
                <a:pos x="1134" y="363"/>
              </a:cxn>
            </a:cxnLst>
            <a:rect l="0" t="0" r="r" b="b"/>
            <a:pathLst>
              <a:path w="1134" h="363">
                <a:moveTo>
                  <a:pt x="0" y="0"/>
                </a:moveTo>
                <a:lnTo>
                  <a:pt x="1134" y="0"/>
                </a:lnTo>
                <a:lnTo>
                  <a:pt x="1134" y="363"/>
                </a:lnTo>
              </a:path>
            </a:pathLst>
          </a:custGeom>
          <a:noFill/>
          <a:ln w="12700" cap="flat" cmpd="sng">
            <a:solidFill>
              <a:srgbClr val="80008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090580" name="Object 20"/>
          <p:cNvGraphicFramePr>
            <a:graphicFrameLocks noChangeAspect="1"/>
          </p:cNvGraphicFramePr>
          <p:nvPr/>
        </p:nvGraphicFramePr>
        <p:xfrm>
          <a:off x="684213" y="4287838"/>
          <a:ext cx="2447925" cy="158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586" name="Equation" r:id="rId9" imgW="939600" imgH="609480" progId="Equation.DSMT4">
                  <p:embed/>
                </p:oleObj>
              </mc:Choice>
              <mc:Fallback>
                <p:oleObj name="Equation" r:id="rId9" imgW="939600" imgH="609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287838"/>
                        <a:ext cx="2447925" cy="15890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90581" name="AutoShape 21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1908175" y="3722688"/>
            <a:ext cx="0" cy="565150"/>
          </a:xfrm>
          <a:prstGeom prst="straightConnector1">
            <a:avLst/>
          </a:prstGeom>
          <a:noFill/>
          <a:ln w="12700">
            <a:solidFill>
              <a:srgbClr val="800080"/>
            </a:solidFill>
            <a:round/>
            <a:headEnd/>
            <a:tailEnd type="triangle" w="med" len="med"/>
          </a:ln>
          <a:effectLst/>
        </p:spPr>
      </p:cxnSp>
      <p:cxnSp>
        <p:nvCxnSpPr>
          <p:cNvPr id="1090582" name="AutoShape 22"/>
          <p:cNvCxnSpPr>
            <a:cxnSpLocks noChangeShapeType="1"/>
          </p:cNvCxnSpPr>
          <p:nvPr/>
        </p:nvCxnSpPr>
        <p:spPr bwMode="auto">
          <a:xfrm>
            <a:off x="1908175" y="5876925"/>
            <a:ext cx="0" cy="565150"/>
          </a:xfrm>
          <a:prstGeom prst="straightConnector1">
            <a:avLst/>
          </a:prstGeom>
          <a:noFill/>
          <a:ln w="12700">
            <a:solidFill>
              <a:srgbClr val="800080"/>
            </a:solidFill>
            <a:round/>
            <a:headEnd/>
            <a:tailEnd type="triangle" w="med" len="med"/>
          </a:ln>
          <a:effectLst/>
        </p:spPr>
      </p:cxnSp>
      <p:graphicFrame>
        <p:nvGraphicFramePr>
          <p:cNvPr id="1090583" name="Object 23"/>
          <p:cNvGraphicFramePr>
            <a:graphicFrameLocks noChangeAspect="1"/>
          </p:cNvGraphicFramePr>
          <p:nvPr/>
        </p:nvGraphicFramePr>
        <p:xfrm>
          <a:off x="4171950" y="5254625"/>
          <a:ext cx="22177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587" name="Equation" r:id="rId11" imgW="850680" imgH="164880" progId="Equation.DSMT4">
                  <p:embed/>
                </p:oleObj>
              </mc:Choice>
              <mc:Fallback>
                <p:oleObj name="Equation" r:id="rId11" imgW="850680" imgH="1648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1950" y="5254625"/>
                        <a:ext cx="2217738" cy="430213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0584" name="AutoShape 24"/>
          <p:cNvSpPr>
            <a:spLocks/>
          </p:cNvSpPr>
          <p:nvPr/>
        </p:nvSpPr>
        <p:spPr bwMode="auto">
          <a:xfrm>
            <a:off x="3203575" y="5157788"/>
            <a:ext cx="144463" cy="647700"/>
          </a:xfrm>
          <a:prstGeom prst="rightBrace">
            <a:avLst>
              <a:gd name="adj1" fmla="val 37363"/>
              <a:gd name="adj2" fmla="val 50000"/>
            </a:avLst>
          </a:prstGeom>
          <a:noFill/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cxnSp>
        <p:nvCxnSpPr>
          <p:cNvPr id="1090585" name="AutoShape 25"/>
          <p:cNvCxnSpPr>
            <a:cxnSpLocks noChangeShapeType="1"/>
            <a:endCxn id="1090584" idx="1"/>
          </p:cNvCxnSpPr>
          <p:nvPr/>
        </p:nvCxnSpPr>
        <p:spPr bwMode="auto">
          <a:xfrm flipH="1">
            <a:off x="3348038" y="5480050"/>
            <a:ext cx="792162" cy="1588"/>
          </a:xfrm>
          <a:prstGeom prst="straightConnector1">
            <a:avLst/>
          </a:prstGeom>
          <a:noFill/>
          <a:ln w="12700">
            <a:solidFill>
              <a:srgbClr val="800080"/>
            </a:solidFill>
            <a:round/>
            <a:headEnd/>
            <a:tailEnd type="triangle" w="med" len="med"/>
          </a:ln>
          <a:effectLst/>
        </p:spPr>
      </p:cxnSp>
      <p:sp>
        <p:nvSpPr>
          <p:cNvPr id="1090586" name="Freeform 26"/>
          <p:cNvSpPr>
            <a:spLocks/>
          </p:cNvSpPr>
          <p:nvPr/>
        </p:nvSpPr>
        <p:spPr bwMode="auto">
          <a:xfrm>
            <a:off x="3170238" y="4868863"/>
            <a:ext cx="1152525" cy="3952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34" y="0"/>
              </a:cxn>
              <a:cxn ang="0">
                <a:pos x="1134" y="363"/>
              </a:cxn>
            </a:cxnLst>
            <a:rect l="0" t="0" r="r" b="b"/>
            <a:pathLst>
              <a:path w="1134" h="363">
                <a:moveTo>
                  <a:pt x="0" y="0"/>
                </a:moveTo>
                <a:lnTo>
                  <a:pt x="1134" y="0"/>
                </a:lnTo>
                <a:lnTo>
                  <a:pt x="1134" y="363"/>
                </a:lnTo>
              </a:path>
            </a:pathLst>
          </a:custGeom>
          <a:noFill/>
          <a:ln w="12700" cap="flat" cmpd="sng">
            <a:solidFill>
              <a:srgbClr val="80008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076958A-7D50-4BC6-8F57-2297713CA09E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1121282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역진 대입법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(Back Substitution)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개념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21284" name="Text Box 4"/>
          <p:cNvSpPr txBox="1">
            <a:spLocks noChangeArrowheads="1"/>
          </p:cNvSpPr>
          <p:nvPr/>
        </p:nvSpPr>
        <p:spPr bwMode="auto">
          <a:xfrm>
            <a:off x="7812088" y="476250"/>
            <a:ext cx="12414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Back substitution</a:t>
            </a:r>
          </a:p>
        </p:txBody>
      </p:sp>
      <p:graphicFrame>
        <p:nvGraphicFramePr>
          <p:cNvPr id="1121290" name="Object 10"/>
          <p:cNvGraphicFramePr>
            <a:graphicFrameLocks noChangeAspect="1"/>
          </p:cNvGraphicFramePr>
          <p:nvPr/>
        </p:nvGraphicFramePr>
        <p:xfrm>
          <a:off x="684213" y="1484313"/>
          <a:ext cx="2447925" cy="158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304" name="Equation" r:id="rId4" imgW="939600" imgH="609480" progId="Equation.DSMT4">
                  <p:embed/>
                </p:oleObj>
              </mc:Choice>
              <mc:Fallback>
                <p:oleObj name="Equation" r:id="rId4" imgW="939600" imgH="609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484313"/>
                        <a:ext cx="2447925" cy="15890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21291" name="AutoShape 11"/>
          <p:cNvCxnSpPr>
            <a:cxnSpLocks noChangeShapeType="1"/>
            <a:endCxn id="0" idx="0"/>
          </p:cNvCxnSpPr>
          <p:nvPr/>
        </p:nvCxnSpPr>
        <p:spPr bwMode="auto">
          <a:xfrm>
            <a:off x="1908175" y="919163"/>
            <a:ext cx="0" cy="565150"/>
          </a:xfrm>
          <a:prstGeom prst="straightConnector1">
            <a:avLst/>
          </a:prstGeom>
          <a:noFill/>
          <a:ln w="12700">
            <a:solidFill>
              <a:srgbClr val="800080"/>
            </a:solidFill>
            <a:round/>
            <a:headEnd/>
            <a:tailEnd type="triangle" w="med" len="med"/>
          </a:ln>
          <a:effectLst/>
        </p:spPr>
      </p:cxnSp>
      <p:cxnSp>
        <p:nvCxnSpPr>
          <p:cNvPr id="1121292" name="AutoShape 12"/>
          <p:cNvCxnSpPr>
            <a:cxnSpLocks noChangeShapeType="1"/>
            <a:stCxn id="0" idx="2"/>
            <a:endCxn id="0" idx="0"/>
          </p:cNvCxnSpPr>
          <p:nvPr/>
        </p:nvCxnSpPr>
        <p:spPr bwMode="auto">
          <a:xfrm>
            <a:off x="1908175" y="3073400"/>
            <a:ext cx="0" cy="927100"/>
          </a:xfrm>
          <a:prstGeom prst="straightConnector1">
            <a:avLst/>
          </a:prstGeom>
          <a:noFill/>
          <a:ln w="12700">
            <a:solidFill>
              <a:srgbClr val="800080"/>
            </a:solidFill>
            <a:round/>
            <a:headEnd/>
            <a:tailEnd type="triangle" w="med" len="med"/>
          </a:ln>
          <a:effectLst/>
        </p:spPr>
      </p:cxnSp>
      <p:graphicFrame>
        <p:nvGraphicFramePr>
          <p:cNvPr id="1121293" name="Object 13"/>
          <p:cNvGraphicFramePr>
            <a:graphicFrameLocks noChangeAspect="1"/>
          </p:cNvGraphicFramePr>
          <p:nvPr/>
        </p:nvGraphicFramePr>
        <p:xfrm>
          <a:off x="4140200" y="2676525"/>
          <a:ext cx="12906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305" name="Equation" r:id="rId6" imgW="495000" imgH="164880" progId="Equation.DSMT4">
                  <p:embed/>
                </p:oleObj>
              </mc:Choice>
              <mc:Fallback>
                <p:oleObj name="Equation" r:id="rId6" imgW="495000" imgH="164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676525"/>
                        <a:ext cx="1290638" cy="430213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1294" name="AutoShape 14"/>
          <p:cNvSpPr>
            <a:spLocks/>
          </p:cNvSpPr>
          <p:nvPr/>
        </p:nvSpPr>
        <p:spPr bwMode="auto">
          <a:xfrm>
            <a:off x="3203575" y="2708275"/>
            <a:ext cx="144463" cy="361950"/>
          </a:xfrm>
          <a:prstGeom prst="rightBrace">
            <a:avLst>
              <a:gd name="adj1" fmla="val 20879"/>
              <a:gd name="adj2" fmla="val 50000"/>
            </a:avLst>
          </a:prstGeom>
          <a:noFill/>
          <a:ln w="12700">
            <a:solidFill>
              <a:srgbClr val="80008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cxnSp>
        <p:nvCxnSpPr>
          <p:cNvPr id="1121295" name="AutoShape 15"/>
          <p:cNvCxnSpPr>
            <a:cxnSpLocks noChangeShapeType="1"/>
            <a:stCxn id="0" idx="1"/>
            <a:endCxn id="1121294" idx="1"/>
          </p:cNvCxnSpPr>
          <p:nvPr/>
        </p:nvCxnSpPr>
        <p:spPr bwMode="auto">
          <a:xfrm flipH="1" flipV="1">
            <a:off x="3348038" y="2889250"/>
            <a:ext cx="792162" cy="3175"/>
          </a:xfrm>
          <a:prstGeom prst="straightConnector1">
            <a:avLst/>
          </a:prstGeom>
          <a:noFill/>
          <a:ln w="12700">
            <a:solidFill>
              <a:srgbClr val="800080"/>
            </a:solidFill>
            <a:round/>
            <a:headEnd/>
            <a:tailEnd type="triangle" w="med" len="med"/>
          </a:ln>
          <a:effectLst/>
        </p:spPr>
      </p:cxnSp>
      <p:sp>
        <p:nvSpPr>
          <p:cNvPr id="1121296" name="Freeform 16"/>
          <p:cNvSpPr>
            <a:spLocks/>
          </p:cNvSpPr>
          <p:nvPr/>
        </p:nvSpPr>
        <p:spPr bwMode="auto">
          <a:xfrm>
            <a:off x="3170238" y="2420938"/>
            <a:ext cx="1152525" cy="2778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34" y="0"/>
              </a:cxn>
              <a:cxn ang="0">
                <a:pos x="1134" y="363"/>
              </a:cxn>
            </a:cxnLst>
            <a:rect l="0" t="0" r="r" b="b"/>
            <a:pathLst>
              <a:path w="1134" h="363">
                <a:moveTo>
                  <a:pt x="0" y="0"/>
                </a:moveTo>
                <a:lnTo>
                  <a:pt x="1134" y="0"/>
                </a:lnTo>
                <a:lnTo>
                  <a:pt x="1134" y="363"/>
                </a:lnTo>
              </a:path>
            </a:pathLst>
          </a:custGeom>
          <a:noFill/>
          <a:ln w="12700" cap="flat" cmpd="sng">
            <a:solidFill>
              <a:srgbClr val="80008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121298" name="Object 18"/>
          <p:cNvGraphicFramePr>
            <a:graphicFrameLocks noChangeAspect="1"/>
          </p:cNvGraphicFramePr>
          <p:nvPr/>
        </p:nvGraphicFramePr>
        <p:xfrm>
          <a:off x="684213" y="4000500"/>
          <a:ext cx="2447925" cy="158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306" name="Equation" r:id="rId8" imgW="939600" imgH="609480" progId="Equation.DSMT4">
                  <p:embed/>
                </p:oleObj>
              </mc:Choice>
              <mc:Fallback>
                <p:oleObj name="Equation" r:id="rId8" imgW="939600" imgH="609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000500"/>
                        <a:ext cx="2447925" cy="1589088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1299" name="Freeform 19"/>
          <p:cNvSpPr>
            <a:spLocks/>
          </p:cNvSpPr>
          <p:nvPr/>
        </p:nvSpPr>
        <p:spPr bwMode="auto">
          <a:xfrm>
            <a:off x="3132138" y="5013325"/>
            <a:ext cx="287337" cy="431800"/>
          </a:xfrm>
          <a:custGeom>
            <a:avLst/>
            <a:gdLst/>
            <a:ahLst/>
            <a:cxnLst>
              <a:cxn ang="0">
                <a:pos x="0" y="272"/>
              </a:cxn>
              <a:cxn ang="0">
                <a:pos x="181" y="136"/>
              </a:cxn>
              <a:cxn ang="0">
                <a:pos x="0" y="0"/>
              </a:cxn>
            </a:cxnLst>
            <a:rect l="0" t="0" r="r" b="b"/>
            <a:pathLst>
              <a:path w="181" h="272">
                <a:moveTo>
                  <a:pt x="0" y="272"/>
                </a:moveTo>
                <a:cubicBezTo>
                  <a:pt x="90" y="226"/>
                  <a:pt x="181" y="181"/>
                  <a:pt x="181" y="136"/>
                </a:cubicBezTo>
                <a:cubicBezTo>
                  <a:pt x="181" y="91"/>
                  <a:pt x="90" y="45"/>
                  <a:pt x="0" y="0"/>
                </a:cubicBez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121300" name="Freeform 20"/>
          <p:cNvSpPr>
            <a:spLocks/>
          </p:cNvSpPr>
          <p:nvPr/>
        </p:nvSpPr>
        <p:spPr bwMode="auto">
          <a:xfrm>
            <a:off x="3132138" y="4581525"/>
            <a:ext cx="287337" cy="431800"/>
          </a:xfrm>
          <a:custGeom>
            <a:avLst/>
            <a:gdLst/>
            <a:ahLst/>
            <a:cxnLst>
              <a:cxn ang="0">
                <a:pos x="0" y="272"/>
              </a:cxn>
              <a:cxn ang="0">
                <a:pos x="181" y="136"/>
              </a:cxn>
              <a:cxn ang="0">
                <a:pos x="0" y="0"/>
              </a:cxn>
            </a:cxnLst>
            <a:rect l="0" t="0" r="r" b="b"/>
            <a:pathLst>
              <a:path w="181" h="272">
                <a:moveTo>
                  <a:pt x="0" y="272"/>
                </a:moveTo>
                <a:cubicBezTo>
                  <a:pt x="90" y="226"/>
                  <a:pt x="181" y="181"/>
                  <a:pt x="181" y="136"/>
                </a:cubicBezTo>
                <a:cubicBezTo>
                  <a:pt x="181" y="91"/>
                  <a:pt x="90" y="45"/>
                  <a:pt x="0" y="0"/>
                </a:cubicBez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121301" name="Freeform 21"/>
          <p:cNvSpPr>
            <a:spLocks/>
          </p:cNvSpPr>
          <p:nvPr/>
        </p:nvSpPr>
        <p:spPr bwMode="auto">
          <a:xfrm>
            <a:off x="3132138" y="4149725"/>
            <a:ext cx="287337" cy="431800"/>
          </a:xfrm>
          <a:custGeom>
            <a:avLst/>
            <a:gdLst/>
            <a:ahLst/>
            <a:cxnLst>
              <a:cxn ang="0">
                <a:pos x="0" y="272"/>
              </a:cxn>
              <a:cxn ang="0">
                <a:pos x="181" y="136"/>
              </a:cxn>
              <a:cxn ang="0">
                <a:pos x="0" y="0"/>
              </a:cxn>
            </a:cxnLst>
            <a:rect l="0" t="0" r="r" b="b"/>
            <a:pathLst>
              <a:path w="181" h="272">
                <a:moveTo>
                  <a:pt x="0" y="272"/>
                </a:moveTo>
                <a:cubicBezTo>
                  <a:pt x="90" y="226"/>
                  <a:pt x="181" y="181"/>
                  <a:pt x="181" y="136"/>
                </a:cubicBezTo>
                <a:cubicBezTo>
                  <a:pt x="181" y="91"/>
                  <a:pt x="90" y="45"/>
                  <a:pt x="0" y="0"/>
                </a:cubicBez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121302" name="AutoShape 22"/>
          <p:cNvSpPr>
            <a:spLocks noChangeArrowheads="1"/>
          </p:cNvSpPr>
          <p:nvPr/>
        </p:nvSpPr>
        <p:spPr bwMode="auto">
          <a:xfrm>
            <a:off x="3779838" y="4292600"/>
            <a:ext cx="936625" cy="792163"/>
          </a:xfrm>
          <a:prstGeom prst="rightArrow">
            <a:avLst>
              <a:gd name="adj1" fmla="val 50000"/>
              <a:gd name="adj2" fmla="val 29559"/>
            </a:avLst>
          </a:prstGeom>
          <a:gradFill rotWithShape="1">
            <a:gsLst>
              <a:gs pos="0">
                <a:srgbClr val="CC99FF"/>
              </a:gs>
              <a:gs pos="100000">
                <a:srgbClr val="CC99FF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121303" name="Object 23"/>
          <p:cNvGraphicFramePr>
            <a:graphicFrameLocks noChangeAspect="1"/>
          </p:cNvGraphicFramePr>
          <p:nvPr/>
        </p:nvGraphicFramePr>
        <p:xfrm>
          <a:off x="4919663" y="4462463"/>
          <a:ext cx="33750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307" name="Equation" r:id="rId10" imgW="1295280" imgH="164880" progId="Equation.DSMT4">
                  <p:embed/>
                </p:oleObj>
              </mc:Choice>
              <mc:Fallback>
                <p:oleObj name="Equation" r:id="rId10" imgW="1295280" imgH="1648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663" y="4462463"/>
                        <a:ext cx="3375025" cy="430212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BA6DE6A-FC12-45EF-981C-407324B35D7F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748592" name="Rectangle 48"/>
          <p:cNvSpPr>
            <a:spLocks noChangeArrowheads="1"/>
          </p:cNvSpPr>
          <p:nvPr/>
        </p:nvSpPr>
        <p:spPr bwMode="auto">
          <a:xfrm>
            <a:off x="895350" y="1663700"/>
            <a:ext cx="4525963" cy="2052638"/>
          </a:xfrm>
          <a:prstGeom prst="rect">
            <a:avLst/>
          </a:prstGeom>
          <a:solidFill>
            <a:srgbClr val="CCFFCC"/>
          </a:solidFill>
          <a:ln w="127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74854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연립 방정식의 형태</a:t>
            </a:r>
          </a:p>
        </p:txBody>
      </p:sp>
      <p:sp>
        <p:nvSpPr>
          <p:cNvPr id="748547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개의 변수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baseline="-25000">
                <a:ea typeface="HY헤드라인M" pitchFamily="18" charset="-127"/>
              </a:rPr>
              <a:t>2</a:t>
            </a:r>
            <a:r>
              <a:rPr lang="en-US" altLang="ko-KR" sz="2000">
                <a:ea typeface="HY헤드라인M" pitchFamily="18" charset="-127"/>
              </a:rPr>
              <a:t>, ...,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을 가지는 </a:t>
            </a:r>
            <a:r>
              <a:rPr lang="en-US" altLang="ko-KR" sz="2000" i="1">
                <a:ea typeface="HY헤드라인M" pitchFamily="18" charset="-127"/>
              </a:rPr>
              <a:t>m</a:t>
            </a:r>
            <a:r>
              <a:rPr lang="ko-KR" altLang="en-US" sz="2000">
                <a:ea typeface="HY헤드라인M" pitchFamily="18" charset="-127"/>
              </a:rPr>
              <a:t>개의 선형 연립 방정식</a:t>
            </a:r>
          </a:p>
        </p:txBody>
      </p:sp>
      <p:sp>
        <p:nvSpPr>
          <p:cNvPr id="748589" name="Text Box 45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748590" name="Object 46"/>
          <p:cNvGraphicFramePr>
            <a:graphicFrameLocks noChangeAspect="1"/>
          </p:cNvGraphicFramePr>
          <p:nvPr/>
        </p:nvGraphicFramePr>
        <p:xfrm>
          <a:off x="1019175" y="1700213"/>
          <a:ext cx="4297363" cy="193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91" name="Equation" r:id="rId5" imgW="1409400" imgH="634680" progId="Equation.DSMT4">
                  <p:embed/>
                </p:oleObj>
              </mc:Choice>
              <mc:Fallback>
                <p:oleObj name="Equation" r:id="rId5" imgW="1409400" imgH="6346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1700213"/>
                        <a:ext cx="4297363" cy="193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91" name="Text Box 47"/>
          <p:cNvSpPr txBox="1">
            <a:spLocks noChangeArrowheads="1"/>
          </p:cNvSpPr>
          <p:nvPr/>
        </p:nvSpPr>
        <p:spPr bwMode="auto">
          <a:xfrm>
            <a:off x="323850" y="4073525"/>
            <a:ext cx="8569325" cy="201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m</a:t>
            </a:r>
            <a:r>
              <a:rPr lang="ko-KR" altLang="en-US" sz="2000">
                <a:ea typeface="HY헤드라인M" pitchFamily="18" charset="-127"/>
              </a:rPr>
              <a:t>개 방정식들을 만족하는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개의 </a:t>
            </a:r>
            <a:r>
              <a:rPr lang="en-US" altLang="ko-KR" sz="2000" i="1">
                <a:ea typeface="HY헤드라인M" pitchFamily="18" charset="-127"/>
              </a:rPr>
              <a:t>x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값들의 집합을 이 방정식의 해라 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연립 방정식의 해는</a:t>
            </a:r>
            <a:br>
              <a:rPr lang="ko-KR" altLang="en-US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한 개 혹은 여러 개일 수 있고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2) </a:t>
            </a:r>
            <a:r>
              <a:rPr lang="ko-KR" altLang="en-US" sz="2000">
                <a:ea typeface="HY헤드라인M" pitchFamily="18" charset="-127"/>
              </a:rPr>
              <a:t>무한히 많을 수도 있으며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부정</a:t>
            </a:r>
            <a:r>
              <a:rPr lang="en-US" altLang="ko-KR" sz="2000">
                <a:ea typeface="HY헤드라인M" pitchFamily="18" charset="-127"/>
              </a:rPr>
              <a:t>),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3) </a:t>
            </a:r>
            <a:r>
              <a:rPr lang="ko-KR" altLang="en-US" sz="2000">
                <a:ea typeface="HY헤드라인M" pitchFamily="18" charset="-127"/>
              </a:rPr>
              <a:t>없을 수도 있다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불능</a:t>
            </a:r>
            <a:r>
              <a:rPr lang="en-US" altLang="ko-KR" sz="2000">
                <a:ea typeface="HY헤드라인M" pitchFamily="18" charset="-127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EF12691-AF89-47FC-BD66-53C5BCF66ED6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1092610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역진 대입법 알고리즘 및 프로그램</a:t>
            </a:r>
            <a:endParaRPr lang="ko-KR" altLang="en-US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092611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방법을 수정하여 알고리즘 및 프로그램을 만들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092612" name="Text Box 4"/>
          <p:cNvSpPr txBox="1">
            <a:spLocks noChangeArrowheads="1"/>
          </p:cNvSpPr>
          <p:nvPr/>
        </p:nvSpPr>
        <p:spPr bwMode="auto">
          <a:xfrm>
            <a:off x="7812088" y="476250"/>
            <a:ext cx="12414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Back substitution</a:t>
            </a:r>
          </a:p>
        </p:txBody>
      </p:sp>
      <p:sp>
        <p:nvSpPr>
          <p:cNvPr id="1092613" name="WordArt 5"/>
          <p:cNvSpPr>
            <a:spLocks noChangeArrowheads="1" noChangeShapeType="1" noTextEdit="1"/>
          </p:cNvSpPr>
          <p:nvPr/>
        </p:nvSpPr>
        <p:spPr bwMode="auto">
          <a:xfrm>
            <a:off x="1979613" y="2327275"/>
            <a:ext cx="5105400" cy="5254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altLang="ko-KR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Book Antiqua"/>
              </a:rPr>
              <a:t>Please do it your self… </a:t>
            </a:r>
            <a:endParaRPr lang="ko-KR" altLang="en-US" sz="3600" b="1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Book Antiqua"/>
            </a:endParaRPr>
          </a:p>
        </p:txBody>
      </p:sp>
      <p:sp>
        <p:nvSpPr>
          <p:cNvPr id="1092614" name="WordArt 6"/>
          <p:cNvSpPr>
            <a:spLocks noChangeArrowheads="1" noChangeShapeType="1" noTextEdit="1"/>
          </p:cNvSpPr>
          <p:nvPr/>
        </p:nvSpPr>
        <p:spPr bwMode="auto">
          <a:xfrm>
            <a:off x="827088" y="3168650"/>
            <a:ext cx="7416800" cy="7651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altLang="ko-KR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Book Antiqua"/>
              </a:rPr>
              <a:t>You may see this program in the exam.</a:t>
            </a:r>
            <a:endParaRPr lang="ko-KR" altLang="en-US" sz="3600" b="1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Book Antiq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26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92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2613" grpId="0" animBg="1"/>
      <p:bldP spid="109261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085DC1A-075A-42D8-9E73-E8C09D5E4E11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1102850" name="AutoShape 2"/>
          <p:cNvSpPr>
            <a:spLocks noChangeArrowheads="1"/>
          </p:cNvSpPr>
          <p:nvPr/>
        </p:nvSpPr>
        <p:spPr bwMode="auto">
          <a:xfrm>
            <a:off x="250825" y="2805113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10285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10285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32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연립 방정식의 이해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알고리즘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역진 대입법을 이용한 가우스 소거법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자이달 알고리즘</a:t>
            </a:r>
          </a:p>
        </p:txBody>
      </p:sp>
      <p:sp>
        <p:nvSpPr>
          <p:cNvPr id="1102853" name="Text Box 5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77697C3-EB68-4073-A17E-450E6466229B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1104898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방법의 동기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04911" name="Text Box 15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sp>
        <p:nvSpPr>
          <p:cNvPr id="1104912" name="Text Box 16"/>
          <p:cNvSpPr txBox="1">
            <a:spLocks noChangeArrowheads="1"/>
          </p:cNvSpPr>
          <p:nvPr/>
        </p:nvSpPr>
        <p:spPr bwMode="auto">
          <a:xfrm>
            <a:off x="323850" y="1052513"/>
            <a:ext cx="8569325" cy="3725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6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방법 등은 방정식의 개수가 수십 개인 작은 연립 일차 방정식에서 상당히 정확한 해를 제공한다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6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6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반면에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미지수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변수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의 개수가 수백</a:t>
            </a:r>
            <a:r>
              <a:rPr lang="en-US" altLang="ko-KR" sz="2000">
                <a:ea typeface="HY헤드라인M" pitchFamily="18" charset="-127"/>
              </a:rPr>
              <a:t>~</a:t>
            </a:r>
            <a:r>
              <a:rPr lang="ko-KR" altLang="en-US" sz="2000">
                <a:ea typeface="HY헤드라인M" pitchFamily="18" charset="-127"/>
              </a:rPr>
              <a:t>수천 개 이상인 연립 방정식의 경우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산술 연산의 수가 많아 계산 시간이 많이 걸리고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2) </a:t>
            </a:r>
            <a:r>
              <a:rPr lang="ko-KR" altLang="en-US" sz="2000">
                <a:ea typeface="HY헤드라인M" pitchFamily="18" charset="-127"/>
              </a:rPr>
              <a:t>개별 연산에서 발생하는 오차가 누적되어 상당히 부정확한 해를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    구하게 된다는 결함이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ED7124E-1304-436A-9112-511703214B80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1133570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방법의 동기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33571" name="Text Box 3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sp>
        <p:nvSpPr>
          <p:cNvPr id="1133572" name="Text Box 4"/>
          <p:cNvSpPr txBox="1">
            <a:spLocks noChangeArrowheads="1"/>
          </p:cNvSpPr>
          <p:nvPr/>
        </p:nvSpPr>
        <p:spPr bwMode="auto">
          <a:xfrm>
            <a:off x="323850" y="1052513"/>
            <a:ext cx="8569325" cy="3833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자이달 방법과 같은 반복 계산법은 미지수가 많은 연립 방정식의 해를 구하기 위한 방법으로서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허용되는 오차를 조절함으로써 산술 연산의 수를 조정할 수 있으며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2) </a:t>
            </a:r>
            <a:r>
              <a:rPr lang="ko-KR" altLang="en-US" sz="2000">
                <a:ea typeface="HY헤드라인M" pitchFamily="18" charset="-127"/>
              </a:rPr>
              <a:t>이를 통해 실질적으로는 오차가 적은 해를 빠르게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반복 계산법의 종류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ea typeface="HY헤드라인M" pitchFamily="18" charset="-127"/>
              </a:rPr>
              <a:t>자코비</a:t>
            </a:r>
            <a:r>
              <a:rPr lang="en-US" altLang="ko-KR" sz="1800">
                <a:ea typeface="HY헤드라인M" pitchFamily="18" charset="-127"/>
              </a:rPr>
              <a:t>(Jacobi) </a:t>
            </a:r>
            <a:r>
              <a:rPr lang="ko-KR" altLang="en-US" sz="1800">
                <a:ea typeface="HY헤드라인M" pitchFamily="18" charset="-127"/>
              </a:rPr>
              <a:t>반복 계산법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ko-KR" altLang="en-US" sz="1800">
                <a:solidFill>
                  <a:schemeClr val="accent2"/>
                </a:solidFill>
                <a:ea typeface="HY헤드라인M" pitchFamily="18" charset="-127"/>
              </a:rPr>
              <a:t>가우스</a:t>
            </a:r>
            <a:r>
              <a:rPr lang="en-US" altLang="ko-KR" sz="1800">
                <a:solidFill>
                  <a:schemeClr val="accent2"/>
                </a:solidFill>
                <a:ea typeface="HY헤드라인M" pitchFamily="18" charset="-127"/>
              </a:rPr>
              <a:t>-</a:t>
            </a:r>
            <a:r>
              <a:rPr lang="ko-KR" altLang="en-US" sz="1800">
                <a:solidFill>
                  <a:schemeClr val="accent2"/>
                </a:solidFill>
                <a:ea typeface="HY헤드라인M" pitchFamily="18" charset="-127"/>
              </a:rPr>
              <a:t>자이달 반복 계산법</a:t>
            </a:r>
          </a:p>
          <a:p>
            <a:pPr marL="530225" lvl="1" indent="-236538">
              <a:lnSpc>
                <a:spcPct val="120000"/>
              </a:lnSpc>
              <a:spcAft>
                <a:spcPct val="20000"/>
              </a:spcAft>
              <a:buClr>
                <a:schemeClr val="tx1"/>
              </a:buClr>
              <a:buFontTx/>
              <a:buChar char="•"/>
              <a:tabLst>
                <a:tab pos="268288" algn="l"/>
              </a:tabLst>
            </a:pPr>
            <a:r>
              <a:rPr lang="en-US" altLang="ko-KR" sz="1800">
                <a:ea typeface="HY헤드라인M" pitchFamily="18" charset="-127"/>
              </a:rPr>
              <a:t>SOR(Successive OverRelaxation)</a:t>
            </a:r>
            <a:r>
              <a:rPr lang="ko-KR" altLang="en-US" sz="1800">
                <a:ea typeface="HY헤드라인M" pitchFamily="18" charset="-127"/>
              </a:rPr>
              <a:t>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CFB9059-0A15-4492-B429-AD688A5B4852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1106946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방법의 직관적 설명</a:t>
            </a:r>
            <a:endParaRPr lang="ko-KR" altLang="en-US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06949" name="Text Box 5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sp>
        <p:nvSpPr>
          <p:cNvPr id="1106950" name="Text Box 6"/>
          <p:cNvSpPr txBox="1">
            <a:spLocks noChangeArrowheads="1"/>
          </p:cNvSpPr>
          <p:nvPr/>
        </p:nvSpPr>
        <p:spPr bwMode="auto">
          <a:xfrm>
            <a:off x="323850" y="1065213"/>
            <a:ext cx="8569325" cy="3551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spcBef>
                <a:spcPct val="40000"/>
              </a:spcBef>
              <a:spcAft>
                <a:spcPct val="4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지금까지의 방법은 분석적 방법을 컴퓨터에 적용한 것이라 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spcBef>
                <a:spcPct val="40000"/>
              </a:spcBef>
              <a:spcAft>
                <a:spcPct val="4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반면에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자이달 방법은 수치해석적 방법이다</a:t>
            </a:r>
            <a:r>
              <a:rPr lang="en-US" altLang="ko-KR" sz="2000">
                <a:ea typeface="HY헤드라인M" pitchFamily="18" charset="-127"/>
              </a:rPr>
              <a:t>. </a:t>
            </a:r>
            <a:r>
              <a:rPr lang="ko-KR" altLang="en-US" sz="2000">
                <a:ea typeface="HY헤드라인M" pitchFamily="18" charset="-127"/>
              </a:rPr>
              <a:t>즉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해를 계산 초기에 임의로 가정하고</a:t>
            </a:r>
            <a:r>
              <a:rPr lang="en-US" altLang="ko-KR" sz="2000">
                <a:ea typeface="HY헤드라인M" pitchFamily="18" charset="-127"/>
              </a:rPr>
              <a:t>, 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2) </a:t>
            </a:r>
            <a:r>
              <a:rPr lang="ko-KR" altLang="en-US" sz="2000">
                <a:ea typeface="HY헤드라인M" pitchFamily="18" charset="-127"/>
              </a:rPr>
              <a:t>다음 단계에서 이전 해를 사용하여 더 나은 해를 구성하고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3) </a:t>
            </a:r>
            <a:r>
              <a:rPr lang="ko-KR" altLang="en-US" sz="2000">
                <a:ea typeface="HY헤드라인M" pitchFamily="18" charset="-127"/>
              </a:rPr>
              <a:t>상기 </a:t>
            </a:r>
            <a:r>
              <a:rPr lang="en-US" altLang="ko-KR" sz="2000">
                <a:ea typeface="HY헤드라인M" pitchFamily="18" charset="-127"/>
              </a:rPr>
              <a:t>2)</a:t>
            </a:r>
            <a:r>
              <a:rPr lang="ko-KR" altLang="en-US" sz="2000">
                <a:ea typeface="HY헤드라인M" pitchFamily="18" charset="-127"/>
              </a:rPr>
              <a:t>의 과정을 반복하여 원하는 수준의 해를 찾아낸다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spcBef>
                <a:spcPct val="40000"/>
              </a:spcBef>
              <a:spcAft>
                <a:spcPct val="4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자이달 방법은 반복을 통하여 해를 구해내므로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반복 계산법</a:t>
            </a:r>
            <a:r>
              <a:rPr lang="en-US" altLang="ko-KR" sz="2000">
                <a:ea typeface="HY헤드라인M" pitchFamily="18" charset="-127"/>
              </a:rPr>
              <a:t>(iteration method)</a:t>
            </a:r>
            <a:r>
              <a:rPr lang="ko-KR" altLang="en-US" sz="2000">
                <a:ea typeface="HY헤드라인M" pitchFamily="18" charset="-127"/>
              </a:rPr>
              <a:t>에 해당한다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ACD4750-803A-49C7-8520-E2FE6FC13076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1108994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방법의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08995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 연립 방정식을 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자이달 방법으로 해결한다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108997" name="Text Box 5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graphicFrame>
        <p:nvGraphicFramePr>
          <p:cNvPr id="1108998" name="Object 6"/>
          <p:cNvGraphicFramePr>
            <a:graphicFrameLocks noChangeAspect="1"/>
          </p:cNvGraphicFramePr>
          <p:nvPr/>
        </p:nvGraphicFramePr>
        <p:xfrm>
          <a:off x="906463" y="1628775"/>
          <a:ext cx="2657475" cy="125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004" name="Equation" r:id="rId5" imgW="990360" imgH="469800" progId="Equation.DSMT4">
                  <p:embed/>
                </p:oleObj>
              </mc:Choice>
              <mc:Fallback>
                <p:oleObj name="Equation" r:id="rId5" imgW="990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1628775"/>
                        <a:ext cx="2657475" cy="1258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8999" name="Text Box 7"/>
          <p:cNvSpPr txBox="1">
            <a:spLocks noChangeArrowheads="1"/>
          </p:cNvSpPr>
          <p:nvPr/>
        </p:nvSpPr>
        <p:spPr bwMode="auto">
          <a:xfrm>
            <a:off x="323850" y="3068638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초기값을 할당한다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당연한 이야기지만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초기값이 해에 가까울 수록 방정식이 빨리 풀린다</a:t>
            </a:r>
            <a:r>
              <a:rPr lang="en-US" altLang="ko-KR" sz="2000">
                <a:ea typeface="HY헤드라인M" pitchFamily="18" charset="-127"/>
              </a:rPr>
              <a:t>.)</a:t>
            </a:r>
          </a:p>
        </p:txBody>
      </p:sp>
      <p:graphicFrame>
        <p:nvGraphicFramePr>
          <p:cNvPr id="1109000" name="Object 8"/>
          <p:cNvGraphicFramePr>
            <a:graphicFrameLocks noChangeAspect="1"/>
          </p:cNvGraphicFramePr>
          <p:nvPr/>
        </p:nvGraphicFramePr>
        <p:xfrm>
          <a:off x="1187450" y="3989388"/>
          <a:ext cx="37861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005" name="Equation" r:id="rId7" imgW="1384200" imgH="190440" progId="Equation.DSMT4">
                  <p:embed/>
                </p:oleObj>
              </mc:Choice>
              <mc:Fallback>
                <p:oleObj name="Equation" r:id="rId7" imgW="138420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989388"/>
                        <a:ext cx="37861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9001" name="Text Box 9"/>
          <p:cNvSpPr txBox="1">
            <a:spLocks noChangeArrowheads="1"/>
          </p:cNvSpPr>
          <p:nvPr/>
        </p:nvSpPr>
        <p:spPr bwMode="auto">
          <a:xfrm>
            <a:off x="323850" y="479742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첫 번째 방정식에서 첫 번째 변수를 제외한 다른 변수에 현재 해를 대입하여 첫 번째 변수의 값을 구한다</a:t>
            </a:r>
            <a:r>
              <a:rPr lang="en-US" altLang="ko-KR" sz="2000">
                <a:ea typeface="HY헤드라인M" pitchFamily="18" charset="-127"/>
              </a:rPr>
              <a:t>. </a:t>
            </a:r>
          </a:p>
        </p:txBody>
      </p:sp>
      <p:graphicFrame>
        <p:nvGraphicFramePr>
          <p:cNvPr id="1109003" name="Object 11"/>
          <p:cNvGraphicFramePr>
            <a:graphicFrameLocks noChangeAspect="1"/>
          </p:cNvGraphicFramePr>
          <p:nvPr/>
        </p:nvGraphicFramePr>
        <p:xfrm>
          <a:off x="1116013" y="5661025"/>
          <a:ext cx="5627687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006" name="Equation" r:id="rId9" imgW="2057400" imgH="279360" progId="Equation.DSMT4">
                  <p:embed/>
                </p:oleObj>
              </mc:Choice>
              <mc:Fallback>
                <p:oleObj name="Equation" r:id="rId9" imgW="20574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661025"/>
                        <a:ext cx="5627687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FCB77A2-45E9-4184-BDDD-87C9825A1EAA}" type="slidenum">
              <a:rPr lang="en-US" altLang="ko-KR"/>
              <a:pPr/>
              <a:t>46</a:t>
            </a:fld>
            <a:endParaRPr lang="en-US" altLang="ko-KR"/>
          </a:p>
        </p:txBody>
      </p:sp>
      <p:sp>
        <p:nvSpPr>
          <p:cNvPr id="1137666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방법의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37667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두 번째 방정식에서 두 번째 변수를 제외한 다른 변수에 현재 해를 대입하여 두 번째 변수의 값을 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137668" name="Text Box 4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sp>
        <p:nvSpPr>
          <p:cNvPr id="1137670" name="Text Box 6"/>
          <p:cNvSpPr txBox="1">
            <a:spLocks noChangeArrowheads="1"/>
          </p:cNvSpPr>
          <p:nvPr/>
        </p:nvSpPr>
        <p:spPr bwMode="auto">
          <a:xfrm>
            <a:off x="323850" y="2884488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세 번째 방정식에서 세 번째 변수를 제외한 다른 변수에 현재 해를 대입하여 세 번째 변수의 값을 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137672" name="Text Box 8"/>
          <p:cNvSpPr txBox="1">
            <a:spLocks noChangeArrowheads="1"/>
          </p:cNvSpPr>
          <p:nvPr/>
        </p:nvSpPr>
        <p:spPr bwMode="auto">
          <a:xfrm>
            <a:off x="323850" y="458152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다시 처음으로 돌아가서 원하는 정확도를 얻을 때까지 상기 과정을 반복한다</a:t>
            </a:r>
            <a:r>
              <a:rPr lang="en-US" altLang="ko-KR" sz="2000">
                <a:ea typeface="HY헤드라인M" pitchFamily="18" charset="-127"/>
              </a:rPr>
              <a:t>. </a:t>
            </a:r>
            <a:r>
              <a:rPr lang="ko-KR" altLang="en-US" sz="2000">
                <a:ea typeface="HY헤드라인M" pitchFamily="18" charset="-127"/>
              </a:rPr>
              <a:t>일반적으로 정확도는 다음과 같이 정의한다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137673" name="Object 9"/>
          <p:cNvGraphicFramePr>
            <a:graphicFrameLocks noChangeAspect="1"/>
          </p:cNvGraphicFramePr>
          <p:nvPr/>
        </p:nvGraphicFramePr>
        <p:xfrm>
          <a:off x="900113" y="5451475"/>
          <a:ext cx="309245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676" name="Equation" r:id="rId5" imgW="1130040" imgH="368280" progId="Equation.DSMT4">
                  <p:embed/>
                </p:oleObj>
              </mc:Choice>
              <mc:Fallback>
                <p:oleObj name="Equation" r:id="rId5" imgW="113004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451475"/>
                        <a:ext cx="3092450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7674" name="Object 10"/>
          <p:cNvGraphicFramePr>
            <a:graphicFrameLocks noChangeAspect="1"/>
          </p:cNvGraphicFramePr>
          <p:nvPr/>
        </p:nvGraphicFramePr>
        <p:xfrm>
          <a:off x="993775" y="1989138"/>
          <a:ext cx="6530975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677" name="Equation" r:id="rId7" imgW="2387520" imgH="279360" progId="Equation.DSMT4">
                  <p:embed/>
                </p:oleObj>
              </mc:Choice>
              <mc:Fallback>
                <p:oleObj name="Equation" r:id="rId7" imgW="23875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1989138"/>
                        <a:ext cx="6530975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7675" name="Object 11"/>
          <p:cNvGraphicFramePr>
            <a:graphicFrameLocks noChangeAspect="1"/>
          </p:cNvGraphicFramePr>
          <p:nvPr/>
        </p:nvGraphicFramePr>
        <p:xfrm>
          <a:off x="919163" y="3676650"/>
          <a:ext cx="7469187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678" name="Equation" r:id="rId9" imgW="2730240" imgH="279360" progId="Equation.DSMT4">
                  <p:embed/>
                </p:oleObj>
              </mc:Choice>
              <mc:Fallback>
                <p:oleObj name="Equation" r:id="rId9" imgW="27302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3676650"/>
                        <a:ext cx="7469187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DBE7033-5705-474E-9AE6-DFCD85904FB0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1111042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방법의 계산식</a:t>
            </a:r>
            <a:endParaRPr lang="ko-KR" altLang="en-US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1104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자이달 방법의 해를 계산하는 식은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111045" name="Text Box 5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graphicFrame>
        <p:nvGraphicFramePr>
          <p:cNvPr id="1111046" name="Object 6"/>
          <p:cNvGraphicFramePr>
            <a:graphicFrameLocks noChangeAspect="1"/>
          </p:cNvGraphicFramePr>
          <p:nvPr/>
        </p:nvGraphicFramePr>
        <p:xfrm>
          <a:off x="755650" y="1773238"/>
          <a:ext cx="5759450" cy="130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050" name="Equation" r:id="rId5" imgW="1777680" imgH="406080" progId="Equation.DSMT4">
                  <p:embed/>
                </p:oleObj>
              </mc:Choice>
              <mc:Fallback>
                <p:oleObj name="Equation" r:id="rId5" imgW="17776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773238"/>
                        <a:ext cx="5759450" cy="130968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1047" name="Object 7"/>
          <p:cNvGraphicFramePr>
            <a:graphicFrameLocks noChangeAspect="1"/>
          </p:cNvGraphicFramePr>
          <p:nvPr/>
        </p:nvGraphicFramePr>
        <p:xfrm>
          <a:off x="990600" y="3500438"/>
          <a:ext cx="5627688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051" name="Equation" r:id="rId7" imgW="2057400" imgH="279360" progId="Equation.DSMT4">
                  <p:embed/>
                </p:oleObj>
              </mc:Choice>
              <mc:Fallback>
                <p:oleObj name="Equation" r:id="rId7" imgW="2057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0438"/>
                        <a:ext cx="5627688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1048" name="Object 8"/>
          <p:cNvGraphicFramePr>
            <a:graphicFrameLocks noChangeAspect="1"/>
          </p:cNvGraphicFramePr>
          <p:nvPr/>
        </p:nvGraphicFramePr>
        <p:xfrm>
          <a:off x="990600" y="4508500"/>
          <a:ext cx="653097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052" name="Equation" r:id="rId9" imgW="2387520" imgH="279360" progId="Equation.DSMT4">
                  <p:embed/>
                </p:oleObj>
              </mc:Choice>
              <mc:Fallback>
                <p:oleObj name="Equation" r:id="rId9" imgW="23875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508500"/>
                        <a:ext cx="6530975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1049" name="Object 9"/>
          <p:cNvGraphicFramePr>
            <a:graphicFrameLocks noChangeAspect="1"/>
          </p:cNvGraphicFramePr>
          <p:nvPr/>
        </p:nvGraphicFramePr>
        <p:xfrm>
          <a:off x="990600" y="5516563"/>
          <a:ext cx="7469188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053" name="Equation" r:id="rId11" imgW="2730240" imgH="279360" progId="Equation.DSMT4">
                  <p:embed/>
                </p:oleObj>
              </mc:Choice>
              <mc:Fallback>
                <p:oleObj name="Equation" r:id="rId11" imgW="27302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516563"/>
                        <a:ext cx="7469188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679FEC0-FCB0-40D0-B94D-A31BD44A3AE4}" type="slidenum">
              <a:rPr lang="en-US" altLang="ko-KR"/>
              <a:pPr/>
              <a:t>48</a:t>
            </a:fld>
            <a:endParaRPr lang="en-US" altLang="ko-KR"/>
          </a:p>
        </p:txBody>
      </p:sp>
      <p:sp>
        <p:nvSpPr>
          <p:cNvPr id="1113090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알고리즘</a:t>
            </a:r>
            <a:endParaRPr lang="ko-KR" altLang="en-US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13093" name="Text Box 5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sp>
        <p:nvSpPr>
          <p:cNvPr id="1113094" name="Rectangle 6"/>
          <p:cNvSpPr>
            <a:spLocks noChangeArrowheads="1"/>
          </p:cNvSpPr>
          <p:nvPr/>
        </p:nvSpPr>
        <p:spPr bwMode="auto">
          <a:xfrm>
            <a:off x="323850" y="1600200"/>
            <a:ext cx="8640763" cy="431800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procedure</a:t>
            </a:r>
            <a:r>
              <a:rPr kumimoji="0" lang="en-US" altLang="ko-KR"/>
              <a:t> </a:t>
            </a:r>
            <a:r>
              <a:rPr kumimoji="0" lang="en-US" altLang="ko-KR" i="1"/>
              <a:t>gauss-seidal</a:t>
            </a:r>
            <a:r>
              <a:rPr kumimoji="0" lang="en-US" altLang="ko-KR"/>
              <a:t>(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, 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, </a:t>
            </a:r>
            <a:r>
              <a:rPr kumimoji="0" lang="en-US" altLang="ko-KR" i="1"/>
              <a:t>x</a:t>
            </a:r>
            <a:r>
              <a:rPr kumimoji="0" lang="en-US" altLang="ko-KR" i="1" baseline="-25000"/>
              <a:t>i</a:t>
            </a:r>
            <a:r>
              <a:rPr kumimoji="0" lang="en-US" altLang="ko-KR" i="1"/>
              <a:t>, </a:t>
            </a:r>
            <a:r>
              <a:rPr kumimoji="0" lang="en-US" altLang="ko-KR" b="1">
                <a:sym typeface="Symbol" pitchFamily="18" charset="2"/>
              </a:rPr>
              <a:t></a:t>
            </a:r>
            <a:r>
              <a:rPr kumimoji="0" lang="en-US" altLang="ko-KR"/>
              <a:t>: real numbers, </a:t>
            </a:r>
            <a:r>
              <a:rPr kumimoji="0" lang="en-US" altLang="ko-KR" i="1"/>
              <a:t>n</a:t>
            </a:r>
            <a:r>
              <a:rPr kumimoji="0" lang="en-US" altLang="ko-KR"/>
              <a:t>: integer)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 are coefficients(1 </a:t>
            </a:r>
            <a:r>
              <a:rPr kumimoji="0" lang="en-US" altLang="ko-KR">
                <a:sym typeface="Symbol" pitchFamily="18" charset="2"/>
              </a:rPr>
              <a:t>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,</a:t>
            </a:r>
            <a:r>
              <a:rPr kumimoji="0" lang="en-US" altLang="ko-KR" i="1"/>
              <a:t>j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 </a:t>
            </a:r>
            <a:r>
              <a:rPr kumimoji="0" lang="en-US" altLang="ko-KR" i="1">
                <a:sym typeface="Symbol" pitchFamily="18" charset="2"/>
              </a:rPr>
              <a:t>n</a:t>
            </a:r>
            <a:r>
              <a:rPr kumimoji="0" lang="en-US" altLang="ko-KR"/>
              <a:t>), 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 are results(1 </a:t>
            </a:r>
            <a:r>
              <a:rPr kumimoji="0" lang="en-US" altLang="ko-KR">
                <a:sym typeface="Symbol" pitchFamily="18" charset="2"/>
              </a:rPr>
              <a:t>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 </a:t>
            </a:r>
            <a:r>
              <a:rPr kumimoji="0" lang="en-US" altLang="ko-KR" i="1">
                <a:sym typeface="Symbol" pitchFamily="18" charset="2"/>
              </a:rPr>
              <a:t>n</a:t>
            </a:r>
            <a:r>
              <a:rPr kumimoji="0" lang="en-US" altLang="ko-KR"/>
              <a:t>), </a:t>
            </a:r>
            <a:r>
              <a:rPr kumimoji="0" lang="en-US" altLang="ko-KR" i="1"/>
              <a:t>x</a:t>
            </a:r>
            <a:r>
              <a:rPr kumimoji="0" lang="en-US" altLang="ko-KR" i="1" baseline="-25000"/>
              <a:t>i</a:t>
            </a:r>
            <a:r>
              <a:rPr kumimoji="0" lang="en-US" altLang="ko-KR"/>
              <a:t> are initial values(1 </a:t>
            </a:r>
            <a:r>
              <a:rPr kumimoji="0" lang="en-US" altLang="ko-KR">
                <a:sym typeface="Symbol" pitchFamily="18" charset="2"/>
              </a:rPr>
              <a:t>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 </a:t>
            </a:r>
            <a:r>
              <a:rPr kumimoji="0" lang="en-US" altLang="ko-KR" i="1">
                <a:sym typeface="Symbol" pitchFamily="18" charset="2"/>
              </a:rPr>
              <a:t>n</a:t>
            </a:r>
            <a:r>
              <a:rPr kumimoji="0" lang="en-US" altLang="ko-KR"/>
              <a:t>).}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</a:t>
            </a:r>
            <a:r>
              <a:rPr kumimoji="0" lang="en-US" altLang="ko-KR" b="1">
                <a:sym typeface="Symbol" pitchFamily="18" charset="2"/>
              </a:rPr>
              <a:t></a:t>
            </a:r>
            <a:r>
              <a:rPr kumimoji="0" lang="en-US" altLang="ko-KR"/>
              <a:t> is a user-specified tolerance.}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</a:t>
            </a:r>
            <a:r>
              <a:rPr kumimoji="0" lang="en-US" altLang="ko-KR" i="1"/>
              <a:t>n</a:t>
            </a:r>
            <a:r>
              <a:rPr kumimoji="0" lang="en-US" altLang="ko-KR"/>
              <a:t> is # of variables. (we assume that # of variables = # of equations.}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i="1"/>
              <a:t>	e </a:t>
            </a:r>
            <a:r>
              <a:rPr kumimoji="0" lang="en-US" altLang="ko-KR"/>
              <a:t>:= </a:t>
            </a:r>
            <a:r>
              <a:rPr kumimoji="0" lang="en-US" altLang="ko-KR" b="1">
                <a:sym typeface="Symbol" pitchFamily="18" charset="2"/>
              </a:rPr>
              <a:t></a:t>
            </a:r>
            <a:r>
              <a:rPr kumimoji="0" lang="en-US" altLang="ko-KR"/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i="1"/>
              <a:t>	</a:t>
            </a:r>
            <a:r>
              <a:rPr kumimoji="0" lang="en-US" altLang="ko-KR" b="1"/>
              <a:t>while</a:t>
            </a:r>
            <a:r>
              <a:rPr kumimoji="0" lang="en-US" altLang="ko-KR"/>
              <a:t> (</a:t>
            </a:r>
            <a:r>
              <a:rPr kumimoji="0" lang="en-US" altLang="ko-KR" i="1"/>
              <a:t>e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&gt; </a:t>
            </a:r>
            <a:r>
              <a:rPr kumimoji="0" lang="en-US" altLang="ko-KR" b="1">
                <a:sym typeface="Symbol" pitchFamily="18" charset="2"/>
              </a:rPr>
              <a:t></a:t>
            </a:r>
            <a:r>
              <a:rPr kumimoji="0" lang="en-US" altLang="ko-KR">
                <a:sym typeface="Symbol" pitchFamily="18" charset="2"/>
              </a:rPr>
              <a:t>)</a:t>
            </a:r>
            <a:r>
              <a:rPr kumimoji="0" lang="en-US" altLang="ko-KR" i="1"/>
              <a:t> </a:t>
            </a:r>
            <a:r>
              <a:rPr kumimoji="0" lang="en-US" altLang="ko-KR" b="1"/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i="1"/>
              <a:t>		</a:t>
            </a:r>
            <a:r>
              <a:rPr kumimoji="0" lang="en-US" altLang="ko-KR" b="1"/>
              <a:t>for</a:t>
            </a:r>
            <a:r>
              <a:rPr kumimoji="0" lang="en-US" altLang="ko-KR" i="1"/>
              <a:t> i</a:t>
            </a:r>
            <a:r>
              <a:rPr kumimoji="0" lang="en-US" altLang="ko-KR"/>
              <a:t> := 1</a:t>
            </a:r>
            <a:r>
              <a:rPr kumimoji="0" lang="en-US" altLang="ko-KR" i="1"/>
              <a:t> </a:t>
            </a:r>
            <a:r>
              <a:rPr kumimoji="0" lang="en-US" altLang="ko-KR" b="1"/>
              <a:t>to</a:t>
            </a:r>
            <a:r>
              <a:rPr kumimoji="0" lang="en-US" altLang="ko-KR" i="1"/>
              <a:t> n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i="1"/>
              <a:t>		</a:t>
            </a:r>
            <a:r>
              <a:rPr kumimoji="0" lang="en-US" altLang="ko-KR" b="1"/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		end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	end</a:t>
            </a:r>
          </a:p>
        </p:txBody>
      </p:sp>
      <p:graphicFrame>
        <p:nvGraphicFramePr>
          <p:cNvPr id="1113095" name="Object 7"/>
          <p:cNvGraphicFramePr>
            <a:graphicFrameLocks noChangeAspect="1"/>
          </p:cNvGraphicFramePr>
          <p:nvPr/>
        </p:nvGraphicFramePr>
        <p:xfrm>
          <a:off x="1835150" y="3594100"/>
          <a:ext cx="381635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098" name="Equation" r:id="rId4" imgW="1828800" imgH="406080" progId="Equation.DSMT4">
                  <p:embed/>
                </p:oleObj>
              </mc:Choice>
              <mc:Fallback>
                <p:oleObj name="Equation" r:id="rId4" imgW="182880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594100"/>
                        <a:ext cx="3816350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3097" name="Object 9"/>
          <p:cNvGraphicFramePr>
            <a:graphicFrameLocks noChangeAspect="1"/>
          </p:cNvGraphicFramePr>
          <p:nvPr/>
        </p:nvGraphicFramePr>
        <p:xfrm>
          <a:off x="1116013" y="4797425"/>
          <a:ext cx="22320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099" name="Equation" r:id="rId6" imgW="1028520" imgH="368280" progId="Equation.DSMT4">
                  <p:embed/>
                </p:oleObj>
              </mc:Choice>
              <mc:Fallback>
                <p:oleObj name="Equation" r:id="rId6" imgW="102852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797425"/>
                        <a:ext cx="2232025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F748B3C-1A5F-4B2A-A340-F7250518BC86}" type="slidenum">
              <a:rPr lang="en-US" altLang="ko-KR"/>
              <a:pPr/>
              <a:t>49</a:t>
            </a:fld>
            <a:endParaRPr lang="en-US" altLang="ko-KR"/>
          </a:p>
        </p:txBody>
      </p:sp>
      <p:sp>
        <p:nvSpPr>
          <p:cNvPr id="1143810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(1/4)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43811" name="Text Box 3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pic>
        <p:nvPicPr>
          <p:cNvPr id="1143813" name="Picture 5" descr="gauss-seidal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981075"/>
            <a:ext cx="8280400" cy="5418138"/>
          </a:xfrm>
          <a:prstGeom prst="rect">
            <a:avLst/>
          </a:prstGeom>
          <a:noFill/>
        </p:spPr>
      </p:pic>
      <p:sp>
        <p:nvSpPr>
          <p:cNvPr id="1143815" name="Rectangle 7"/>
          <p:cNvSpPr>
            <a:spLocks noChangeArrowheads="1"/>
          </p:cNvSpPr>
          <p:nvPr/>
        </p:nvSpPr>
        <p:spPr bwMode="auto">
          <a:xfrm>
            <a:off x="323850" y="1196975"/>
            <a:ext cx="7777163" cy="122396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1143820" name="Group 12"/>
          <p:cNvGrpSpPr>
            <a:grpSpLocks/>
          </p:cNvGrpSpPr>
          <p:nvPr/>
        </p:nvGrpSpPr>
        <p:grpSpPr bwMode="auto">
          <a:xfrm>
            <a:off x="323850" y="2492375"/>
            <a:ext cx="7777163" cy="1657350"/>
            <a:chOff x="204" y="1570"/>
            <a:chExt cx="4899" cy="1044"/>
          </a:xfrm>
        </p:grpSpPr>
        <p:sp>
          <p:nvSpPr>
            <p:cNvPr id="1143817" name="Rectangle 9"/>
            <p:cNvSpPr>
              <a:spLocks noChangeArrowheads="1"/>
            </p:cNvSpPr>
            <p:nvPr/>
          </p:nvSpPr>
          <p:spPr bwMode="auto">
            <a:xfrm>
              <a:off x="204" y="1570"/>
              <a:ext cx="4899" cy="148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143818" name="Rectangle 10"/>
            <p:cNvSpPr>
              <a:spLocks noChangeArrowheads="1"/>
            </p:cNvSpPr>
            <p:nvPr/>
          </p:nvSpPr>
          <p:spPr bwMode="auto">
            <a:xfrm>
              <a:off x="204" y="2160"/>
              <a:ext cx="4899" cy="454"/>
            </a:xfrm>
            <a:prstGeom prst="rect">
              <a:avLst/>
            </a:prstGeom>
            <a:noFill/>
            <a:ln w="19050">
              <a:solidFill>
                <a:srgbClr val="FF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143819" name="Rectangle 11"/>
          <p:cNvSpPr>
            <a:spLocks noChangeArrowheads="1"/>
          </p:cNvSpPr>
          <p:nvPr/>
        </p:nvSpPr>
        <p:spPr bwMode="auto">
          <a:xfrm>
            <a:off x="323850" y="2781300"/>
            <a:ext cx="7777163" cy="576263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143821" name="Rectangle 13"/>
          <p:cNvSpPr>
            <a:spLocks noChangeArrowheads="1"/>
          </p:cNvSpPr>
          <p:nvPr/>
        </p:nvSpPr>
        <p:spPr bwMode="auto">
          <a:xfrm>
            <a:off x="323850" y="4221163"/>
            <a:ext cx="7777163" cy="1871662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3815" grpId="0" animBg="1"/>
      <p:bldP spid="1143819" grpId="0" animBg="1"/>
      <p:bldP spid="11438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6DB98F67-4516-4A39-BBDC-A1502459EE30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976898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의존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(Linear Dependent) (1/2)</a:t>
            </a:r>
          </a:p>
        </p:txBody>
      </p:sp>
      <p:sp>
        <p:nvSpPr>
          <p:cNvPr id="976900" name="Text Box 4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976901" name="Object 5"/>
          <p:cNvGraphicFramePr>
            <a:graphicFrameLocks noChangeAspect="1"/>
          </p:cNvGraphicFramePr>
          <p:nvPr/>
        </p:nvGraphicFramePr>
        <p:xfrm>
          <a:off x="444500" y="2984500"/>
          <a:ext cx="8399463" cy="189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6902" name="Equation" r:id="rId4" imgW="3504960" imgH="787320" progId="Equation.DSMT4">
                  <p:embed/>
                </p:oleObj>
              </mc:Choice>
              <mc:Fallback>
                <p:oleObj name="Equation" r:id="rId4" imgW="350496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2984500"/>
                        <a:ext cx="8399463" cy="189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6902" name="Text Box 6"/>
          <p:cNvSpPr txBox="1">
            <a:spLocks noChangeArrowheads="1"/>
          </p:cNvSpPr>
          <p:nvPr/>
        </p:nvSpPr>
        <p:spPr bwMode="auto">
          <a:xfrm>
            <a:off x="323850" y="1065213"/>
            <a:ext cx="8569325" cy="165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하나의 방정식이 다른 방정식들의 합으로 표현될 수 있으면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 방정식은 다른 방정식들에 대해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선형 의존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(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</a:rPr>
              <a:t>linear dependent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한다고 정의한다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만일 </a:t>
            </a:r>
            <a:r>
              <a:rPr lang="en-US" altLang="ko-KR" sz="2000" i="1">
                <a:ea typeface="HY헤드라인M" pitchFamily="18" charset="-127"/>
              </a:rPr>
              <a:t>m</a:t>
            </a:r>
            <a:r>
              <a:rPr lang="ko-KR" altLang="en-US" sz="2000">
                <a:ea typeface="HY헤드라인M" pitchFamily="18" charset="-127"/>
              </a:rPr>
              <a:t>번째 방정식이 다른 방정식들에 대해 선형 의존한다면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m</a:t>
            </a:r>
            <a:r>
              <a:rPr lang="ko-KR" altLang="en-US" sz="2000">
                <a:ea typeface="HY헤드라인M" pitchFamily="18" charset="-127"/>
              </a:rPr>
              <a:t>번째 방정식은 다음과 같이 표현할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012FB92-320B-4614-B47E-4C348EC54DBA}" type="slidenum">
              <a:rPr lang="en-US" altLang="ko-KR"/>
              <a:pPr/>
              <a:t>50</a:t>
            </a:fld>
            <a:endParaRPr lang="en-US" altLang="ko-KR"/>
          </a:p>
        </p:txBody>
      </p:sp>
      <p:sp>
        <p:nvSpPr>
          <p:cNvPr id="1141762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(2/4)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41763" name="Text Box 3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pic>
        <p:nvPicPr>
          <p:cNvPr id="1141765" name="Picture 5" descr="gauss-seidal-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692150"/>
            <a:ext cx="7993063" cy="6005513"/>
          </a:xfrm>
          <a:prstGeom prst="rect">
            <a:avLst/>
          </a:prstGeom>
          <a:noFill/>
        </p:spPr>
      </p:pic>
      <p:sp>
        <p:nvSpPr>
          <p:cNvPr id="1141766" name="Rectangle 6"/>
          <p:cNvSpPr>
            <a:spLocks noChangeArrowheads="1"/>
          </p:cNvSpPr>
          <p:nvPr/>
        </p:nvSpPr>
        <p:spPr bwMode="auto">
          <a:xfrm>
            <a:off x="323850" y="1052513"/>
            <a:ext cx="7777163" cy="5329237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141767" name="Rectangle 7"/>
          <p:cNvSpPr>
            <a:spLocks noChangeArrowheads="1"/>
          </p:cNvSpPr>
          <p:nvPr/>
        </p:nvSpPr>
        <p:spPr bwMode="auto">
          <a:xfrm>
            <a:off x="1116013" y="1225550"/>
            <a:ext cx="6480175" cy="3917950"/>
          </a:xfrm>
          <a:prstGeom prst="rect">
            <a:avLst/>
          </a:prstGeom>
          <a:noFill/>
          <a:ln w="19050">
            <a:solidFill>
              <a:srgbClr val="FF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pSp>
        <p:nvGrpSpPr>
          <p:cNvPr id="1141770" name="Group 10"/>
          <p:cNvGrpSpPr>
            <a:grpSpLocks/>
          </p:cNvGrpSpPr>
          <p:nvPr/>
        </p:nvGrpSpPr>
        <p:grpSpPr bwMode="auto">
          <a:xfrm>
            <a:off x="1419225" y="1370013"/>
            <a:ext cx="5816600" cy="3603625"/>
            <a:chOff x="894" y="863"/>
            <a:chExt cx="3664" cy="2270"/>
          </a:xfrm>
        </p:grpSpPr>
        <p:sp>
          <p:nvSpPr>
            <p:cNvPr id="1141768" name="Rectangle 8"/>
            <p:cNvSpPr>
              <a:spLocks noChangeArrowheads="1"/>
            </p:cNvSpPr>
            <p:nvPr/>
          </p:nvSpPr>
          <p:spPr bwMode="auto">
            <a:xfrm>
              <a:off x="894" y="863"/>
              <a:ext cx="3664" cy="1070"/>
            </a:xfrm>
            <a:prstGeom prst="rect">
              <a:avLst/>
            </a:prstGeom>
            <a:noFill/>
            <a:ln w="19050">
              <a:solidFill>
                <a:srgbClr val="00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141769" name="Rectangle 9"/>
            <p:cNvSpPr>
              <a:spLocks noChangeArrowheads="1"/>
            </p:cNvSpPr>
            <p:nvPr/>
          </p:nvSpPr>
          <p:spPr bwMode="auto">
            <a:xfrm>
              <a:off x="894" y="1933"/>
              <a:ext cx="3664" cy="1200"/>
            </a:xfrm>
            <a:prstGeom prst="rect">
              <a:avLst/>
            </a:prstGeom>
            <a:noFill/>
            <a:ln w="19050">
              <a:solidFill>
                <a:srgbClr val="00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lIns="36000" tIns="36000" rIns="36000" bIns="36000" anchor="ctr">
              <a:spAutoFit/>
            </a:bodyPr>
            <a:lstStyle/>
            <a:p>
              <a:endParaRPr lang="ko-KR" altLang="en-US"/>
            </a:p>
          </p:txBody>
        </p:sp>
      </p:grpSp>
      <p:sp>
        <p:nvSpPr>
          <p:cNvPr id="1141771" name="Rectangle 11"/>
          <p:cNvSpPr>
            <a:spLocks noChangeArrowheads="1"/>
          </p:cNvSpPr>
          <p:nvPr/>
        </p:nvSpPr>
        <p:spPr bwMode="auto">
          <a:xfrm>
            <a:off x="1116013" y="5229225"/>
            <a:ext cx="6480175" cy="1038225"/>
          </a:xfrm>
          <a:prstGeom prst="rect">
            <a:avLst/>
          </a:prstGeom>
          <a:noFill/>
          <a:ln w="19050">
            <a:solidFill>
              <a:srgbClr val="FF00FF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141772" name="Object 12"/>
          <p:cNvGraphicFramePr>
            <a:graphicFrameLocks noChangeAspect="1"/>
          </p:cNvGraphicFramePr>
          <p:nvPr/>
        </p:nvGraphicFramePr>
        <p:xfrm>
          <a:off x="4787900" y="3789363"/>
          <a:ext cx="3455988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773" name="Equation" r:id="rId5" imgW="1828800" imgH="406080" progId="Equation.DSMT4">
                  <p:embed/>
                </p:oleObj>
              </mc:Choice>
              <mc:Fallback>
                <p:oleObj name="Equation" r:id="rId5" imgW="182880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789363"/>
                        <a:ext cx="3455988" cy="763587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1766" grpId="0" animBg="1"/>
      <p:bldP spid="1141767" grpId="0" animBg="1"/>
      <p:bldP spid="1141771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1098437-FB96-40A6-AB87-3D110D49FEDD}" type="slidenum">
              <a:rPr lang="en-US" altLang="ko-KR"/>
              <a:pPr/>
              <a:t>51</a:t>
            </a:fld>
            <a:endParaRPr lang="en-US" altLang="ko-KR"/>
          </a:p>
        </p:txBody>
      </p:sp>
      <p:sp>
        <p:nvSpPr>
          <p:cNvPr id="1139714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(3/4)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39715" name="Text Box 3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pic>
        <p:nvPicPr>
          <p:cNvPr id="1139716" name="Picture 4" descr="gauss-seidal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981075"/>
            <a:ext cx="8207375" cy="5051425"/>
          </a:xfrm>
          <a:prstGeom prst="rect">
            <a:avLst/>
          </a:prstGeom>
          <a:noFill/>
        </p:spPr>
      </p:pic>
      <p:sp>
        <p:nvSpPr>
          <p:cNvPr id="1139717" name="Rectangle 5"/>
          <p:cNvSpPr>
            <a:spLocks noChangeArrowheads="1"/>
          </p:cNvSpPr>
          <p:nvPr/>
        </p:nvSpPr>
        <p:spPr bwMode="auto">
          <a:xfrm>
            <a:off x="323850" y="1484313"/>
            <a:ext cx="7777163" cy="2160587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139718" name="Rectangle 6"/>
          <p:cNvSpPr>
            <a:spLocks noChangeArrowheads="1"/>
          </p:cNvSpPr>
          <p:nvPr/>
        </p:nvSpPr>
        <p:spPr bwMode="auto">
          <a:xfrm>
            <a:off x="323850" y="3860800"/>
            <a:ext cx="7777163" cy="18732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9717" grpId="0" animBg="1"/>
      <p:bldP spid="1139718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AA94D6C-EACA-45BF-9B7C-F1E25CA4FDDF}" type="slidenum">
              <a:rPr lang="en-US" altLang="ko-KR"/>
              <a:pPr/>
              <a:t>52</a:t>
            </a:fld>
            <a:endParaRPr lang="en-US" altLang="ko-KR"/>
          </a:p>
        </p:txBody>
      </p:sp>
      <p:sp>
        <p:nvSpPr>
          <p:cNvPr id="1115138" name="Rectangle 2"/>
          <p:cNvSpPr>
            <a:spLocks noChangeArrowheads="1"/>
          </p:cNvSpPr>
          <p:nvPr/>
        </p:nvSpPr>
        <p:spPr bwMode="auto">
          <a:xfrm>
            <a:off x="815975" y="163513"/>
            <a:ext cx="620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(4/4)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15141" name="Text Box 5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pic>
        <p:nvPicPr>
          <p:cNvPr id="1115142" name="Picture 6" descr="gauss-seidal-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9900" y="836613"/>
            <a:ext cx="8062913" cy="5588000"/>
          </a:xfrm>
          <a:prstGeom prst="rect">
            <a:avLst/>
          </a:prstGeom>
          <a:noFill/>
        </p:spPr>
      </p:pic>
      <p:sp>
        <p:nvSpPr>
          <p:cNvPr id="1115143" name="Rectangle 7"/>
          <p:cNvSpPr>
            <a:spLocks noChangeArrowheads="1"/>
          </p:cNvSpPr>
          <p:nvPr/>
        </p:nvSpPr>
        <p:spPr bwMode="auto">
          <a:xfrm>
            <a:off x="323850" y="1196975"/>
            <a:ext cx="7777163" cy="31686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115144" name="Rectangle 8"/>
          <p:cNvSpPr>
            <a:spLocks noChangeArrowheads="1"/>
          </p:cNvSpPr>
          <p:nvPr/>
        </p:nvSpPr>
        <p:spPr bwMode="auto">
          <a:xfrm>
            <a:off x="323850" y="4622800"/>
            <a:ext cx="7777163" cy="1657350"/>
          </a:xfrm>
          <a:prstGeom prst="rect">
            <a:avLst/>
          </a:prstGeom>
          <a:noFill/>
          <a:ln w="19050">
            <a:solidFill>
              <a:srgbClr val="FFFF00"/>
            </a:solidFill>
            <a:prstDash val="sysDot"/>
            <a:miter lim="800000"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115145" name="Object 9"/>
          <p:cNvGraphicFramePr>
            <a:graphicFrameLocks noChangeAspect="1"/>
          </p:cNvGraphicFramePr>
          <p:nvPr/>
        </p:nvGraphicFramePr>
        <p:xfrm>
          <a:off x="5508625" y="5157788"/>
          <a:ext cx="1871663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146" name="Equation" r:id="rId5" imgW="1028520" imgH="368280" progId="Equation.DSMT4">
                  <p:embed/>
                </p:oleObj>
              </mc:Choice>
              <mc:Fallback>
                <p:oleObj name="Equation" r:id="rId5" imgW="102852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5157788"/>
                        <a:ext cx="1871663" cy="665162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1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5143" grpId="0" animBg="1"/>
      <p:bldP spid="1115144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FCD245E-2063-4CB5-ACD5-2DEA9A100EAE}" type="slidenum">
              <a:rPr lang="en-US" altLang="ko-KR"/>
              <a:pPr/>
              <a:t>53</a:t>
            </a:fld>
            <a:endParaRPr lang="en-US" altLang="ko-KR"/>
          </a:p>
        </p:txBody>
      </p:sp>
      <p:sp>
        <p:nvSpPr>
          <p:cNvPr id="1117186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I(1/2)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17189" name="Text Box 5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sp>
        <p:nvSpPr>
          <p:cNvPr id="1117190" name="Text Box 6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연립 방정식</a:t>
            </a:r>
          </a:p>
        </p:txBody>
      </p:sp>
      <p:sp>
        <p:nvSpPr>
          <p:cNvPr id="1117191" name="Text Box 7"/>
          <p:cNvSpPr txBox="1">
            <a:spLocks noChangeArrowheads="1"/>
          </p:cNvSpPr>
          <p:nvPr/>
        </p:nvSpPr>
        <p:spPr bwMode="auto">
          <a:xfrm>
            <a:off x="323850" y="39989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graphicFrame>
        <p:nvGraphicFramePr>
          <p:cNvPr id="1117192" name="Object 8"/>
          <p:cNvGraphicFramePr>
            <a:graphicFrameLocks noChangeAspect="1"/>
          </p:cNvGraphicFramePr>
          <p:nvPr/>
        </p:nvGraphicFramePr>
        <p:xfrm>
          <a:off x="755650" y="1400175"/>
          <a:ext cx="27368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197" name="Equation" r:id="rId5" imgW="990360" imgH="469800" progId="Equation.DSMT4">
                  <p:embed/>
                </p:oleObj>
              </mc:Choice>
              <mc:Fallback>
                <p:oleObj name="Equation" r:id="rId5" imgW="990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00175"/>
                        <a:ext cx="2736850" cy="1296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7194" name="Picture 10" descr="gauss-seidal-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4551363"/>
            <a:ext cx="8064500" cy="1830387"/>
          </a:xfrm>
          <a:prstGeom prst="rect">
            <a:avLst/>
          </a:prstGeom>
          <a:noFill/>
        </p:spPr>
      </p:pic>
      <p:sp>
        <p:nvSpPr>
          <p:cNvPr id="1117195" name="Text Box 11"/>
          <p:cNvSpPr txBox="1">
            <a:spLocks noChangeArrowheads="1"/>
          </p:cNvSpPr>
          <p:nvPr/>
        </p:nvSpPr>
        <p:spPr bwMode="auto">
          <a:xfrm>
            <a:off x="323850" y="28527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초기 해</a:t>
            </a:r>
          </a:p>
        </p:txBody>
      </p:sp>
      <p:graphicFrame>
        <p:nvGraphicFramePr>
          <p:cNvPr id="1117196" name="Object 12"/>
          <p:cNvGraphicFramePr>
            <a:graphicFrameLocks noChangeAspect="1"/>
          </p:cNvGraphicFramePr>
          <p:nvPr/>
        </p:nvGraphicFramePr>
        <p:xfrm>
          <a:off x="762000" y="3275013"/>
          <a:ext cx="294640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198" name="Equation" r:id="rId8" imgW="1066680" imgH="152280" progId="Equation.DSMT4">
                  <p:embed/>
                </p:oleObj>
              </mc:Choice>
              <mc:Fallback>
                <p:oleObj name="Equation" r:id="rId8" imgW="1066680" imgH="152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75013"/>
                        <a:ext cx="294640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88E1661-A1A5-4C58-98C3-AB5C87400A49}" type="slidenum">
              <a:rPr lang="en-US" altLang="ko-KR"/>
              <a:pPr/>
              <a:t>54</a:t>
            </a:fld>
            <a:endParaRPr lang="en-US" altLang="ko-KR"/>
          </a:p>
        </p:txBody>
      </p:sp>
      <p:sp>
        <p:nvSpPr>
          <p:cNvPr id="1145858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I(2/2)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45859" name="Text Box 3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pic>
        <p:nvPicPr>
          <p:cNvPr id="1145864" name="Picture 8" descr="gauss-seidal-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196975"/>
            <a:ext cx="8208962" cy="3457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017EB90-B972-4A82-8A8C-EB98D9A15908}" type="slidenum">
              <a:rPr lang="en-US" altLang="ko-KR"/>
              <a:pPr/>
              <a:t>55</a:t>
            </a:fld>
            <a:endParaRPr lang="en-US" altLang="ko-KR"/>
          </a:p>
        </p:txBody>
      </p:sp>
      <p:sp>
        <p:nvSpPr>
          <p:cNvPr id="1147906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II(1/2)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47907" name="Text Box 3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graphicFrame>
        <p:nvGraphicFramePr>
          <p:cNvPr id="1147910" name="Object 6"/>
          <p:cNvGraphicFramePr>
            <a:graphicFrameLocks noChangeAspect="1"/>
          </p:cNvGraphicFramePr>
          <p:nvPr/>
        </p:nvGraphicFramePr>
        <p:xfrm>
          <a:off x="755650" y="1819275"/>
          <a:ext cx="3157538" cy="168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918" name="Equation" r:id="rId4" imgW="1143000" imgH="609480" progId="Equation.DSMT4">
                  <p:embed/>
                </p:oleObj>
              </mc:Choice>
              <mc:Fallback>
                <p:oleObj name="Equation" r:id="rId4" imgW="114300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819275"/>
                        <a:ext cx="3157538" cy="168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7912" name="Text Box 8"/>
          <p:cNvSpPr txBox="1">
            <a:spLocks noChangeArrowheads="1"/>
          </p:cNvSpPr>
          <p:nvPr/>
        </p:nvSpPr>
        <p:spPr bwMode="auto">
          <a:xfrm>
            <a:off x="323850" y="1243013"/>
            <a:ext cx="3960813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연립 방정식</a:t>
            </a:r>
          </a:p>
        </p:txBody>
      </p:sp>
      <p:sp>
        <p:nvSpPr>
          <p:cNvPr id="1147913" name="Text Box 9"/>
          <p:cNvSpPr txBox="1">
            <a:spLocks noChangeArrowheads="1"/>
          </p:cNvSpPr>
          <p:nvPr/>
        </p:nvSpPr>
        <p:spPr bwMode="auto">
          <a:xfrm>
            <a:off x="323850" y="378936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sp>
        <p:nvSpPr>
          <p:cNvPr id="1147916" name="Text Box 12"/>
          <p:cNvSpPr txBox="1">
            <a:spLocks noChangeArrowheads="1"/>
          </p:cNvSpPr>
          <p:nvPr/>
        </p:nvSpPr>
        <p:spPr bwMode="auto">
          <a:xfrm>
            <a:off x="4356100" y="1243013"/>
            <a:ext cx="3671888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초기 해</a:t>
            </a:r>
          </a:p>
        </p:txBody>
      </p:sp>
      <p:graphicFrame>
        <p:nvGraphicFramePr>
          <p:cNvPr id="1147917" name="Object 13"/>
          <p:cNvGraphicFramePr>
            <a:graphicFrameLocks noChangeAspect="1"/>
          </p:cNvGraphicFramePr>
          <p:nvPr/>
        </p:nvGraphicFramePr>
        <p:xfrm>
          <a:off x="4572000" y="1773238"/>
          <a:ext cx="39624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919" name="Equation" r:id="rId7" imgW="1434960" imgH="164880" progId="Equation.DSMT4">
                  <p:embed/>
                </p:oleObj>
              </mc:Choice>
              <mc:Fallback>
                <p:oleObj name="Equation" r:id="rId7" imgW="1434960" imgH="164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73238"/>
                        <a:ext cx="3962400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47918" name="Picture 14" descr="gauss-seidal-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188" y="4221163"/>
            <a:ext cx="8208962" cy="1863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EE091E8-FF82-45EB-B886-FCB4C10C6813}" type="slidenum">
              <a:rPr lang="en-US" altLang="ko-KR"/>
              <a:pPr/>
              <a:t>56</a:t>
            </a:fld>
            <a:endParaRPr lang="en-US" altLang="ko-KR"/>
          </a:p>
        </p:txBody>
      </p:sp>
      <p:sp>
        <p:nvSpPr>
          <p:cNvPr id="1149954" name="Rectangle 2"/>
          <p:cNvSpPr>
            <a:spLocks noChangeArrowheads="1"/>
          </p:cNvSpPr>
          <p:nvPr/>
        </p:nvSpPr>
        <p:spPr bwMode="auto">
          <a:xfrm>
            <a:off x="815975" y="163513"/>
            <a:ext cx="7140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가우스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자이달 프로그램 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II(2/2)</a:t>
            </a:r>
            <a:endParaRPr lang="en-US" altLang="ko-KR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HY헤드라인M" pitchFamily="18" charset="-127"/>
              <a:sym typeface="Symbol" pitchFamily="18" charset="2"/>
            </a:endParaRPr>
          </a:p>
        </p:txBody>
      </p:sp>
      <p:sp>
        <p:nvSpPr>
          <p:cNvPr id="1149955" name="Text Box 3"/>
          <p:cNvSpPr txBox="1">
            <a:spLocks noChangeArrowheads="1"/>
          </p:cNvSpPr>
          <p:nvPr/>
        </p:nvSpPr>
        <p:spPr bwMode="auto">
          <a:xfrm>
            <a:off x="7418388" y="476250"/>
            <a:ext cx="16351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</a:rPr>
              <a:t>Gauss-Seidal Algorithm</a:t>
            </a:r>
          </a:p>
        </p:txBody>
      </p:sp>
      <p:pic>
        <p:nvPicPr>
          <p:cNvPr id="1149957" name="Picture 5" descr="gauss-seidal-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125538"/>
            <a:ext cx="8353425" cy="3517900"/>
          </a:xfrm>
          <a:prstGeom prst="rect">
            <a:avLst/>
          </a:prstGeom>
          <a:noFill/>
        </p:spPr>
      </p:pic>
      <p:sp>
        <p:nvSpPr>
          <p:cNvPr id="1149958" name="Text Box 6"/>
          <p:cNvSpPr txBox="1">
            <a:spLocks noChangeArrowheads="1"/>
          </p:cNvSpPr>
          <p:nvPr/>
        </p:nvSpPr>
        <p:spPr bwMode="auto">
          <a:xfrm>
            <a:off x="322263" y="5013325"/>
            <a:ext cx="8426450" cy="84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ko-KR" altLang="en-US" sz="1800" dirty="0">
                <a:solidFill>
                  <a:schemeClr val="bg2"/>
                </a:solidFill>
                <a:ea typeface="HY헤드라인M" pitchFamily="18" charset="-127"/>
              </a:rPr>
              <a:t>가우스</a:t>
            </a:r>
            <a:r>
              <a:rPr lang="en-US" altLang="ko-KR" sz="1800" dirty="0">
                <a:solidFill>
                  <a:schemeClr val="bg2"/>
                </a:solidFill>
                <a:ea typeface="HY헤드라인M" pitchFamily="18" charset="-127"/>
              </a:rPr>
              <a:t>-</a:t>
            </a:r>
            <a:r>
              <a:rPr lang="ko-KR" altLang="en-US" sz="1800" dirty="0" err="1">
                <a:solidFill>
                  <a:schemeClr val="bg2"/>
                </a:solidFill>
                <a:ea typeface="HY헤드라인M" pitchFamily="18" charset="-127"/>
              </a:rPr>
              <a:t>자이달</a:t>
            </a:r>
            <a:r>
              <a:rPr lang="ko-KR" altLang="en-US" sz="1800" dirty="0">
                <a:solidFill>
                  <a:schemeClr val="bg2"/>
                </a:solidFill>
                <a:ea typeface="HY헤드라인M" pitchFamily="18" charset="-127"/>
              </a:rPr>
              <a:t> 알고리즘의 경우</a:t>
            </a:r>
            <a:r>
              <a:rPr lang="en-US" altLang="ko-KR" sz="1800" dirty="0">
                <a:solidFill>
                  <a:schemeClr val="bg2"/>
                </a:solidFill>
                <a:ea typeface="HY헤드라인M" pitchFamily="18" charset="-127"/>
              </a:rPr>
              <a:t>, </a:t>
            </a:r>
            <a:r>
              <a:rPr lang="ko-KR" altLang="en-US" sz="1800" dirty="0">
                <a:solidFill>
                  <a:schemeClr val="bg2"/>
                </a:solidFill>
                <a:ea typeface="HY헤드라인M" pitchFamily="18" charset="-127"/>
              </a:rPr>
              <a:t>방정식의 종류</a:t>
            </a:r>
            <a:r>
              <a:rPr lang="en-US" altLang="ko-KR" sz="1800" dirty="0">
                <a:solidFill>
                  <a:schemeClr val="bg2"/>
                </a:solidFill>
                <a:ea typeface="HY헤드라인M" pitchFamily="18" charset="-127"/>
              </a:rPr>
              <a:t>, </a:t>
            </a:r>
            <a:endParaRPr lang="en-US" altLang="ko-KR" sz="1800" dirty="0" smtClean="0">
              <a:solidFill>
                <a:schemeClr val="bg2"/>
              </a:solidFill>
              <a:ea typeface="HY헤드라인M" pitchFamily="18" charset="-127"/>
            </a:endParaRPr>
          </a:p>
          <a:p>
            <a:pPr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ko-KR" altLang="en-US" sz="1800" dirty="0" smtClean="0">
                <a:solidFill>
                  <a:schemeClr val="bg2"/>
                </a:solidFill>
                <a:ea typeface="HY헤드라인M" pitchFamily="18" charset="-127"/>
              </a:rPr>
              <a:t>초기 </a:t>
            </a:r>
            <a:r>
              <a:rPr lang="ko-KR" altLang="en-US" sz="1800" dirty="0">
                <a:solidFill>
                  <a:schemeClr val="bg2"/>
                </a:solidFill>
                <a:ea typeface="HY헤드라인M" pitchFamily="18" charset="-127"/>
              </a:rPr>
              <a:t>해의 값에 따라서 발산하는 경우가 많이 발생한다</a:t>
            </a:r>
            <a:r>
              <a:rPr lang="en-US" altLang="ko-KR" sz="1800" dirty="0">
                <a:solidFill>
                  <a:schemeClr val="bg2"/>
                </a:solidFill>
                <a:ea typeface="HY헤드라인M" pitchFamily="18" charset="-127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87CB0B0-06ED-4C39-9F71-0AD5E02A9E35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1034242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선형 의존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(Linear Dependent) (2/2)</a:t>
            </a:r>
          </a:p>
        </p:txBody>
      </p:sp>
      <p:sp>
        <p:nvSpPr>
          <p:cNvPr id="103424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3</a:t>
            </a:r>
            <a:r>
              <a:rPr lang="ko-KR" altLang="en-US" sz="2000">
                <a:ea typeface="HY헤드라인M" pitchFamily="18" charset="-127"/>
              </a:rPr>
              <a:t>원 연립 방정식의 선형 의존 예</a:t>
            </a:r>
          </a:p>
        </p:txBody>
      </p:sp>
      <p:sp>
        <p:nvSpPr>
          <p:cNvPr id="1034244" name="Text Box 4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34245" name="Object 5"/>
          <p:cNvGraphicFramePr>
            <a:graphicFrameLocks noChangeAspect="1"/>
          </p:cNvGraphicFramePr>
          <p:nvPr/>
        </p:nvGraphicFramePr>
        <p:xfrm>
          <a:off x="755650" y="1484313"/>
          <a:ext cx="20383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47" name="Equation" r:id="rId5" imgW="850680" imgH="571320" progId="Equation.DSMT4">
                  <p:embed/>
                </p:oleObj>
              </mc:Choice>
              <mc:Fallback>
                <p:oleObj name="Equation" r:id="rId5" imgW="8506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84313"/>
                        <a:ext cx="203835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246" name="Object 6"/>
          <p:cNvGraphicFramePr>
            <a:graphicFrameLocks noChangeAspect="1"/>
          </p:cNvGraphicFramePr>
          <p:nvPr/>
        </p:nvGraphicFramePr>
        <p:xfrm>
          <a:off x="769938" y="3938588"/>
          <a:ext cx="45942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48" name="Equation" r:id="rId7" imgW="1917360" imgH="355320" progId="Equation.DSMT4">
                  <p:embed/>
                </p:oleObj>
              </mc:Choice>
              <mc:Fallback>
                <p:oleObj name="Equation" r:id="rId7" imgW="19173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3938588"/>
                        <a:ext cx="4594225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247" name="Text Box 7"/>
          <p:cNvSpPr txBox="1">
            <a:spLocks noChangeArrowheads="1"/>
          </p:cNvSpPr>
          <p:nvPr/>
        </p:nvSpPr>
        <p:spPr bwMode="auto">
          <a:xfrm>
            <a:off x="323850" y="3286125"/>
            <a:ext cx="8569325" cy="311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그런데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 관계가 성립하므로</a:t>
            </a:r>
            <a:r>
              <a:rPr lang="en-US" altLang="ko-KR" sz="2000">
                <a:ea typeface="HY헤드라인M" pitchFamily="18" charset="-127"/>
              </a:rPr>
              <a:t>,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	</a:t>
            </a:r>
            <a:r>
              <a:rPr lang="ko-KR" altLang="en-US" sz="2000">
                <a:ea typeface="HY헤드라인M" pitchFamily="18" charset="-127"/>
              </a:rPr>
              <a:t>상기 예에서 </a:t>
            </a:r>
            <a:r>
              <a:rPr lang="en-US" altLang="ko-KR" sz="2000">
                <a:ea typeface="HY헤드라인M" pitchFamily="18" charset="-127"/>
              </a:rPr>
              <a:t>3)</a:t>
            </a:r>
            <a:r>
              <a:rPr lang="ko-KR" altLang="en-US" sz="2000">
                <a:ea typeface="HY헤드라인M" pitchFamily="18" charset="-127"/>
              </a:rPr>
              <a:t>번 방정식은 </a:t>
            </a:r>
            <a:r>
              <a:rPr lang="en-US" altLang="ko-KR" sz="2000">
                <a:ea typeface="HY헤드라인M" pitchFamily="18" charset="-127"/>
              </a:rPr>
              <a:t>1)</a:t>
            </a:r>
            <a:r>
              <a:rPr lang="ko-KR" altLang="en-US" sz="2000">
                <a:ea typeface="HY헤드라인M" pitchFamily="18" charset="-127"/>
              </a:rPr>
              <a:t>번 및 </a:t>
            </a:r>
            <a:r>
              <a:rPr lang="en-US" altLang="ko-KR" sz="2000">
                <a:ea typeface="HY헤드라인M" pitchFamily="18" charset="-127"/>
              </a:rPr>
              <a:t>2)</a:t>
            </a:r>
            <a:r>
              <a:rPr lang="ko-KR" altLang="en-US" sz="2000">
                <a:ea typeface="HY헤드라인M" pitchFamily="18" charset="-127"/>
              </a:rPr>
              <a:t>번 방정식에 선형 의존적이다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선형 의존인 방정식은 전체 해에 영향을 주지 않으므로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,</a:t>
            </a:r>
            <a:br>
              <a:rPr lang="en-US" altLang="ko-KR" sz="2000">
                <a:ea typeface="HY헤드라인M" pitchFamily="18" charset="-127"/>
                <a:sym typeface="Wingdings" pitchFamily="2" charset="2"/>
              </a:rPr>
            </a:b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   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무시할 수 있다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. (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무시하는 것이 좋다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.)</a:t>
            </a:r>
            <a:endParaRPr lang="en-US" altLang="ko-KR" sz="2000"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1CF79B8-8FB4-4A24-BEC9-B5BE062C07FD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978946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불일치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(Inconsistent) (1/2)</a:t>
            </a:r>
          </a:p>
        </p:txBody>
      </p:sp>
      <p:sp>
        <p:nvSpPr>
          <p:cNvPr id="978948" name="Text Box 4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78950" name="Text Box 6"/>
          <p:cNvSpPr txBox="1">
            <a:spLocks noChangeArrowheads="1"/>
          </p:cNvSpPr>
          <p:nvPr/>
        </p:nvSpPr>
        <p:spPr bwMode="auto">
          <a:xfrm>
            <a:off x="323850" y="1065213"/>
            <a:ext cx="8569325" cy="1654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한 방정식의 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좌변은 다른 방정식들의 좌변의 합으로 표현될 수 있으나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 방정식의 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우변은 다른 방정식들의 우변의 합으로 표현할 수 없는 경우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이들 방정식은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불일치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(</a:t>
            </a:r>
            <a:r>
              <a:rPr lang="en-US" altLang="ko-KR" sz="2000" i="1">
                <a:solidFill>
                  <a:schemeClr val="accent2"/>
                </a:solidFill>
                <a:ea typeface="HY헤드라인M" pitchFamily="18" charset="-127"/>
              </a:rPr>
              <a:t>inconsistent</a:t>
            </a:r>
            <a:r>
              <a:rPr lang="en-US" altLang="ko-KR" sz="2000">
                <a:solidFill>
                  <a:schemeClr val="accent2"/>
                </a:solidFill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한다고 정의한다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연립 방정식의 불일치는 다음과 같이 표현할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978951" name="Object 7"/>
          <p:cNvGraphicFramePr>
            <a:graphicFrameLocks noChangeAspect="1"/>
          </p:cNvGraphicFramePr>
          <p:nvPr/>
        </p:nvGraphicFramePr>
        <p:xfrm>
          <a:off x="444500" y="2984500"/>
          <a:ext cx="8399463" cy="189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952" name="Equation" r:id="rId5" imgW="3504960" imgH="787320" progId="Equation.DSMT4">
                  <p:embed/>
                </p:oleObj>
              </mc:Choice>
              <mc:Fallback>
                <p:oleObj name="Equation" r:id="rId5" imgW="350496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2984500"/>
                        <a:ext cx="8399463" cy="189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DE2D29F-9EB8-4395-AFA6-87BA5A96BBEF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103629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3</a:t>
            </a:r>
            <a:r>
              <a:rPr lang="ko-KR" altLang="en-US" sz="2000">
                <a:ea typeface="HY헤드라인M" pitchFamily="18" charset="-127"/>
              </a:rPr>
              <a:t>원 연립 방정식의 불일치 예</a:t>
            </a:r>
          </a:p>
        </p:txBody>
      </p:sp>
      <p:sp>
        <p:nvSpPr>
          <p:cNvPr id="1036292" name="Text Box 4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036293" name="Object 5"/>
          <p:cNvGraphicFramePr>
            <a:graphicFrameLocks noChangeAspect="1"/>
          </p:cNvGraphicFramePr>
          <p:nvPr/>
        </p:nvGraphicFramePr>
        <p:xfrm>
          <a:off x="741363" y="1484313"/>
          <a:ext cx="20685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295" name="Equation" r:id="rId5" imgW="863280" imgH="571320" progId="Equation.DSMT4">
                  <p:embed/>
                </p:oleObj>
              </mc:Choice>
              <mc:Fallback>
                <p:oleObj name="Equation" r:id="rId5" imgW="8632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1484313"/>
                        <a:ext cx="2068512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294" name="Object 6"/>
          <p:cNvGraphicFramePr>
            <a:graphicFrameLocks noChangeAspect="1"/>
          </p:cNvGraphicFramePr>
          <p:nvPr/>
        </p:nvGraphicFramePr>
        <p:xfrm>
          <a:off x="769938" y="3938588"/>
          <a:ext cx="45942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296" name="Equation" r:id="rId7" imgW="1917360" imgH="355320" progId="Equation.DSMT4">
                  <p:embed/>
                </p:oleObj>
              </mc:Choice>
              <mc:Fallback>
                <p:oleObj name="Equation" r:id="rId7" imgW="19173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3938588"/>
                        <a:ext cx="4594225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295" name="Text Box 7"/>
          <p:cNvSpPr txBox="1">
            <a:spLocks noChangeArrowheads="1"/>
          </p:cNvSpPr>
          <p:nvPr/>
        </p:nvSpPr>
        <p:spPr bwMode="auto">
          <a:xfrm>
            <a:off x="323850" y="3286125"/>
            <a:ext cx="8569325" cy="2746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그런데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 관계가 성립하므로</a:t>
            </a:r>
            <a:r>
              <a:rPr lang="en-US" altLang="ko-KR" sz="2000">
                <a:ea typeface="HY헤드라인M" pitchFamily="18" charset="-127"/>
              </a:rPr>
              <a:t>,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	</a:t>
            </a:r>
            <a:r>
              <a:rPr lang="ko-KR" altLang="en-US" sz="2000">
                <a:ea typeface="HY헤드라인M" pitchFamily="18" charset="-127"/>
              </a:rPr>
              <a:t>상기의 연립 방정식은 불일치이다</a:t>
            </a:r>
            <a:r>
              <a:rPr lang="en-US" altLang="ko-KR" sz="2000">
                <a:ea typeface="HY헤드라인M" pitchFamily="18" charset="-127"/>
              </a:rPr>
              <a:t>. 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불일치라면 해당 연립 방정식은 해를 가지지 않는다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. (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불능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)</a:t>
            </a:r>
            <a:endParaRPr lang="en-US" altLang="ko-KR" sz="2000">
              <a:ea typeface="HY헤드라인M" pitchFamily="18" charset="-127"/>
            </a:endParaRPr>
          </a:p>
        </p:txBody>
      </p:sp>
      <p:sp>
        <p:nvSpPr>
          <p:cNvPr id="1036296" name="Rectangle 8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불일치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(Inconsistent) (2/2)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9A5E658-7DED-4C5D-BFF6-E86BDDC0238D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980994" name="Rectangle 2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크레이머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(Cramer)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의 법칙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(1/6)</a:t>
            </a:r>
          </a:p>
        </p:txBody>
      </p:sp>
      <p:sp>
        <p:nvSpPr>
          <p:cNvPr id="980995" name="Text Box 3"/>
          <p:cNvSpPr txBox="1">
            <a:spLocks noChangeArrowheads="1"/>
          </p:cNvSpPr>
          <p:nvPr/>
        </p:nvSpPr>
        <p:spPr bwMode="auto">
          <a:xfrm>
            <a:off x="7318375" y="476250"/>
            <a:ext cx="17351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선형 연립 방정식의 이해</a:t>
            </a:r>
            <a:endParaRPr lang="ko-KR" altLang="en-US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980996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937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행렬식의 정의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 = [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]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>
                <a:ea typeface="HY헤드라인M" pitchFamily="18" charset="-127"/>
              </a:rPr>
              <a:t>1 x 1 </a:t>
            </a:r>
            <a:r>
              <a:rPr lang="ko-KR" altLang="en-US" sz="2000">
                <a:ea typeface="HY헤드라인M" pitchFamily="18" charset="-127"/>
              </a:rPr>
              <a:t>행렬이면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행렬식은 </a:t>
            </a:r>
            <a:r>
              <a:rPr lang="en-US" altLang="ko-KR" sz="2000">
                <a:ea typeface="HY헤드라인M" pitchFamily="18" charset="-127"/>
              </a:rPr>
              <a:t>|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| =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이다</a:t>
            </a:r>
            <a:r>
              <a:rPr lang="en-US" altLang="ko-KR" sz="2000">
                <a:solidFill>
                  <a:schemeClr val="bg2"/>
                </a:solidFill>
                <a:ea typeface="HY헤드라인M" pitchFamily="18" charset="-127"/>
              </a:rPr>
              <a:t>(det(A)</a:t>
            </a:r>
            <a:r>
              <a:rPr lang="ko-KR" altLang="en-US" sz="2000">
                <a:solidFill>
                  <a:schemeClr val="bg2"/>
                </a:solidFill>
                <a:ea typeface="HY헤드라인M" pitchFamily="18" charset="-127"/>
              </a:rPr>
              <a:t>라고도 표현</a:t>
            </a:r>
            <a:r>
              <a:rPr lang="en-US" altLang="ko-KR" sz="2000">
                <a:solidFill>
                  <a:schemeClr val="bg2"/>
                </a:solidFill>
                <a:ea typeface="HY헤드라인M" pitchFamily="18" charset="-127"/>
              </a:rPr>
              <a:t>)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 x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행렬이면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소행렬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minor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en-US" altLang="ko-KR" sz="2000" i="1">
                <a:ea typeface="HY헤드라인M" pitchFamily="18" charset="-127"/>
              </a:rPr>
              <a:t>M</a:t>
            </a:r>
            <a:r>
              <a:rPr lang="en-US" altLang="ko-KR" sz="2000" i="1" baseline="-25000">
                <a:ea typeface="HY헤드라인M" pitchFamily="18" charset="-127"/>
              </a:rPr>
              <a:t>ij</a:t>
            </a:r>
            <a:r>
              <a:rPr lang="ko-KR" altLang="en-US" sz="2000">
                <a:ea typeface="HY헤드라인M" pitchFamily="18" charset="-127"/>
              </a:rPr>
              <a:t>는 행렬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</a:t>
            </a:r>
            <a:r>
              <a:rPr lang="en-US" altLang="ko-KR" sz="2000" i="1">
                <a:ea typeface="HY헤드라인M" pitchFamily="18" charset="-127"/>
              </a:rPr>
              <a:t>i</a:t>
            </a:r>
            <a:r>
              <a:rPr lang="ko-KR" altLang="en-US" sz="2000">
                <a:ea typeface="HY헤드라인M" pitchFamily="18" charset="-127"/>
              </a:rPr>
              <a:t>행과 </a:t>
            </a:r>
            <a:r>
              <a:rPr lang="en-US" altLang="ko-KR" sz="2000" i="1">
                <a:ea typeface="HY헤드라인M" pitchFamily="18" charset="-127"/>
              </a:rPr>
              <a:t>j</a:t>
            </a:r>
            <a:r>
              <a:rPr lang="ko-KR" altLang="en-US" sz="2000">
                <a:ea typeface="HY헤드라인M" pitchFamily="18" charset="-127"/>
              </a:rPr>
              <a:t>열을 소거하여 얻은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-1)x(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-1) </a:t>
            </a:r>
            <a:r>
              <a:rPr lang="ko-KR" altLang="en-US" sz="2000">
                <a:solidFill>
                  <a:schemeClr val="accent2"/>
                </a:solidFill>
                <a:ea typeface="HY헤드라인M" pitchFamily="18" charset="-127"/>
              </a:rPr>
              <a:t>부분행렬의 행렬식</a:t>
            </a:r>
            <a:r>
              <a:rPr lang="ko-KR" altLang="en-US" sz="2000">
                <a:ea typeface="HY헤드라인M" pitchFamily="18" charset="-127"/>
              </a:rPr>
              <a:t>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M</a:t>
            </a:r>
            <a:r>
              <a:rPr lang="en-US" altLang="ko-KR" sz="2000" i="1" baseline="-25000">
                <a:ea typeface="HY헤드라인M" pitchFamily="18" charset="-127"/>
              </a:rPr>
              <a:t>ij</a:t>
            </a:r>
            <a:r>
              <a:rPr lang="ko-KR" altLang="en-US" sz="2000">
                <a:ea typeface="HY헤드라인M" pitchFamily="18" charset="-127"/>
              </a:rPr>
              <a:t>와 관련된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여인자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cofactor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 i="1" baseline="-25000">
                <a:ea typeface="HY헤드라인M" pitchFamily="18" charset="-127"/>
              </a:rPr>
              <a:t>ij</a:t>
            </a:r>
            <a:r>
              <a:rPr lang="ko-KR" altLang="en-US" sz="2000">
                <a:ea typeface="HY헤드라인M" pitchFamily="18" charset="-127"/>
              </a:rPr>
              <a:t>는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en-US" altLang="ko-KR" sz="2000" i="1" baseline="-25000">
                <a:ea typeface="HY헤드라인M" pitchFamily="18" charset="-127"/>
              </a:rPr>
              <a:t>ij</a:t>
            </a:r>
            <a:r>
              <a:rPr lang="en-US" altLang="ko-KR" sz="2000">
                <a:ea typeface="HY헤드라인M" pitchFamily="18" charset="-127"/>
              </a:rPr>
              <a:t> = (-1)</a:t>
            </a:r>
            <a:r>
              <a:rPr lang="en-US" altLang="ko-KR" sz="2000" i="1" baseline="30000">
                <a:ea typeface="HY헤드라인M" pitchFamily="18" charset="-127"/>
              </a:rPr>
              <a:t>i</a:t>
            </a:r>
            <a:r>
              <a:rPr lang="en-US" altLang="ko-KR" sz="2000" baseline="30000">
                <a:ea typeface="HY헤드라인M" pitchFamily="18" charset="-127"/>
              </a:rPr>
              <a:t>+</a:t>
            </a:r>
            <a:r>
              <a:rPr lang="en-US" altLang="ko-KR" sz="2000" i="1" baseline="30000">
                <a:ea typeface="HY헤드라인M" pitchFamily="18" charset="-127"/>
              </a:rPr>
              <a:t>j</a:t>
            </a:r>
            <a:r>
              <a:rPr lang="en-US" altLang="ko-KR" sz="2000" i="1">
                <a:ea typeface="HY헤드라인M" pitchFamily="18" charset="-127"/>
              </a:rPr>
              <a:t>M</a:t>
            </a:r>
            <a:r>
              <a:rPr lang="en-US" altLang="ko-KR" sz="2000" i="1" baseline="-25000">
                <a:ea typeface="HY헤드라인M" pitchFamily="18" charset="-127"/>
              </a:rPr>
              <a:t>ij</a:t>
            </a:r>
            <a:r>
              <a:rPr lang="ko-KR" altLang="en-US" sz="2000">
                <a:ea typeface="HY헤드라인M" pitchFamily="18" charset="-127"/>
              </a:rPr>
              <a:t>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 x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i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</a:t>
            </a:r>
            <a:r>
              <a:rPr lang="ko-KR" altLang="en-US" sz="2000" b="1">
                <a:solidFill>
                  <a:schemeClr val="accent2"/>
                </a:solidFill>
                <a:ea typeface="HY헤드라인M" pitchFamily="18" charset="-127"/>
              </a:rPr>
              <a:t>행렬식</a:t>
            </a:r>
            <a:r>
              <a:rPr lang="ko-KR" altLang="en-US" sz="2000">
                <a:ea typeface="HY헤드라인M" pitchFamily="18" charset="-127"/>
              </a:rPr>
              <a:t>은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또는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/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980997" name="Object 5"/>
          <p:cNvGraphicFramePr>
            <a:graphicFrameLocks noChangeAspect="1"/>
          </p:cNvGraphicFramePr>
          <p:nvPr/>
        </p:nvGraphicFramePr>
        <p:xfrm>
          <a:off x="1255713" y="3835400"/>
          <a:ext cx="66040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0999" name="Equation" r:id="rId5" imgW="2755800" imgH="355320" progId="Equation.DSMT4">
                  <p:embed/>
                </p:oleObj>
              </mc:Choice>
              <mc:Fallback>
                <p:oleObj name="Equation" r:id="rId5" imgW="27558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3835400"/>
                        <a:ext cx="6604000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0998" name="Object 6"/>
          <p:cNvGraphicFramePr>
            <a:graphicFrameLocks noChangeAspect="1"/>
          </p:cNvGraphicFramePr>
          <p:nvPr/>
        </p:nvGraphicFramePr>
        <p:xfrm>
          <a:off x="1268413" y="4908550"/>
          <a:ext cx="657383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1000" name="Equation" r:id="rId7" imgW="2743200" imgH="330120" progId="Equation.DSMT4">
                  <p:embed/>
                </p:oleObj>
              </mc:Choice>
              <mc:Fallback>
                <p:oleObj name="Equation" r:id="rId7" imgW="274320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4908550"/>
                        <a:ext cx="6573837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17024</TotalTime>
  <Words>1802</Words>
  <Application>Microsoft Office PowerPoint</Application>
  <PresentationFormat>화면 슬라이드 쇼(4:3)</PresentationFormat>
  <Paragraphs>372</Paragraphs>
  <Slides>56</Slides>
  <Notes>55</Notes>
  <HiddenSlides>0</HiddenSlides>
  <MMClips>0</MMClips>
  <ScaleCrop>false</ScaleCrop>
  <HeadingPairs>
    <vt:vector size="6" baseType="variant"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56</vt:i4>
      </vt:variant>
    </vt:vector>
  </HeadingPairs>
  <TitlesOfParts>
    <vt:vector size="59" baseType="lpstr">
      <vt:lpstr>기본 디자인</vt:lpstr>
      <vt:lpstr>연꽃 당초 무늬</vt:lpstr>
      <vt:lpstr>Equation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IAI-Air</cp:lastModifiedBy>
  <cp:revision>1542</cp:revision>
  <dcterms:created xsi:type="dcterms:W3CDTF">2003-03-03T08:07:33Z</dcterms:created>
  <dcterms:modified xsi:type="dcterms:W3CDTF">2011-04-10T08:33:27Z</dcterms:modified>
</cp:coreProperties>
</file>