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31"/>
  </p:notesMasterIdLst>
  <p:handoutMasterIdLst>
    <p:handoutMasterId r:id="rId32"/>
  </p:handoutMasterIdLst>
  <p:sldIdLst>
    <p:sldId id="346" r:id="rId3"/>
    <p:sldId id="598" r:id="rId4"/>
    <p:sldId id="626" r:id="rId5"/>
    <p:sldId id="630" r:id="rId6"/>
    <p:sldId id="627" r:id="rId7"/>
    <p:sldId id="628" r:id="rId8"/>
    <p:sldId id="641" r:id="rId9"/>
    <p:sldId id="632" r:id="rId10"/>
    <p:sldId id="631" r:id="rId11"/>
    <p:sldId id="634" r:id="rId12"/>
    <p:sldId id="633" r:id="rId13"/>
    <p:sldId id="635" r:id="rId14"/>
    <p:sldId id="636" r:id="rId15"/>
    <p:sldId id="637" r:id="rId16"/>
    <p:sldId id="638" r:id="rId17"/>
    <p:sldId id="639" r:id="rId18"/>
    <p:sldId id="640" r:id="rId19"/>
    <p:sldId id="651" r:id="rId20"/>
    <p:sldId id="643" r:id="rId21"/>
    <p:sldId id="645" r:id="rId22"/>
    <p:sldId id="647" r:id="rId23"/>
    <p:sldId id="652" r:id="rId24"/>
    <p:sldId id="653" r:id="rId25"/>
    <p:sldId id="650" r:id="rId26"/>
    <p:sldId id="654" r:id="rId27"/>
    <p:sldId id="655" r:id="rId28"/>
    <p:sldId id="656" r:id="rId29"/>
    <p:sldId id="657" r:id="rId30"/>
  </p:sldIdLst>
  <p:sldSz cx="9144000" cy="6858000" type="screen4x3"/>
  <p:notesSz cx="6789738" cy="9920288"/>
  <p:defaultTextStyle>
    <a:defPPr>
      <a:defRPr lang="ko-KR"/>
    </a:defPPr>
    <a:lvl1pPr algn="ctr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ctr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ctr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ctr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ctr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660066"/>
    <a:srgbClr val="6600CC"/>
    <a:srgbClr val="FFCCCC"/>
    <a:srgbClr val="C0C0C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990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l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l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DAEA7999-5EC9-43FA-BCCB-C6B1C2ADE59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57038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l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79988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l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fld id="{6149F97C-01E6-4A10-9FAB-805F5492B44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3021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F4588-26D6-4BA5-B0D1-357807A66351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B2688-DCDB-43F6-A062-5F94851AA122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99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9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EC69D0-0942-4D41-8621-3501D35D38F9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00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DA2B5E-2EDD-42E5-B400-4069E32FBCE5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00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52854-178A-4227-9D4D-8E3C106AB600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6B0B82-D694-4A43-A6D1-6B33F0B93858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00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A26EA-C1D6-4190-96BB-41B646637DCF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00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3C8C2-8587-4658-A9BA-3A9A05EF3FA7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01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27537-F2E4-4009-B421-49E7D16636AC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03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5EA4A-B2D5-48CF-8E64-CC593E689BE9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4505E0-BE66-481C-B4AC-8C94A2579EAF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02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4A91B5-64F3-4D9D-B3B0-1EFEB07BE27F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97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4E7DE9-2F1F-4E84-9177-C9B5A2E7A546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02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2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0F4A95-13DC-4C94-BE6C-DFB64DBB6049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03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86482-5479-4D16-8FF1-15100AEF8CD9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CC86BD-85D1-4406-B240-6996A917BDB1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03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1E3FC6-9E99-4FDE-8563-97C8592BC3FC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04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0DC5AC-39AE-4253-B721-B61EB6CE4472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04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2CFD2A-43A9-4A60-B716-FB65DCD76193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04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0854B-C4CB-4104-84EB-7CED62BFC9B3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BA533F-765B-475F-AAC8-0E76FB023AAB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98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8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5FDBC-AFDF-40AB-B02E-8C1A8E860094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A2A20-83D8-4050-911E-055CE93E9B91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98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3F1CBE-C395-4735-9612-76D9C921B4D6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01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101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A0F13-029A-4A61-9B6C-A4730D5D5A71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99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9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90A17-984A-49B1-B57B-70E99F99ABFF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99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0A03CB-244C-4891-81A7-63C7E7C2553B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99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9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16E783CC-3720-4374-B840-A8D8A3638C0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265700C-84A5-4BCD-9D3A-014AD7767F3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5C008A90-88F3-4F02-815A-40D73E0693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63E09FD-7D17-44DA-ACBA-B3E546895F6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B30B341-B65A-466F-BAB2-18921833AAF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0B7FCEC-1F88-4300-A3D4-06E7C21C837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396A107A-9787-44DD-A277-234D84DC133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216246F-5A71-4E5C-8A82-9FCEB0BA27B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478CEB5-3CDD-42FE-A081-D0EA098B2EF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1DCDE3E0-FCF4-4872-900B-B07D1419F2E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50CD6F56-59C0-40F0-B0C0-C33061F274E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60DB8110-6D3E-4321-9412-010EAE99230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60DB8110-6D3E-4321-9412-010EAE992307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5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jpeg"/><Relationship Id="rId11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.jpeg"/><Relationship Id="rId9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6.wmf"/><Relationship Id="rId4" Type="http://schemas.openxmlformats.org/officeDocument/2006/relationships/image" Target="../media/image37.png"/><Relationship Id="rId9" Type="http://schemas.openxmlformats.org/officeDocument/2006/relationships/oleObject" Target="../embeddings/oleObject3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jpeg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23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53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8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1920273"/>
            <a:ext cx="8096348" cy="2388346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다변수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 방정식과 함수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(Part 2)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E85954A-3291-4E54-BFE5-5E0188DE670F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997378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Recall: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뉴튼법을 이용한 극소값 찾기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997379" name="Rectangle 3"/>
          <p:cNvSpPr>
            <a:spLocks noChangeArrowheads="1"/>
          </p:cNvSpPr>
          <p:nvPr/>
        </p:nvSpPr>
        <p:spPr bwMode="auto">
          <a:xfrm>
            <a:off x="611188" y="1268413"/>
            <a:ext cx="7777162" cy="39211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newton-min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initial point.}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c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constant for the Newton equation.}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i</a:t>
            </a:r>
            <a:r>
              <a:rPr kumimoji="0" lang="en-US" altLang="ko-KR" sz="1800"/>
              <a:t> := 0;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do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i</a:t>
            </a:r>
            <a:r>
              <a:rPr kumimoji="0" lang="en-US" altLang="ko-KR" sz="1800"/>
              <a:t>++;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 </a:t>
            </a:r>
            <a:r>
              <a:rPr kumimoji="0" lang="en-US" altLang="ko-KR" sz="1800"/>
              <a:t>– </a:t>
            </a:r>
            <a:r>
              <a:rPr kumimoji="0" lang="en-US" altLang="ko-KR" sz="1800" i="1"/>
              <a:t>c</a:t>
            </a:r>
            <a:r>
              <a:rPr kumimoji="0" lang="en-US" altLang="ko-KR" sz="1800" i="1">
                <a:sym typeface="Symbol" pitchFamily="18" charset="2"/>
              </a:rPr>
              <a:t></a:t>
            </a:r>
            <a:r>
              <a:rPr kumimoji="0" lang="en-US" altLang="ko-KR" sz="1800" i="1"/>
              <a:t>f</a:t>
            </a:r>
            <a:r>
              <a:rPr kumimoji="0" lang="en-US" altLang="ko-KR" sz="1800" i="1">
                <a:sym typeface="Symbol" pitchFamily="18" charset="2"/>
              </a:rPr>
              <a:t>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);</a:t>
            </a:r>
            <a:endParaRPr kumimoji="0" lang="en-US" altLang="ko-KR" sz="1800" i="1"/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 |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-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 i="1"/>
              <a:t>|</a:t>
            </a:r>
            <a:r>
              <a:rPr kumimoji="0" lang="en-US" altLang="ko-KR" sz="1800"/>
              <a:t> &gt; </a:t>
            </a:r>
            <a:r>
              <a:rPr kumimoji="0" lang="en-US" altLang="ko-KR" sz="1800" i="1"/>
              <a:t>e</a:t>
            </a:r>
          </a:p>
          <a:p>
            <a:pPr algn="l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return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</p:txBody>
      </p:sp>
      <p:sp>
        <p:nvSpPr>
          <p:cNvPr id="997380" name="Text Box 4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133045C-C0F5-458F-B0A1-FD1E3F8907CD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995330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95332" name="Rectangle 4"/>
          <p:cNvSpPr>
            <a:spLocks noChangeArrowheads="1"/>
          </p:cNvSpPr>
          <p:nvPr/>
        </p:nvSpPr>
        <p:spPr bwMode="auto">
          <a:xfrm>
            <a:off x="611188" y="1035050"/>
            <a:ext cx="7777162" cy="49149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gradient-min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) is an initial point.}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c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constant for the Newton equation.}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i</a:t>
            </a:r>
            <a:r>
              <a:rPr kumimoji="0" lang="en-US" altLang="ko-KR" sz="1800"/>
              <a:t> := 0;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do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i</a:t>
            </a:r>
            <a:r>
              <a:rPr kumimoji="0" lang="en-US" altLang="ko-KR" sz="1800"/>
              <a:t>++;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 </a:t>
            </a:r>
            <a:r>
              <a:rPr kumimoji="0" lang="en-US" altLang="ko-KR" sz="1800"/>
              <a:t>–                  ;</a:t>
            </a:r>
            <a:r>
              <a:rPr kumimoji="0" lang="en-US" altLang="ko-KR" sz="1800" i="1"/>
              <a:t>        y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 </a:t>
            </a:r>
            <a:r>
              <a:rPr kumimoji="0" lang="en-US" altLang="ko-KR" sz="1800"/>
              <a:t>–                  ;</a:t>
            </a:r>
            <a:endParaRPr kumimoji="0" lang="en-US" altLang="ko-KR" sz="1800" i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900" i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900" b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return</a:t>
            </a:r>
            <a:r>
              <a:rPr kumimoji="0" lang="en-US" altLang="ko-KR" sz="1800"/>
              <a:t>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>
                <a:sym typeface="Symbol" pitchFamily="18" charset="2"/>
              </a:rPr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);</a:t>
            </a:r>
          </a:p>
        </p:txBody>
      </p:sp>
      <p:sp>
        <p:nvSpPr>
          <p:cNvPr id="995333" name="Text Box 5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95334" name="Object 6"/>
          <p:cNvGraphicFramePr>
            <a:graphicFrameLocks noChangeAspect="1"/>
          </p:cNvGraphicFramePr>
          <p:nvPr/>
        </p:nvGraphicFramePr>
        <p:xfrm>
          <a:off x="2446338" y="4138613"/>
          <a:ext cx="12604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337" name="Equation" r:id="rId4" imgW="634680" imgH="279360" progId="Equation.DSMT4">
                  <p:embed/>
                </p:oleObj>
              </mc:Choice>
              <mc:Fallback>
                <p:oleObj name="Equation" r:id="rId4" imgW="6346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4138613"/>
                        <a:ext cx="126047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5335" name="Object 7"/>
          <p:cNvGraphicFramePr>
            <a:graphicFrameLocks noChangeAspect="1"/>
          </p:cNvGraphicFramePr>
          <p:nvPr/>
        </p:nvGraphicFramePr>
        <p:xfrm>
          <a:off x="5268913" y="4140200"/>
          <a:ext cx="12604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338" name="Equation" r:id="rId6" imgW="634680" imgH="304560" progId="Equation.DSMT4">
                  <p:embed/>
                </p:oleObj>
              </mc:Choice>
              <mc:Fallback>
                <p:oleObj name="Equation" r:id="rId6" imgW="6346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4140200"/>
                        <a:ext cx="126047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5336" name="Object 8"/>
          <p:cNvGraphicFramePr>
            <a:graphicFrameLocks noChangeAspect="1"/>
          </p:cNvGraphicFramePr>
          <p:nvPr/>
        </p:nvGraphicFramePr>
        <p:xfrm>
          <a:off x="1763713" y="4799013"/>
          <a:ext cx="31686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339" name="Equation" r:id="rId8" imgW="1981080" imgH="419040" progId="Equation.DSMT4">
                  <p:embed/>
                </p:oleObj>
              </mc:Choice>
              <mc:Fallback>
                <p:oleObj name="Equation" r:id="rId8" imgW="19810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799013"/>
                        <a:ext cx="3168650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B67F9D9-5612-4F3A-AF1E-346FF81E5459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999426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99428" name="Text Box 4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99431" name="Object 7"/>
          <p:cNvGraphicFramePr>
            <a:graphicFrameLocks noChangeAspect="1"/>
          </p:cNvGraphicFramePr>
          <p:nvPr/>
        </p:nvGraphicFramePr>
        <p:xfrm>
          <a:off x="1403350" y="930275"/>
          <a:ext cx="34798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4" name="Equation" r:id="rId4" imgW="1841400" imgH="419040" progId="Equation.DSMT4">
                  <p:embed/>
                </p:oleObj>
              </mc:Choice>
              <mc:Fallback>
                <p:oleObj name="Equation" r:id="rId4" imgW="184140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930275"/>
                        <a:ext cx="3479800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9432" name="Text Box 8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에러                                                  의 의미</a:t>
            </a:r>
            <a:endParaRPr lang="ko-KR" altLang="en-US" sz="1400">
              <a:ea typeface="HY헤드라인M" pitchFamily="18" charset="-127"/>
            </a:endParaRPr>
          </a:p>
        </p:txBody>
      </p:sp>
      <p:sp>
        <p:nvSpPr>
          <p:cNvPr id="999433" name="Text Box 9"/>
          <p:cNvSpPr txBox="1">
            <a:spLocks noChangeArrowheads="1"/>
          </p:cNvSpPr>
          <p:nvPr/>
        </p:nvSpPr>
        <p:spPr bwMode="auto">
          <a:xfrm>
            <a:off x="323850" y="2054225"/>
            <a:ext cx="8569325" cy="1533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극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소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값에 접하는 평면의 </a:t>
            </a:r>
            <a:r>
              <a:rPr lang="en-US" altLang="ko-KR" sz="2000">
                <a:ea typeface="HY헤드라인M" pitchFamily="18" charset="-127"/>
              </a:rPr>
              <a:t>x </a:t>
            </a:r>
            <a:r>
              <a:rPr lang="ko-KR" altLang="en-US" sz="2000">
                <a:ea typeface="HY헤드라인M" pitchFamily="18" charset="-127"/>
              </a:rPr>
              <a:t>기울기</a:t>
            </a:r>
            <a:r>
              <a:rPr lang="en-US" altLang="ko-KR" sz="2000">
                <a:ea typeface="HY헤드라인M" pitchFamily="18" charset="-127"/>
              </a:rPr>
              <a:t>(        ) </a:t>
            </a:r>
            <a:r>
              <a:rPr lang="ko-KR" altLang="en-US" sz="2000">
                <a:ea typeface="HY헤드라인M" pitchFamily="18" charset="-127"/>
              </a:rPr>
              <a:t>및 </a:t>
            </a:r>
            <a:r>
              <a:rPr lang="en-US" altLang="ko-KR" sz="2000">
                <a:ea typeface="HY헤드라인M" pitchFamily="18" charset="-127"/>
              </a:rPr>
              <a:t>y </a:t>
            </a:r>
            <a:r>
              <a:rPr lang="ko-KR" altLang="en-US" sz="2000">
                <a:ea typeface="HY헤드라인M" pitchFamily="18" charset="-127"/>
              </a:rPr>
              <a:t>기울기</a:t>
            </a:r>
            <a:r>
              <a:rPr lang="en-US" altLang="ko-KR" sz="2000">
                <a:ea typeface="HY헤드라인M" pitchFamily="18" charset="-127"/>
              </a:rPr>
              <a:t>(        )</a:t>
            </a:r>
            <a:r>
              <a:rPr lang="ko-KR" altLang="en-US" sz="2000">
                <a:ea typeface="HY헤드라인M" pitchFamily="18" charset="-127"/>
              </a:rPr>
              <a:t>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모두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이 된다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따라서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상기 에러 값은 이들 기울기의 제곱 합에 대한 제곱근</a:t>
            </a:r>
            <a:r>
              <a:rPr lang="en-US" altLang="ko-KR" sz="2000">
                <a:ea typeface="HY헤드라인M" pitchFamily="18" charset="-127"/>
              </a:rPr>
              <a:t>(Euclidean distance)</a:t>
            </a:r>
            <a:r>
              <a:rPr lang="ko-KR" altLang="en-US" sz="2000">
                <a:ea typeface="HY헤드라인M" pitchFamily="18" charset="-127"/>
              </a:rPr>
              <a:t>를 나타낸다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1400">
              <a:ea typeface="HY헤드라인M" pitchFamily="18" charset="-127"/>
            </a:endParaRPr>
          </a:p>
        </p:txBody>
      </p:sp>
      <p:graphicFrame>
        <p:nvGraphicFramePr>
          <p:cNvPr id="999434" name="Object 10"/>
          <p:cNvGraphicFramePr>
            <a:graphicFrameLocks noChangeAspect="1"/>
          </p:cNvGraphicFramePr>
          <p:nvPr/>
        </p:nvGraphicFramePr>
        <p:xfrm>
          <a:off x="4721225" y="1890713"/>
          <a:ext cx="49847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5" name="Equation" r:id="rId7" imgW="177480" imgH="291960" progId="Equation.DSMT4">
                  <p:embed/>
                </p:oleObj>
              </mc:Choice>
              <mc:Fallback>
                <p:oleObj name="Equation" r:id="rId7" imgW="1774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1890713"/>
                        <a:ext cx="498475" cy="814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9436" name="Object 12"/>
          <p:cNvGraphicFramePr>
            <a:graphicFrameLocks noChangeAspect="1"/>
          </p:cNvGraphicFramePr>
          <p:nvPr/>
        </p:nvGraphicFramePr>
        <p:xfrm>
          <a:off x="6881813" y="1882775"/>
          <a:ext cx="49847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6" name="Equation" r:id="rId9" imgW="177480" imgH="317160" progId="Equation.DSMT4">
                  <p:embed/>
                </p:oleObj>
              </mc:Choice>
              <mc:Fallback>
                <p:oleObj name="Equation" r:id="rId9" imgW="17748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813" y="1882775"/>
                        <a:ext cx="498475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9437" name="Text Box 13"/>
          <p:cNvSpPr txBox="1">
            <a:spLocks noChangeArrowheads="1"/>
          </p:cNvSpPr>
          <p:nvPr/>
        </p:nvSpPr>
        <p:spPr bwMode="auto">
          <a:xfrm>
            <a:off x="323850" y="39989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solidFill>
                  <a:srgbClr val="B2B2B2"/>
                </a:solidFill>
                <a:ea typeface="HY헤드라인M" pitchFamily="18" charset="-127"/>
              </a:rPr>
              <a:t>에러의 더더욱 많은 의미에 대해서는 다른 교재를 참조하세요</a:t>
            </a:r>
            <a:r>
              <a:rPr lang="en-US" altLang="ko-KR" sz="2000">
                <a:solidFill>
                  <a:srgbClr val="B2B2B2"/>
                </a:solidFill>
                <a:ea typeface="HY헤드라인M" pitchFamily="18" charset="-127"/>
              </a:rPr>
              <a:t>…</a:t>
            </a:r>
            <a:endParaRPr lang="en-US" altLang="ko-KR" sz="1400">
              <a:solidFill>
                <a:srgbClr val="B2B2B2"/>
              </a:solidFill>
              <a:ea typeface="HY헤드라인M" pitchFamily="18" charset="-127"/>
            </a:endParaRPr>
          </a:p>
        </p:txBody>
      </p:sp>
      <p:sp>
        <p:nvSpPr>
          <p:cNvPr id="999438" name="Line 14"/>
          <p:cNvSpPr>
            <a:spLocks noChangeShapeType="1"/>
          </p:cNvSpPr>
          <p:nvPr/>
        </p:nvSpPr>
        <p:spPr bwMode="auto">
          <a:xfrm flipV="1">
            <a:off x="1763713" y="4941888"/>
            <a:ext cx="1944687" cy="12239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99439" name="Object 15"/>
          <p:cNvGraphicFramePr>
            <a:graphicFrameLocks noChangeAspect="1"/>
          </p:cNvGraphicFramePr>
          <p:nvPr/>
        </p:nvGraphicFramePr>
        <p:xfrm>
          <a:off x="1600200" y="6237288"/>
          <a:ext cx="5889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7"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6237288"/>
                        <a:ext cx="5889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9440" name="Object 16"/>
          <p:cNvGraphicFramePr>
            <a:graphicFrameLocks noChangeAspect="1"/>
          </p:cNvGraphicFramePr>
          <p:nvPr/>
        </p:nvGraphicFramePr>
        <p:xfrm>
          <a:off x="3770313" y="4724400"/>
          <a:ext cx="6096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8" name="Equation" r:id="rId13" imgW="380880" imgH="203040" progId="Equation.DSMT4">
                  <p:embed/>
                </p:oleObj>
              </mc:Choice>
              <mc:Fallback>
                <p:oleObj name="Equation" r:id="rId13" imgW="380880" imgH="203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313" y="4724400"/>
                        <a:ext cx="609600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9443" name="Object 19"/>
          <p:cNvGraphicFramePr>
            <a:graphicFrameLocks noChangeAspect="1"/>
          </p:cNvGraphicFramePr>
          <p:nvPr/>
        </p:nvGraphicFramePr>
        <p:xfrm>
          <a:off x="2916238" y="5373688"/>
          <a:ext cx="23034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9449" name="Equation" r:id="rId15" imgW="1218960" imgH="253800" progId="Equation.DSMT4">
                  <p:embed/>
                </p:oleObj>
              </mc:Choice>
              <mc:Fallback>
                <p:oleObj name="Equation" r:id="rId15" imgW="1218960" imgH="253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5373688"/>
                        <a:ext cx="2303462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F553DA8-E74E-4619-96BA-BFC5F7DF157B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001476" name="Text Box 4"/>
          <p:cNvSpPr txBox="1">
            <a:spLocks noChangeArrowheads="1"/>
          </p:cNvSpPr>
          <p:nvPr/>
        </p:nvSpPr>
        <p:spPr bwMode="auto">
          <a:xfrm>
            <a:off x="395288" y="9398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sp>
        <p:nvSpPr>
          <p:cNvPr id="1001480" name="Rectangle 8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sp>
        <p:nvSpPr>
          <p:cNvPr id="1001481" name="Text Box 9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01482" name="Object 10"/>
          <p:cNvGraphicFramePr>
            <a:graphicFrameLocks noChangeAspect="1"/>
          </p:cNvGraphicFramePr>
          <p:nvPr/>
        </p:nvGraphicFramePr>
        <p:xfrm>
          <a:off x="2009775" y="1474788"/>
          <a:ext cx="493871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1489" name="Equation" r:id="rId5" imgW="1726920" imgH="304560" progId="Equation.DSMT4">
                  <p:embed/>
                </p:oleObj>
              </mc:Choice>
              <mc:Fallback>
                <p:oleObj name="Equation" r:id="rId5" imgW="17269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1474788"/>
                        <a:ext cx="4938713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01486" name="Picture 14" descr="gradient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850" y="2536825"/>
            <a:ext cx="8640763" cy="3844925"/>
          </a:xfrm>
          <a:prstGeom prst="rect">
            <a:avLst/>
          </a:prstGeom>
          <a:noFill/>
        </p:spPr>
      </p:pic>
      <p:graphicFrame>
        <p:nvGraphicFramePr>
          <p:cNvPr id="1001488" name="Object 16"/>
          <p:cNvGraphicFramePr>
            <a:graphicFrameLocks noChangeAspect="1"/>
          </p:cNvGraphicFramePr>
          <p:nvPr/>
        </p:nvGraphicFramePr>
        <p:xfrm>
          <a:off x="2020888" y="908050"/>
          <a:ext cx="35591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1490" name="Equation" r:id="rId8" imgW="1244520" imgH="190440" progId="Equation.DSMT4">
                  <p:embed/>
                </p:oleObj>
              </mc:Choice>
              <mc:Fallback>
                <p:oleObj name="Equation" r:id="rId8" imgW="12445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908050"/>
                        <a:ext cx="355917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1490" name="Rectangle 18"/>
          <p:cNvSpPr>
            <a:spLocks noChangeArrowheads="1"/>
          </p:cNvSpPr>
          <p:nvPr/>
        </p:nvSpPr>
        <p:spPr bwMode="auto">
          <a:xfrm>
            <a:off x="250825" y="2781300"/>
            <a:ext cx="7777163" cy="5238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1491" name="Rectangle 19"/>
          <p:cNvSpPr>
            <a:spLocks noChangeArrowheads="1"/>
          </p:cNvSpPr>
          <p:nvPr/>
        </p:nvSpPr>
        <p:spPr bwMode="auto">
          <a:xfrm>
            <a:off x="250825" y="3409950"/>
            <a:ext cx="7777163" cy="2444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1492" name="Rectangle 20"/>
          <p:cNvSpPr>
            <a:spLocks noChangeArrowheads="1"/>
          </p:cNvSpPr>
          <p:nvPr/>
        </p:nvSpPr>
        <p:spPr bwMode="auto">
          <a:xfrm>
            <a:off x="250825" y="3776663"/>
            <a:ext cx="7777163" cy="53816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001495" name="Group 23"/>
          <p:cNvGrpSpPr>
            <a:grpSpLocks/>
          </p:cNvGrpSpPr>
          <p:nvPr/>
        </p:nvGrpSpPr>
        <p:grpSpPr bwMode="auto">
          <a:xfrm>
            <a:off x="250825" y="4429125"/>
            <a:ext cx="7777163" cy="1587500"/>
            <a:chOff x="158" y="2790"/>
            <a:chExt cx="4899" cy="1000"/>
          </a:xfrm>
        </p:grpSpPr>
        <p:sp>
          <p:nvSpPr>
            <p:cNvPr id="1001493" name="Rectangle 21"/>
            <p:cNvSpPr>
              <a:spLocks noChangeArrowheads="1"/>
            </p:cNvSpPr>
            <p:nvPr/>
          </p:nvSpPr>
          <p:spPr bwMode="auto">
            <a:xfrm>
              <a:off x="158" y="2790"/>
              <a:ext cx="4899" cy="154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001494" name="Rectangle 22"/>
            <p:cNvSpPr>
              <a:spLocks noChangeArrowheads="1"/>
            </p:cNvSpPr>
            <p:nvPr/>
          </p:nvSpPr>
          <p:spPr bwMode="auto">
            <a:xfrm>
              <a:off x="158" y="3321"/>
              <a:ext cx="4899" cy="469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001496" name="Rectangle 24"/>
          <p:cNvSpPr>
            <a:spLocks noChangeArrowheads="1"/>
          </p:cNvSpPr>
          <p:nvPr/>
        </p:nvSpPr>
        <p:spPr bwMode="auto">
          <a:xfrm>
            <a:off x="250825" y="4956175"/>
            <a:ext cx="7777163" cy="2444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490" grpId="0" animBg="1"/>
      <p:bldP spid="1001491" grpId="0" animBg="1"/>
      <p:bldP spid="1001492" grpId="0" animBg="1"/>
      <p:bldP spid="10014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03EC53C-6A5F-4A4D-B37B-1DBE11AB6E11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004548" name="Rectangle 4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1004549" name="Text Box 5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04554" name="Picture 10" descr="gradient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085850"/>
            <a:ext cx="8424862" cy="4575175"/>
          </a:xfrm>
          <a:prstGeom prst="rect">
            <a:avLst/>
          </a:prstGeom>
          <a:noFill/>
        </p:spPr>
      </p:pic>
      <p:sp>
        <p:nvSpPr>
          <p:cNvPr id="1004555" name="Rectangle 11"/>
          <p:cNvSpPr>
            <a:spLocks noChangeArrowheads="1"/>
          </p:cNvSpPr>
          <p:nvPr/>
        </p:nvSpPr>
        <p:spPr bwMode="auto">
          <a:xfrm>
            <a:off x="381000" y="1470025"/>
            <a:ext cx="7777163" cy="137953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4556" name="Rectangle 12"/>
          <p:cNvSpPr>
            <a:spLocks noChangeArrowheads="1"/>
          </p:cNvSpPr>
          <p:nvPr/>
        </p:nvSpPr>
        <p:spPr bwMode="auto">
          <a:xfrm>
            <a:off x="395288" y="2949575"/>
            <a:ext cx="7777162" cy="205740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4557" name="Rectangle 13"/>
          <p:cNvSpPr>
            <a:spLocks noChangeArrowheads="1"/>
          </p:cNvSpPr>
          <p:nvPr/>
        </p:nvSpPr>
        <p:spPr bwMode="auto">
          <a:xfrm>
            <a:off x="971550" y="3257550"/>
            <a:ext cx="6862763" cy="4492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4558" name="Rectangle 14"/>
          <p:cNvSpPr>
            <a:spLocks noChangeArrowheads="1"/>
          </p:cNvSpPr>
          <p:nvPr/>
        </p:nvSpPr>
        <p:spPr bwMode="auto">
          <a:xfrm>
            <a:off x="971550" y="3789363"/>
            <a:ext cx="6862763" cy="5683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04559" name="Rectangle 15"/>
          <p:cNvSpPr>
            <a:spLocks noChangeArrowheads="1"/>
          </p:cNvSpPr>
          <p:nvPr/>
        </p:nvSpPr>
        <p:spPr bwMode="auto">
          <a:xfrm>
            <a:off x="971550" y="4445000"/>
            <a:ext cx="6862763" cy="3476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555" grpId="0" animBg="1"/>
      <p:bldP spid="1004556" grpId="0" animBg="1"/>
      <p:bldP spid="1004557" grpId="0" animBg="1"/>
      <p:bldP spid="1004558" grpId="0" animBg="1"/>
      <p:bldP spid="100455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AC855F1-1695-47BB-8DBD-9D4AEDEB50A3}" type="slidenum">
              <a:rPr lang="en-US" altLang="ko-KR"/>
              <a:pPr/>
              <a:t>15</a:t>
            </a:fld>
            <a:endParaRPr lang="en-US" altLang="ko-KR"/>
          </a:p>
        </p:txBody>
      </p:sp>
      <p:pic>
        <p:nvPicPr>
          <p:cNvPr id="1006601" name="Picture 9" descr="gradient-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" y="1090613"/>
            <a:ext cx="8151813" cy="4676775"/>
          </a:xfrm>
          <a:prstGeom prst="rect">
            <a:avLst/>
          </a:prstGeom>
          <a:noFill/>
        </p:spPr>
      </p:pic>
      <p:sp>
        <p:nvSpPr>
          <p:cNvPr id="1006594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sp>
        <p:nvSpPr>
          <p:cNvPr id="1006595" name="Text Box 3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06599" name="Object 7"/>
          <p:cNvGraphicFramePr>
            <a:graphicFrameLocks noChangeAspect="1"/>
          </p:cNvGraphicFramePr>
          <p:nvPr/>
        </p:nvGraphicFramePr>
        <p:xfrm>
          <a:off x="3059113" y="2420938"/>
          <a:ext cx="23971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604" name="Equation" r:id="rId5" imgW="838080" imgH="279360" progId="Equation.DSMT4">
                  <p:embed/>
                </p:oleObj>
              </mc:Choice>
              <mc:Fallback>
                <p:oleObj name="Equation" r:id="rId5" imgW="8380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420938"/>
                        <a:ext cx="2397125" cy="8016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6600" name="Object 8"/>
          <p:cNvGraphicFramePr>
            <a:graphicFrameLocks noChangeAspect="1"/>
          </p:cNvGraphicFramePr>
          <p:nvPr/>
        </p:nvGraphicFramePr>
        <p:xfrm>
          <a:off x="4500563" y="1700213"/>
          <a:ext cx="35591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605" name="Equation" r:id="rId7" imgW="1244520" imgH="190440" progId="Equation.DSMT4">
                  <p:embed/>
                </p:oleObj>
              </mc:Choice>
              <mc:Fallback>
                <p:oleObj name="Equation" r:id="rId7" imgW="12445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700213"/>
                        <a:ext cx="3559175" cy="546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6603" name="Object 11"/>
          <p:cNvGraphicFramePr>
            <a:graphicFrameLocks noChangeAspect="1"/>
          </p:cNvGraphicFramePr>
          <p:nvPr/>
        </p:nvGraphicFramePr>
        <p:xfrm>
          <a:off x="3059113" y="3357563"/>
          <a:ext cx="239712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606" name="Equation" r:id="rId9" imgW="838080" imgH="304560" progId="Equation.DSMT4">
                  <p:embed/>
                </p:oleObj>
              </mc:Choice>
              <mc:Fallback>
                <p:oleObj name="Equation" r:id="rId9" imgW="8380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357563"/>
                        <a:ext cx="2397125" cy="874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467B7D1-0394-40D5-8261-84A9315B862D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008642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실행 결과</a:t>
            </a:r>
          </a:p>
        </p:txBody>
      </p:sp>
      <p:sp>
        <p:nvSpPr>
          <p:cNvPr id="1008643" name="Text Box 3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08649" name="Picture 9" descr="gradient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933450"/>
            <a:ext cx="8151813" cy="5591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2F37CDF-FA5F-4F9C-A17B-3282356B25A1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010690" name="AutoShape 2"/>
          <p:cNvSpPr>
            <a:spLocks noChangeArrowheads="1"/>
          </p:cNvSpPr>
          <p:nvPr/>
        </p:nvSpPr>
        <p:spPr bwMode="auto">
          <a:xfrm>
            <a:off x="250825" y="39687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1069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01069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3997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경사도 탐색법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수치 미분을 사용한 방법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1010693" name="Text Box 5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19A022B-4D61-4C8F-AA24-04EE8CC956A5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035266" name="AutoShape 2"/>
          <p:cNvSpPr>
            <a:spLocks noChangeArrowheads="1"/>
          </p:cNvSpPr>
          <p:nvPr/>
        </p:nvSpPr>
        <p:spPr bwMode="auto">
          <a:xfrm>
            <a:off x="828675" y="2598738"/>
            <a:ext cx="6048375" cy="1790700"/>
          </a:xfrm>
          <a:prstGeom prst="roundRect">
            <a:avLst>
              <a:gd name="adj" fmla="val 10375"/>
            </a:avLst>
          </a:prstGeom>
          <a:solidFill>
            <a:srgbClr val="FFCCFF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5267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미분법의 동기</a:t>
            </a:r>
          </a:p>
        </p:txBody>
      </p:sp>
      <p:sp>
        <p:nvSpPr>
          <p:cNvPr id="103526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편미분을 구하기 어려운 방정식에 대해서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편미분의 정의를 활용한다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1400">
              <a:ea typeface="HY헤드라인M" pitchFamily="18" charset="-127"/>
            </a:endParaRPr>
          </a:p>
        </p:txBody>
      </p:sp>
      <p:sp>
        <p:nvSpPr>
          <p:cNvPr id="1035269" name="Text Box 5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35270" name="Object 6"/>
          <p:cNvGraphicFramePr>
            <a:graphicFrameLocks noChangeAspect="1"/>
          </p:cNvGraphicFramePr>
          <p:nvPr/>
        </p:nvGraphicFramePr>
        <p:xfrm>
          <a:off x="973138" y="1773238"/>
          <a:ext cx="5329237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71" name="Equation" r:id="rId5" imgW="1955520" imgH="965160" progId="Equation.DSMT4">
                  <p:embed/>
                </p:oleObj>
              </mc:Choice>
              <mc:Fallback>
                <p:oleObj name="Equation" r:id="rId5" imgW="195552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1773238"/>
                        <a:ext cx="5329237" cy="261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280" name="Text Box 16"/>
          <p:cNvSpPr txBox="1">
            <a:spLocks noChangeArrowheads="1"/>
          </p:cNvSpPr>
          <p:nvPr/>
        </p:nvSpPr>
        <p:spPr bwMode="auto">
          <a:xfrm>
            <a:off x="323850" y="4719638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식에서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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및 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y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에 대하여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충분히 작은 상수 값 를 사용하여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편미분의 근사값을 구하고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이를 편미분 대신 사용한다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  <a:br>
              <a:rPr lang="en-US" altLang="ko-KR" sz="2000">
                <a:ea typeface="HY헤드라인M" pitchFamily="18" charset="-127"/>
                <a:sym typeface="Symbol" pitchFamily="18" charset="2"/>
              </a:rPr>
            </a:br>
            <a:r>
              <a:rPr lang="en-US" altLang="ko-KR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근을 찾을 때</a:t>
            </a:r>
            <a:r>
              <a:rPr lang="en-US" altLang="ko-KR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, </a:t>
            </a:r>
            <a:r>
              <a:rPr lang="ko-KR" altLang="en-US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뉴튼</a:t>
            </a:r>
            <a:r>
              <a:rPr lang="en-US" altLang="ko-KR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-</a:t>
            </a:r>
            <a:r>
              <a:rPr lang="ko-KR" altLang="en-US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랩슨 대신에 할선법을 사용한 개념과 동일하다</a:t>
            </a:r>
            <a:r>
              <a:rPr lang="en-US" altLang="ko-KR" sz="2000">
                <a:solidFill>
                  <a:srgbClr val="C0C0C0"/>
                </a:solidFill>
                <a:ea typeface="HY헤드라인M" pitchFamily="18" charset="-127"/>
                <a:sym typeface="Wingdings" pitchFamily="2" charset="2"/>
              </a:rPr>
              <a:t>.</a:t>
            </a:r>
            <a:endParaRPr lang="en-US" altLang="ko-KR" sz="2000">
              <a:solidFill>
                <a:srgbClr val="C0C0C0"/>
              </a:solidFill>
              <a:ea typeface="HY헤드라인M" pitchFamily="18" charset="-127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E76F46D-79C9-4923-BBFA-6F5969082403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018882" name="AutoShape 2"/>
          <p:cNvSpPr>
            <a:spLocks noChangeArrowheads="1"/>
          </p:cNvSpPr>
          <p:nvPr/>
        </p:nvSpPr>
        <p:spPr bwMode="auto">
          <a:xfrm>
            <a:off x="755650" y="1701800"/>
            <a:ext cx="5040313" cy="1871663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18883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미분법의 개념</a:t>
            </a:r>
          </a:p>
        </p:txBody>
      </p:sp>
      <p:sp>
        <p:nvSpPr>
          <p:cNvPr id="1018885" name="Text Box 5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18886" name="Object 6"/>
          <p:cNvGraphicFramePr>
            <a:graphicFrameLocks noChangeAspect="1"/>
          </p:cNvGraphicFramePr>
          <p:nvPr/>
        </p:nvGraphicFramePr>
        <p:xfrm>
          <a:off x="1131888" y="1808163"/>
          <a:ext cx="4376737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8887" name="Equation" r:id="rId4" imgW="1562040" imgH="609480" progId="Equation.DSMT4">
                  <p:embed/>
                </p:oleObj>
              </mc:Choice>
              <mc:Fallback>
                <p:oleObj name="Equation" r:id="rId4" imgW="15620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1808163"/>
                        <a:ext cx="4376737" cy="169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8887" name="Text Box 7"/>
          <p:cNvSpPr txBox="1">
            <a:spLocks noChangeArrowheads="1"/>
          </p:cNvSpPr>
          <p:nvPr/>
        </p:nvSpPr>
        <p:spPr bwMode="auto">
          <a:xfrm>
            <a:off x="323850" y="4075113"/>
            <a:ext cx="8569325" cy="866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  <a:tab pos="901700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상기 식에서 는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0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에 가까운 충분히 작은 수이며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상수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ko-KR" altLang="en-US" sz="2000">
                <a:ea typeface="HY헤드라인M" pitchFamily="18" charset="-127"/>
              </a:rPr>
              <a:t>는 좌우 및 상하로 움직이는 폭을 결정한다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018896" name="Text Box 16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경사도 탐색법의 편미분 수식 대신에 다음 식과 같이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를 도입한다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D60D580-D0CE-40BF-ABAA-A73E3B33B96A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28257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3997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경사도 탐색법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수치 미분을 사용한 방법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864283" name="Text Box 27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C67FEE7-D5CC-4B21-A3C3-89D87EFD1F20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022978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 알고리즘</a:t>
            </a:r>
          </a:p>
        </p:txBody>
      </p:sp>
      <p:sp>
        <p:nvSpPr>
          <p:cNvPr id="1022979" name="Rectangle 3"/>
          <p:cNvSpPr>
            <a:spLocks noChangeArrowheads="1"/>
          </p:cNvSpPr>
          <p:nvPr/>
        </p:nvSpPr>
        <p:spPr bwMode="auto">
          <a:xfrm>
            <a:off x="611188" y="815975"/>
            <a:ext cx="8064500" cy="5354638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numeric-der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</a:t>
            </a:r>
            <a:r>
              <a:rPr kumimoji="0" lang="en-US" altLang="ko-KR" sz="1800">
                <a:sym typeface="Symbol" pitchFamily="18" charset="2"/>
              </a:rPr>
              <a:t>,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) is an initial point.}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c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constant for the Newton equation.}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{  is the user-specified interval value.}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i</a:t>
            </a:r>
            <a:r>
              <a:rPr kumimoji="0" lang="en-US" altLang="ko-KR" sz="1800"/>
              <a:t> := 0;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do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i</a:t>
            </a:r>
            <a:r>
              <a:rPr kumimoji="0" lang="en-US" altLang="ko-KR" sz="1800"/>
              <a:t>++;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 </a:t>
            </a:r>
            <a:r>
              <a:rPr kumimoji="0" lang="en-US" altLang="ko-KR" sz="1800"/>
              <a:t>–                                ;</a:t>
            </a:r>
            <a:r>
              <a:rPr kumimoji="0" lang="en-US" altLang="ko-KR" sz="1800" i="1"/>
              <a:t>      y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 </a:t>
            </a:r>
            <a:r>
              <a:rPr kumimoji="0" lang="en-US" altLang="ko-KR" sz="1800"/>
              <a:t>–                                 ;</a:t>
            </a:r>
            <a:endParaRPr kumimoji="0" lang="en-US" altLang="ko-KR" sz="1800" i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900" i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</a:t>
            </a:r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900" b="1"/>
          </a:p>
          <a:p>
            <a:pPr algn="l">
              <a:lnSpc>
                <a:spcPct val="13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return</a:t>
            </a:r>
            <a:r>
              <a:rPr kumimoji="0" lang="en-US" altLang="ko-KR" sz="1800"/>
              <a:t>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>
                <a:sym typeface="Symbol" pitchFamily="18" charset="2"/>
              </a:rPr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i+1</a:t>
            </a:r>
            <a:r>
              <a:rPr kumimoji="0" lang="en-US" altLang="ko-KR" sz="1800"/>
              <a:t>);</a:t>
            </a:r>
          </a:p>
        </p:txBody>
      </p:sp>
      <p:graphicFrame>
        <p:nvGraphicFramePr>
          <p:cNvPr id="1022981" name="Object 5"/>
          <p:cNvGraphicFramePr>
            <a:graphicFrameLocks noChangeAspect="1"/>
          </p:cNvGraphicFramePr>
          <p:nvPr/>
        </p:nvGraphicFramePr>
        <p:xfrm>
          <a:off x="2479675" y="4344988"/>
          <a:ext cx="21939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987" name="Equation" r:id="rId4" imgW="1104840" imgH="291960" progId="Equation.DSMT4">
                  <p:embed/>
                </p:oleObj>
              </mc:Choice>
              <mc:Fallback>
                <p:oleObj name="Equation" r:id="rId4" imgW="1104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4344988"/>
                        <a:ext cx="21939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2983" name="Object 7"/>
          <p:cNvGraphicFramePr>
            <a:graphicFrameLocks noChangeAspect="1"/>
          </p:cNvGraphicFramePr>
          <p:nvPr/>
        </p:nvGraphicFramePr>
        <p:xfrm>
          <a:off x="1798638" y="4995863"/>
          <a:ext cx="522128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988" name="Equation" r:id="rId6" imgW="3263760" imgH="380880" progId="Equation.DSMT4">
                  <p:embed/>
                </p:oleObj>
              </mc:Choice>
              <mc:Fallback>
                <p:oleObj name="Equation" r:id="rId6" imgW="3263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4995863"/>
                        <a:ext cx="5221287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2984" name="Text Box 8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22985" name="Object 9"/>
          <p:cNvGraphicFramePr>
            <a:graphicFrameLocks noChangeAspect="1"/>
          </p:cNvGraphicFramePr>
          <p:nvPr/>
        </p:nvGraphicFramePr>
        <p:xfrm>
          <a:off x="6122988" y="4341813"/>
          <a:ext cx="21939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989" name="Equation" r:id="rId8" imgW="1104840" imgH="291960" progId="Equation.DSMT4">
                  <p:embed/>
                </p:oleObj>
              </mc:Choice>
              <mc:Fallback>
                <p:oleObj name="Equation" r:id="rId8" imgW="1104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988" y="4341813"/>
                        <a:ext cx="21939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2986" name="Object 10"/>
          <p:cNvGraphicFramePr>
            <a:graphicFrameLocks noChangeAspect="1"/>
          </p:cNvGraphicFramePr>
          <p:nvPr/>
        </p:nvGraphicFramePr>
        <p:xfrm>
          <a:off x="5508625" y="3068638"/>
          <a:ext cx="28797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2990" name="Equation" r:id="rId10" imgW="1981080" imgH="419040" progId="Equation.DSMT4">
                  <p:embed/>
                </p:oleObj>
              </mc:Choice>
              <mc:Fallback>
                <p:oleObj name="Equation" r:id="rId10" imgW="19810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068638"/>
                        <a:ext cx="2879725" cy="6048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C97DFE0-315E-45AB-A564-536A4B38D098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027074" name="Text Box 2"/>
          <p:cNvSpPr txBox="1">
            <a:spLocks noChangeArrowheads="1"/>
          </p:cNvSpPr>
          <p:nvPr/>
        </p:nvSpPr>
        <p:spPr bwMode="auto">
          <a:xfrm>
            <a:off x="395288" y="9398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graphicFrame>
        <p:nvGraphicFramePr>
          <p:cNvPr id="1027075" name="Object 3"/>
          <p:cNvGraphicFramePr>
            <a:graphicFrameLocks noChangeAspect="1"/>
          </p:cNvGraphicFramePr>
          <p:nvPr/>
        </p:nvGraphicFramePr>
        <p:xfrm>
          <a:off x="2020888" y="908050"/>
          <a:ext cx="35591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76" name="Equation" r:id="rId5" imgW="1244520" imgH="190440" progId="Equation.DSMT4">
                  <p:embed/>
                </p:oleObj>
              </mc:Choice>
              <mc:Fallback>
                <p:oleObj name="Equation" r:id="rId5" imgW="12445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908050"/>
                        <a:ext cx="355917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6" name="Rectangle 4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sp>
        <p:nvSpPr>
          <p:cNvPr id="1027080" name="Text Box 8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27081" name="Picture 9" descr="numeric-der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1557338"/>
            <a:ext cx="8137525" cy="3495675"/>
          </a:xfrm>
          <a:prstGeom prst="rect">
            <a:avLst/>
          </a:prstGeom>
          <a:noFill/>
        </p:spPr>
      </p:pic>
      <p:sp>
        <p:nvSpPr>
          <p:cNvPr id="1027082" name="Rectangle 10"/>
          <p:cNvSpPr>
            <a:spLocks noChangeArrowheads="1"/>
          </p:cNvSpPr>
          <p:nvPr/>
        </p:nvSpPr>
        <p:spPr bwMode="auto">
          <a:xfrm>
            <a:off x="611188" y="1787525"/>
            <a:ext cx="7777162" cy="5238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27083" name="Rectangle 11"/>
          <p:cNvSpPr>
            <a:spLocks noChangeArrowheads="1"/>
          </p:cNvSpPr>
          <p:nvPr/>
        </p:nvSpPr>
        <p:spPr bwMode="auto">
          <a:xfrm>
            <a:off x="611188" y="2400300"/>
            <a:ext cx="7777162" cy="2587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27084" name="Rectangle 12"/>
          <p:cNvSpPr>
            <a:spLocks noChangeArrowheads="1"/>
          </p:cNvSpPr>
          <p:nvPr/>
        </p:nvSpPr>
        <p:spPr bwMode="auto">
          <a:xfrm>
            <a:off x="611188" y="2752725"/>
            <a:ext cx="7777162" cy="5381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027087" name="Group 15"/>
          <p:cNvGrpSpPr>
            <a:grpSpLocks/>
          </p:cNvGrpSpPr>
          <p:nvPr/>
        </p:nvGrpSpPr>
        <p:grpSpPr bwMode="auto">
          <a:xfrm>
            <a:off x="611188" y="3381375"/>
            <a:ext cx="7777162" cy="1484313"/>
            <a:chOff x="385" y="2130"/>
            <a:chExt cx="4899" cy="935"/>
          </a:xfrm>
        </p:grpSpPr>
        <p:sp>
          <p:nvSpPr>
            <p:cNvPr id="1027085" name="Rectangle 13"/>
            <p:cNvSpPr>
              <a:spLocks noChangeArrowheads="1"/>
            </p:cNvSpPr>
            <p:nvPr/>
          </p:nvSpPr>
          <p:spPr bwMode="auto">
            <a:xfrm>
              <a:off x="385" y="2130"/>
              <a:ext cx="4899" cy="153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027086" name="Rectangle 14"/>
            <p:cNvSpPr>
              <a:spLocks noChangeArrowheads="1"/>
            </p:cNvSpPr>
            <p:nvPr/>
          </p:nvSpPr>
          <p:spPr bwMode="auto">
            <a:xfrm>
              <a:off x="385" y="2615"/>
              <a:ext cx="4899" cy="450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82" grpId="0" animBg="1"/>
      <p:bldP spid="1027083" grpId="0" animBg="1"/>
      <p:bldP spid="102708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76DFC47-BC5F-4973-BAAD-4A41AA3C3B74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1037317" name="Text Box 5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37320" name="Picture 8" descr="numeric-der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243013"/>
            <a:ext cx="8240712" cy="4681537"/>
          </a:xfrm>
          <a:prstGeom prst="rect">
            <a:avLst/>
          </a:prstGeom>
          <a:noFill/>
        </p:spPr>
      </p:pic>
      <p:sp>
        <p:nvSpPr>
          <p:cNvPr id="1037321" name="Rectangle 9"/>
          <p:cNvSpPr>
            <a:spLocks noChangeArrowheads="1"/>
          </p:cNvSpPr>
          <p:nvPr/>
        </p:nvSpPr>
        <p:spPr bwMode="auto">
          <a:xfrm>
            <a:off x="395288" y="1585913"/>
            <a:ext cx="7777162" cy="17335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7322" name="Rectangle 10"/>
          <p:cNvSpPr>
            <a:spLocks noChangeArrowheads="1"/>
          </p:cNvSpPr>
          <p:nvPr/>
        </p:nvSpPr>
        <p:spPr bwMode="auto">
          <a:xfrm>
            <a:off x="395288" y="3417888"/>
            <a:ext cx="7777162" cy="19843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7323" name="Rectangle 11"/>
          <p:cNvSpPr>
            <a:spLocks noChangeArrowheads="1"/>
          </p:cNvSpPr>
          <p:nvPr/>
        </p:nvSpPr>
        <p:spPr bwMode="auto">
          <a:xfrm>
            <a:off x="1042988" y="3673475"/>
            <a:ext cx="6842125" cy="42068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7324" name="Rectangle 12"/>
          <p:cNvSpPr>
            <a:spLocks noChangeArrowheads="1"/>
          </p:cNvSpPr>
          <p:nvPr/>
        </p:nvSpPr>
        <p:spPr bwMode="auto">
          <a:xfrm>
            <a:off x="1042988" y="4189413"/>
            <a:ext cx="6842125" cy="5984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7325" name="Rectangle 13"/>
          <p:cNvSpPr>
            <a:spLocks noChangeArrowheads="1"/>
          </p:cNvSpPr>
          <p:nvPr/>
        </p:nvSpPr>
        <p:spPr bwMode="auto">
          <a:xfrm>
            <a:off x="1042988" y="4876800"/>
            <a:ext cx="6842125" cy="3619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21" grpId="0" animBg="1"/>
      <p:bldP spid="1037322" grpId="0" animBg="1"/>
      <p:bldP spid="1037323" grpId="0" animBg="1"/>
      <p:bldP spid="1037324" grpId="0" animBg="1"/>
      <p:bldP spid="10373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ADA0CB7-2D81-497E-81A1-EB389A26DE9B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039362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sp>
        <p:nvSpPr>
          <p:cNvPr id="1039363" name="Text Box 3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39365" name="Picture 5" descr="numeric-der-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438" y="1052513"/>
            <a:ext cx="8169275" cy="4641850"/>
          </a:xfrm>
          <a:prstGeom prst="rect">
            <a:avLst/>
          </a:prstGeom>
          <a:noFill/>
        </p:spPr>
      </p:pic>
      <p:grpSp>
        <p:nvGrpSpPr>
          <p:cNvPr id="1039370" name="Group 10"/>
          <p:cNvGrpSpPr>
            <a:grpSpLocks/>
          </p:cNvGrpSpPr>
          <p:nvPr/>
        </p:nvGrpSpPr>
        <p:grpSpPr bwMode="auto">
          <a:xfrm>
            <a:off x="539750" y="1628775"/>
            <a:ext cx="7777163" cy="833438"/>
            <a:chOff x="340" y="1026"/>
            <a:chExt cx="4899" cy="525"/>
          </a:xfrm>
        </p:grpSpPr>
        <p:sp>
          <p:nvSpPr>
            <p:cNvPr id="1039366" name="Rectangle 6"/>
            <p:cNvSpPr>
              <a:spLocks noChangeArrowheads="1"/>
            </p:cNvSpPr>
            <p:nvPr/>
          </p:nvSpPr>
          <p:spPr bwMode="auto">
            <a:xfrm>
              <a:off x="340" y="1026"/>
              <a:ext cx="4899" cy="525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graphicFrame>
          <p:nvGraphicFramePr>
            <p:cNvPr id="1039367" name="Object 7"/>
            <p:cNvGraphicFramePr>
              <a:graphicFrameLocks noChangeAspect="1"/>
            </p:cNvGraphicFramePr>
            <p:nvPr/>
          </p:nvGraphicFramePr>
          <p:xfrm>
            <a:off x="2925" y="1117"/>
            <a:ext cx="2242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368" name="Equation" r:id="rId5" imgW="1244520" imgH="190440" progId="Equation.DSMT4">
                    <p:embed/>
                  </p:oleObj>
                </mc:Choice>
                <mc:Fallback>
                  <p:oleObj name="Equation" r:id="rId5" imgW="1244520" imgH="19044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1117"/>
                          <a:ext cx="2242" cy="34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9368" name="Rectangle 8"/>
          <p:cNvSpPr>
            <a:spLocks noChangeArrowheads="1"/>
          </p:cNvSpPr>
          <p:nvPr/>
        </p:nvSpPr>
        <p:spPr bwMode="auto">
          <a:xfrm>
            <a:off x="539750" y="2667000"/>
            <a:ext cx="7777163" cy="77470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39369" name="Rectangle 9"/>
          <p:cNvSpPr>
            <a:spLocks noChangeArrowheads="1"/>
          </p:cNvSpPr>
          <p:nvPr/>
        </p:nvSpPr>
        <p:spPr bwMode="auto">
          <a:xfrm>
            <a:off x="539750" y="3648075"/>
            <a:ext cx="7777163" cy="77470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368" grpId="0" animBg="1"/>
      <p:bldP spid="103936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939AB33-9418-453F-B034-2FA787CA840A}" type="slidenum">
              <a:rPr lang="en-US" altLang="ko-KR"/>
              <a:pPr/>
              <a:t>24</a:t>
            </a:fld>
            <a:endParaRPr lang="en-US" altLang="ko-KR"/>
          </a:p>
        </p:txBody>
      </p:sp>
      <p:pic>
        <p:nvPicPr>
          <p:cNvPr id="1033224" name="Picture 8" descr="gradient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836613"/>
            <a:ext cx="8151812" cy="5591175"/>
          </a:xfrm>
          <a:prstGeom prst="rect">
            <a:avLst/>
          </a:prstGeom>
          <a:noFill/>
        </p:spPr>
      </p:pic>
      <p:sp>
        <p:nvSpPr>
          <p:cNvPr id="1033218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 미분법 실행 결과</a:t>
            </a:r>
          </a:p>
        </p:txBody>
      </p:sp>
      <p:sp>
        <p:nvSpPr>
          <p:cNvPr id="1033221" name="Text Box 5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33222" name="Text Box 6"/>
          <p:cNvSpPr txBox="1">
            <a:spLocks noChangeArrowheads="1"/>
          </p:cNvSpPr>
          <p:nvPr/>
        </p:nvSpPr>
        <p:spPr bwMode="auto">
          <a:xfrm>
            <a:off x="395288" y="5521325"/>
            <a:ext cx="2808287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Bef>
                <a:spcPct val="5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2000">
                <a:solidFill>
                  <a:srgbClr val="FFFF00"/>
                </a:solidFill>
                <a:latin typeface="HY헤드라인M" pitchFamily="18" charset="-127"/>
                <a:ea typeface="HY헤드라인M" pitchFamily="18" charset="-127"/>
              </a:rPr>
              <a:t>이차원 경사도 탐색법</a:t>
            </a:r>
          </a:p>
        </p:txBody>
      </p:sp>
      <p:pic>
        <p:nvPicPr>
          <p:cNvPr id="1033223" name="Picture 7" descr="numeric-der-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1341438"/>
            <a:ext cx="8151813" cy="528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103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EEFA5EA-0A1D-408C-9E58-E24934C263A1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041410" name="Text Box 2"/>
          <p:cNvSpPr txBox="1">
            <a:spLocks noChangeArrowheads="1"/>
          </p:cNvSpPr>
          <p:nvPr/>
        </p:nvSpPr>
        <p:spPr bwMode="auto">
          <a:xfrm>
            <a:off x="395288" y="939800"/>
            <a:ext cx="8569325" cy="1409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다음과 같이 함수 부분만 다름 </a:t>
            </a:r>
          </a:p>
        </p:txBody>
      </p:sp>
      <p:graphicFrame>
        <p:nvGraphicFramePr>
          <p:cNvPr id="1041411" name="Object 3"/>
          <p:cNvGraphicFramePr>
            <a:graphicFrameLocks noChangeAspect="1"/>
          </p:cNvGraphicFramePr>
          <p:nvPr/>
        </p:nvGraphicFramePr>
        <p:xfrm>
          <a:off x="2020888" y="908050"/>
          <a:ext cx="35591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412" name="Equation" r:id="rId5" imgW="1244520" imgH="190440" progId="Equation.DSMT4">
                  <p:embed/>
                </p:oleObj>
              </mc:Choice>
              <mc:Fallback>
                <p:oleObj name="Equation" r:id="rId5" imgW="12445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908050"/>
                        <a:ext cx="355917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412" name="Rectangle 4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 예제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교재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</a:p>
        </p:txBody>
      </p:sp>
      <p:sp>
        <p:nvSpPr>
          <p:cNvPr id="1041413" name="Text Box 5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041415" name="Picture 7" descr="numeric-der-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188" y="2614613"/>
            <a:ext cx="8253412" cy="1649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C899E9D-96FD-43C4-A981-C00B8986C88A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043460" name="Text Box 4"/>
          <p:cNvSpPr txBox="1">
            <a:spLocks noChangeArrowheads="1"/>
          </p:cNvSpPr>
          <p:nvPr/>
        </p:nvSpPr>
        <p:spPr bwMode="auto">
          <a:xfrm>
            <a:off x="7613650" y="476250"/>
            <a:ext cx="14398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Numeric Derivatives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43463" name="Rectangle 7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 예제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교재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</a:p>
        </p:txBody>
      </p:sp>
      <p:pic>
        <p:nvPicPr>
          <p:cNvPr id="1043464" name="Picture 8" descr="numeric-der-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463" y="992188"/>
            <a:ext cx="8820150" cy="506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E7E1B8B-3300-4282-9960-EFFA1D0E16A9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045506" name="AutoShape 2"/>
          <p:cNvSpPr>
            <a:spLocks noChangeArrowheads="1"/>
          </p:cNvSpPr>
          <p:nvPr/>
        </p:nvSpPr>
        <p:spPr bwMode="auto">
          <a:xfrm>
            <a:off x="250825" y="4545013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4550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045509" name="Text Box 5"/>
          <p:cNvSpPr txBox="1">
            <a:spLocks noChangeArrowheads="1"/>
          </p:cNvSpPr>
          <p:nvPr/>
        </p:nvSpPr>
        <p:spPr bwMode="auto">
          <a:xfrm>
            <a:off x="7807325" y="476250"/>
            <a:ext cx="1246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Steepest Descent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45510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3997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경사도 탐색법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수치 미분을 사용한 방법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6DD56CE-FAD1-4AEF-8A6F-D5EE38E7578C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047555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가파른 경사법 개념</a:t>
            </a:r>
          </a:p>
        </p:txBody>
      </p:sp>
      <p:sp>
        <p:nvSpPr>
          <p:cNvPr id="104755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경사도 탐색법에서는 일정한 비율로 경사를 탐색해 나가는 반면에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경사법에서는 경사가 급한 방향으로 탐색해 나간다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047559" name="Text Box 7"/>
          <p:cNvSpPr txBox="1">
            <a:spLocks noChangeArrowheads="1"/>
          </p:cNvSpPr>
          <p:nvPr/>
        </p:nvSpPr>
        <p:spPr bwMode="auto">
          <a:xfrm>
            <a:off x="323850" y="55118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자세한 개념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유도 과정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알고리즘은 생략한다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47560" name="Text Box 8"/>
          <p:cNvSpPr txBox="1">
            <a:spLocks noChangeArrowheads="1"/>
          </p:cNvSpPr>
          <p:nvPr/>
        </p:nvSpPr>
        <p:spPr bwMode="auto">
          <a:xfrm>
            <a:off x="7807325" y="476250"/>
            <a:ext cx="1246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Steepest Descent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47561" name="Object 9"/>
          <p:cNvGraphicFramePr>
            <a:graphicFrameLocks noChangeAspect="1"/>
          </p:cNvGraphicFramePr>
          <p:nvPr/>
        </p:nvGraphicFramePr>
        <p:xfrm>
          <a:off x="971550" y="2276475"/>
          <a:ext cx="2881313" cy="205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564" name="Equation" r:id="rId5" imgW="1028520" imgH="736560" progId="Equation.DSMT4">
                  <p:embed/>
                </p:oleObj>
              </mc:Choice>
              <mc:Fallback>
                <p:oleObj name="Equation" r:id="rId5" imgW="102852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76475"/>
                        <a:ext cx="2881313" cy="205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562" name="Object 10"/>
          <p:cNvGraphicFramePr>
            <a:graphicFrameLocks noChangeAspect="1"/>
          </p:cNvGraphicFramePr>
          <p:nvPr/>
        </p:nvGraphicFramePr>
        <p:xfrm>
          <a:off x="4619625" y="2346325"/>
          <a:ext cx="3913188" cy="177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565" name="Equation" r:id="rId7" imgW="1396800" imgH="634680" progId="Equation.DSMT4">
                  <p:embed/>
                </p:oleObj>
              </mc:Choice>
              <mc:Fallback>
                <p:oleObj name="Equation" r:id="rId7" imgW="139680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2346325"/>
                        <a:ext cx="3913188" cy="177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563" name="Object 11"/>
          <p:cNvGraphicFramePr>
            <a:graphicFrameLocks noChangeAspect="1"/>
          </p:cNvGraphicFramePr>
          <p:nvPr/>
        </p:nvGraphicFramePr>
        <p:xfrm>
          <a:off x="4695825" y="4292600"/>
          <a:ext cx="12446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566" name="Equation" r:id="rId9" imgW="444240" imgH="164880" progId="Equation.DSMT4">
                  <p:embed/>
                </p:oleObj>
              </mc:Choice>
              <mc:Fallback>
                <p:oleObj name="Equation" r:id="rId9" imgW="44424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4292600"/>
                        <a:ext cx="12446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92B44E4-2011-49FA-BA8D-7252F27ECC79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97689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편미분 기초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sp>
        <p:nvSpPr>
          <p:cNvPr id="97689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927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변수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 대한 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x,y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편미분 </a:t>
            </a:r>
            <a:r>
              <a:rPr lang="en-US" altLang="ko-KR" sz="2000">
                <a:ea typeface="HY헤드라인M" pitchFamily="18" charset="-127"/>
              </a:rPr>
              <a:t>(partial derivative of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 w.r.t.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en-US" altLang="ko-KR" sz="2000" i="1">
                <a:ea typeface="HY헤드라인M" pitchFamily="18" charset="-127"/>
                <a:sym typeface="Wingdings" pitchFamily="2" charset="2"/>
              </a:rPr>
              <a:t>y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를 상수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(constant)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로 보고 </a:t>
            </a:r>
            <a:r>
              <a:rPr lang="en-US" altLang="ko-KR" sz="2000" i="1">
                <a:ea typeface="HY헤드라인M" pitchFamily="18" charset="-127"/>
                <a:sym typeface="Wingdings" pitchFamily="2" charset="2"/>
              </a:rPr>
              <a:t>f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를 </a:t>
            </a:r>
            <a:r>
              <a:rPr lang="en-US" altLang="ko-KR" sz="2000" i="1">
                <a:ea typeface="HY헤드라인M" pitchFamily="18" charset="-127"/>
                <a:sym typeface="Wingdings" pitchFamily="2" charset="2"/>
              </a:rPr>
              <a:t>x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에 대해 미분한다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</a:t>
            </a:r>
            <a:endParaRPr lang="en-US" altLang="ko-KR" sz="2000">
              <a:ea typeface="HY헤드라인M" pitchFamily="18" charset="-127"/>
            </a:endParaRPr>
          </a:p>
        </p:txBody>
      </p:sp>
      <p:graphicFrame>
        <p:nvGraphicFramePr>
          <p:cNvPr id="976903" name="Object 7"/>
          <p:cNvGraphicFramePr>
            <a:graphicFrameLocks noChangeAspect="1"/>
          </p:cNvGraphicFramePr>
          <p:nvPr/>
        </p:nvGraphicFramePr>
        <p:xfrm>
          <a:off x="987425" y="2235200"/>
          <a:ext cx="29797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13" name="Equation" r:id="rId5" imgW="1143000" imgH="291960" progId="Equation.DSMT4">
                  <p:embed/>
                </p:oleObj>
              </mc:Choice>
              <mc:Fallback>
                <p:oleObj name="Equation" r:id="rId5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235200"/>
                        <a:ext cx="29797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6908" name="Text Box 12"/>
          <p:cNvSpPr txBox="1">
            <a:spLocks noChangeArrowheads="1"/>
          </p:cNvSpPr>
          <p:nvPr/>
        </p:nvSpPr>
        <p:spPr bwMode="auto">
          <a:xfrm>
            <a:off x="323850" y="3214688"/>
            <a:ext cx="85693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편미분 예제 </a:t>
            </a:r>
            <a:r>
              <a:rPr lang="en-US" altLang="ko-KR" sz="2000">
                <a:ea typeface="HY헤드라인M" pitchFamily="18" charset="-127"/>
              </a:rPr>
              <a:t>(1/2)</a:t>
            </a:r>
          </a:p>
        </p:txBody>
      </p:sp>
      <p:graphicFrame>
        <p:nvGraphicFramePr>
          <p:cNvPr id="976909" name="Object 13"/>
          <p:cNvGraphicFramePr>
            <a:graphicFrameLocks noChangeAspect="1"/>
          </p:cNvGraphicFramePr>
          <p:nvPr/>
        </p:nvGraphicFramePr>
        <p:xfrm>
          <a:off x="657225" y="3805238"/>
          <a:ext cx="5283200" cy="249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14" name="Equation" r:id="rId7" imgW="1828800" imgH="863280" progId="Equation.DSMT4">
                  <p:embed/>
                </p:oleObj>
              </mc:Choice>
              <mc:Fallback>
                <p:oleObj name="Equation" r:id="rId7" imgW="1828800" imgH="863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3805238"/>
                        <a:ext cx="5283200" cy="2497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6910" name="Text Box 14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76912" name="Object 16"/>
          <p:cNvGraphicFramePr>
            <a:graphicFrameLocks noChangeAspect="1"/>
          </p:cNvGraphicFramePr>
          <p:nvPr/>
        </p:nvGraphicFramePr>
        <p:xfrm>
          <a:off x="5219700" y="6092825"/>
          <a:ext cx="3635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15" name="Equation" r:id="rId9" imgW="1473120" imgH="190440" progId="Equation.DSMT4">
                  <p:embed/>
                </p:oleObj>
              </mc:Choice>
              <mc:Fallback>
                <p:oleObj name="Equation" r:id="rId9" imgW="14731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6092825"/>
                        <a:ext cx="363537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3662016-EC93-405C-9D29-A1DCAA2DD4F5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98713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편미분 기초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987141" name="Text Box 5"/>
          <p:cNvSpPr txBox="1">
            <a:spLocks noChangeArrowheads="1"/>
          </p:cNvSpPr>
          <p:nvPr/>
        </p:nvSpPr>
        <p:spPr bwMode="auto">
          <a:xfrm>
            <a:off x="323850" y="1052513"/>
            <a:ext cx="85693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편미분 예제 </a:t>
            </a:r>
            <a:r>
              <a:rPr lang="en-US" altLang="ko-KR" sz="2000">
                <a:ea typeface="HY헤드라인M" pitchFamily="18" charset="-127"/>
              </a:rPr>
              <a:t>(2/2)</a:t>
            </a:r>
          </a:p>
        </p:txBody>
      </p:sp>
      <p:sp>
        <p:nvSpPr>
          <p:cNvPr id="987143" name="Text Box 7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87144" name="Object 8"/>
          <p:cNvGraphicFramePr>
            <a:graphicFrameLocks noChangeAspect="1"/>
          </p:cNvGraphicFramePr>
          <p:nvPr/>
        </p:nvGraphicFramePr>
        <p:xfrm>
          <a:off x="684213" y="1700213"/>
          <a:ext cx="4935537" cy="221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145" name="Equation" r:id="rId5" imgW="1892160" imgH="850680" progId="Equation.DSMT4">
                  <p:embed/>
                </p:oleObj>
              </mc:Choice>
              <mc:Fallback>
                <p:oleObj name="Equation" r:id="rId5" imgW="1892160" imgH="850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700213"/>
                        <a:ext cx="4935537" cy="221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12F726D-1B4E-40E9-8ECB-AD05E690309C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97894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편미분 기초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graphicFrame>
        <p:nvGraphicFramePr>
          <p:cNvPr id="978950" name="Object 6"/>
          <p:cNvGraphicFramePr>
            <a:graphicFrameLocks noChangeAspect="1"/>
          </p:cNvGraphicFramePr>
          <p:nvPr/>
        </p:nvGraphicFramePr>
        <p:xfrm>
          <a:off x="890588" y="1700213"/>
          <a:ext cx="1952625" cy="291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58" name="Equation" r:id="rId4" imgW="749160" imgH="1117440" progId="Equation.DSMT4">
                  <p:embed/>
                </p:oleObj>
              </mc:Choice>
              <mc:Fallback>
                <p:oleObj name="Equation" r:id="rId4" imgW="74916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88" y="1700213"/>
                        <a:ext cx="1952625" cy="291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8954" name="Text Box 10"/>
          <p:cNvSpPr txBox="1">
            <a:spLocks noChangeArrowheads="1"/>
          </p:cNvSpPr>
          <p:nvPr/>
        </p:nvSpPr>
        <p:spPr bwMode="auto">
          <a:xfrm>
            <a:off x="323850" y="1052513"/>
            <a:ext cx="85693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고차 편미분 </a:t>
            </a:r>
            <a:r>
              <a:rPr lang="en-US" altLang="ko-KR" sz="2000">
                <a:ea typeface="HY헤드라인M" pitchFamily="18" charset="-127"/>
              </a:rPr>
              <a:t>(High order partial derivatives)</a:t>
            </a:r>
          </a:p>
        </p:txBody>
      </p:sp>
      <p:sp>
        <p:nvSpPr>
          <p:cNvPr id="978956" name="Text Box 12"/>
          <p:cNvSpPr txBox="1">
            <a:spLocks noChangeArrowheads="1"/>
          </p:cNvSpPr>
          <p:nvPr/>
        </p:nvSpPr>
        <p:spPr bwMode="auto">
          <a:xfrm>
            <a:off x="323850" y="5016500"/>
            <a:ext cx="85693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고차 편미분 예제</a:t>
            </a:r>
          </a:p>
        </p:txBody>
      </p:sp>
      <p:graphicFrame>
        <p:nvGraphicFramePr>
          <p:cNvPr id="978957" name="Object 13"/>
          <p:cNvGraphicFramePr>
            <a:graphicFrameLocks noChangeAspect="1"/>
          </p:cNvGraphicFramePr>
          <p:nvPr/>
        </p:nvGraphicFramePr>
        <p:xfrm>
          <a:off x="2843213" y="4995863"/>
          <a:ext cx="3643312" cy="145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59" name="Equation" r:id="rId7" imgW="1396800" imgH="558720" progId="Equation.DSMT4">
                  <p:embed/>
                </p:oleObj>
              </mc:Choice>
              <mc:Fallback>
                <p:oleObj name="Equation" r:id="rId7" imgW="139680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995863"/>
                        <a:ext cx="3643312" cy="145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8958" name="Text Box 14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0480ADA-B86F-4E86-A8E4-46A65CE63C4D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98099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다차원 극값의 특성</a:t>
            </a:r>
          </a:p>
        </p:txBody>
      </p:sp>
      <p:sp>
        <p:nvSpPr>
          <p:cNvPr id="98099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5186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극값과 차원</a:t>
            </a:r>
          </a:p>
          <a:p>
            <a:pPr marL="530225" lvl="1" indent="-236538" algn="l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일차원</a:t>
            </a:r>
            <a:r>
              <a:rPr lang="en-US" altLang="ko-KR" sz="1800">
                <a:ea typeface="HY헤드라인M" pitchFamily="18" charset="-127"/>
              </a:rPr>
              <a:t>: x </a:t>
            </a:r>
            <a:r>
              <a:rPr lang="ko-KR" altLang="en-US" sz="1800">
                <a:ea typeface="HY헤드라인M" pitchFamily="18" charset="-127"/>
              </a:rPr>
              <a:t>값을 변화시키면서 극값을 찾아나간다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 algn="l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이차원</a:t>
            </a:r>
            <a:r>
              <a:rPr lang="en-US" altLang="ko-KR" sz="1800">
                <a:ea typeface="HY헤드라인M" pitchFamily="18" charset="-127"/>
              </a:rPr>
              <a:t>: x </a:t>
            </a:r>
            <a:r>
              <a:rPr lang="ko-KR" altLang="en-US" sz="1800">
                <a:ea typeface="HY헤드라인M" pitchFamily="18" charset="-127"/>
              </a:rPr>
              <a:t>값과 함께 </a:t>
            </a:r>
            <a:r>
              <a:rPr lang="en-US" altLang="ko-KR" sz="1800">
                <a:ea typeface="HY헤드라인M" pitchFamily="18" charset="-127"/>
              </a:rPr>
              <a:t>y </a:t>
            </a:r>
            <a:r>
              <a:rPr lang="ko-KR" altLang="en-US" sz="1800">
                <a:ea typeface="HY헤드라인M" pitchFamily="18" charset="-127"/>
              </a:rPr>
              <a:t>값도 변화시키면서 극값을 찾아나가야 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 algn="l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4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연속인 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다음 조건 하에서 임계점</a:t>
            </a:r>
            <a:r>
              <a:rPr lang="en-US" altLang="ko-KR" sz="2000">
                <a:ea typeface="HY헤드라인M" pitchFamily="18" charset="-127"/>
              </a:rPr>
              <a:t>(critical point)</a:t>
            </a:r>
            <a:r>
              <a:rPr lang="ko-KR" altLang="en-US" sz="2000">
                <a:ea typeface="HY헤드라인M" pitchFamily="18" charset="-127"/>
              </a:rPr>
              <a:t>을 갖는다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임계점이란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극소값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극대값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변곡점을 통칭한다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조건의 의미는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축 관점에서도 기울기가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이고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ko-KR" altLang="en-US" sz="2000">
                <a:ea typeface="HY헤드라인M" pitchFamily="18" charset="-127"/>
              </a:rPr>
              <a:t>축 관점에서도 기울기가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이란 의미이다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일차원의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en-US" altLang="ko-KR" sz="2000">
                <a:ea typeface="HY헤드라인M" pitchFamily="18" charset="-127"/>
              </a:rPr>
              <a:t>) = 0</a:t>
            </a:r>
            <a:r>
              <a:rPr lang="ko-KR" altLang="en-US" sz="2000">
                <a:ea typeface="HY헤드라인M" pitchFamily="18" charset="-127"/>
              </a:rPr>
              <a:t>이면 임계점을 가짐과 동일하다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graphicFrame>
        <p:nvGraphicFramePr>
          <p:cNvPr id="980997" name="Object 5"/>
          <p:cNvGraphicFramePr>
            <a:graphicFrameLocks noChangeAspect="1"/>
          </p:cNvGraphicFramePr>
          <p:nvPr/>
        </p:nvGraphicFramePr>
        <p:xfrm>
          <a:off x="1258888" y="3824288"/>
          <a:ext cx="182086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998" name="Equation" r:id="rId5" imgW="698400" imgH="317160" progId="Equation.DSMT4">
                  <p:embed/>
                </p:oleObj>
              </mc:Choice>
              <mc:Fallback>
                <p:oleObj name="Equation" r:id="rId5" imgW="69840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824288"/>
                        <a:ext cx="1820862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1001" name="Text Box 9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E16386E-A141-4909-88BF-335F88C932FD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014786" name="AutoShape 2"/>
          <p:cNvSpPr>
            <a:spLocks noChangeArrowheads="1"/>
          </p:cNvSpPr>
          <p:nvPr/>
        </p:nvSpPr>
        <p:spPr bwMode="auto">
          <a:xfrm>
            <a:off x="250825" y="3394075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1478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01478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3997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경사도 탐색법</a:t>
            </a:r>
          </a:p>
          <a:p>
            <a:pPr marL="530225" lvl="1" indent="-236538" algn="l">
              <a:lnSpc>
                <a:spcPct val="15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수치 미분을 사용한 방법</a:t>
            </a:r>
          </a:p>
          <a:p>
            <a:pPr marL="292100" indent="-292100" algn="l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1014789" name="Text Box 5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4D918FC-2C23-4793-973A-5F83E651BA7A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993287" name="AutoShape 7"/>
          <p:cNvSpPr>
            <a:spLocks noChangeArrowheads="1"/>
          </p:cNvSpPr>
          <p:nvPr/>
        </p:nvSpPr>
        <p:spPr bwMode="auto">
          <a:xfrm>
            <a:off x="827088" y="3238500"/>
            <a:ext cx="3240087" cy="72072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93282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Recall: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뉴튼법을 이용한 일차원 극소값 찾기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993284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  <a:tab pos="901700" algn="l"/>
              </a:tabLst>
            </a:pP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일차 도함수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성질을 이용한다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1) </a:t>
            </a:r>
            <a:r>
              <a:rPr lang="en-US" altLang="ko-KR" sz="1800" i="1">
                <a:ea typeface="HY헤드라인M" pitchFamily="18" charset="-127"/>
              </a:rPr>
              <a:t>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>
                <a:ea typeface="HY헤드라인M" pitchFamily="18" charset="-127"/>
              </a:rPr>
              <a:t>) &lt; 0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ko-KR" altLang="en-US" sz="1800">
                <a:ea typeface="HY헤드라인M" pitchFamily="18" charset="-127"/>
              </a:rPr>
              <a:t>감소하는 구간으로서 극소값은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ko-KR" altLang="en-US" sz="1800">
                <a:ea typeface="HY헤드라인M" pitchFamily="18" charset="-127"/>
              </a:rPr>
              <a:t>보다 더 오른쪽에 존재하고</a:t>
            </a:r>
            <a:r>
              <a:rPr lang="en-US" altLang="ko-KR" sz="1800">
                <a:ea typeface="HY헤드라인M" pitchFamily="18" charset="-127"/>
              </a:rPr>
              <a:t>,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2) </a:t>
            </a:r>
            <a:r>
              <a:rPr lang="en-US" altLang="ko-KR" sz="1800" i="1">
                <a:ea typeface="HY헤드라인M" pitchFamily="18" charset="-127"/>
              </a:rPr>
              <a:t>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>
                <a:ea typeface="HY헤드라인M" pitchFamily="18" charset="-127"/>
              </a:rPr>
              <a:t>) &gt; 0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ko-KR" altLang="en-US" sz="1800">
                <a:ea typeface="HY헤드라인M" pitchFamily="18" charset="-127"/>
              </a:rPr>
              <a:t>증가하는 구간으로서 극소값은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ko-KR" altLang="en-US" sz="1800">
                <a:ea typeface="HY헤드라인M" pitchFamily="18" charset="-127"/>
              </a:rPr>
              <a:t>보다 더 왼쪽에 존재한다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  <a:tab pos="901700" algn="l"/>
              </a:tabLst>
            </a:pPr>
            <a:r>
              <a:rPr lang="ko-KR" altLang="en-US" sz="2000">
                <a:ea typeface="HY헤드라인M" pitchFamily="18" charset="-127"/>
              </a:rPr>
              <a:t>따라서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식을 사용하여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를 반복 계산하여 극소값으로 수렴해 간다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1800">
              <a:ea typeface="HY헤드라인M" pitchFamily="18" charset="-127"/>
            </a:endParaRPr>
          </a:p>
        </p:txBody>
      </p:sp>
      <p:graphicFrame>
        <p:nvGraphicFramePr>
          <p:cNvPr id="993285" name="Object 5"/>
          <p:cNvGraphicFramePr>
            <a:graphicFrameLocks noChangeAspect="1"/>
          </p:cNvGraphicFramePr>
          <p:nvPr/>
        </p:nvGraphicFramePr>
        <p:xfrm>
          <a:off x="969963" y="3357563"/>
          <a:ext cx="26654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286" name="Equation" r:id="rId5" imgW="774360" imgH="164880" progId="Equation.DSMT4">
                  <p:embed/>
                </p:oleObj>
              </mc:Choice>
              <mc:Fallback>
                <p:oleObj name="Equation" r:id="rId5" imgW="77436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357563"/>
                        <a:ext cx="2665412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286" name="Text Box 6"/>
          <p:cNvSpPr txBox="1">
            <a:spLocks noChangeArrowheads="1"/>
          </p:cNvSpPr>
          <p:nvPr/>
        </p:nvSpPr>
        <p:spPr bwMode="auto">
          <a:xfrm>
            <a:off x="323850" y="4038600"/>
            <a:ext cx="8569325" cy="1766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1) </a:t>
            </a:r>
            <a:r>
              <a:rPr lang="en-US" altLang="ko-KR" sz="1800" i="1">
                <a:ea typeface="HY헤드라인M" pitchFamily="18" charset="-127"/>
              </a:rPr>
              <a:t>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) &lt; 0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cf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가 음수가 되어 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i+1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은 오른쪽으로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2) </a:t>
            </a:r>
            <a:r>
              <a:rPr lang="en-US" altLang="ko-KR" sz="1800" i="1">
                <a:ea typeface="HY헤드라인M" pitchFamily="18" charset="-127"/>
              </a:rPr>
              <a:t>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) &gt; 0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cf</a:t>
            </a:r>
            <a:r>
              <a:rPr lang="en-US" altLang="ko-KR" sz="18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가 양수가 되어 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i+1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은 왼쪽으로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  <a:tab pos="901700" algn="l"/>
              </a:tabLst>
            </a:pPr>
            <a:r>
              <a:rPr lang="ko-KR" altLang="en-US" sz="2000">
                <a:ea typeface="HY헤드라인M" pitchFamily="18" charset="-127"/>
              </a:rPr>
              <a:t>상수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ko-KR" altLang="en-US" sz="2000">
                <a:ea typeface="HY헤드라인M" pitchFamily="18" charset="-127"/>
              </a:rPr>
              <a:t>는 좌우로 움직이는 폭을 결정한다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93288" name="Text Box 8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3037FFE-4B88-4A1E-A35F-7E0FEAFC39A2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991249" name="AutoShape 17"/>
          <p:cNvSpPr>
            <a:spLocks noChangeArrowheads="1"/>
          </p:cNvSpPr>
          <p:nvPr/>
        </p:nvSpPr>
        <p:spPr bwMode="auto">
          <a:xfrm>
            <a:off x="755650" y="1557338"/>
            <a:ext cx="3744913" cy="1871662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9123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경사도 탐색법 개념</a:t>
            </a:r>
          </a:p>
        </p:txBody>
      </p:sp>
      <p:sp>
        <p:nvSpPr>
          <p:cNvPr id="99123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일차원 뉴튼법을 이차원으로 확장시킨다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1400">
              <a:ea typeface="HY헤드라인M" pitchFamily="18" charset="-127"/>
            </a:endParaRPr>
          </a:p>
        </p:txBody>
      </p:sp>
      <p:sp>
        <p:nvSpPr>
          <p:cNvPr id="991237" name="Text Box 5"/>
          <p:cNvSpPr txBox="1">
            <a:spLocks noChangeArrowheads="1"/>
          </p:cNvSpPr>
          <p:nvPr/>
        </p:nvSpPr>
        <p:spPr bwMode="auto">
          <a:xfrm>
            <a:off x="7888288" y="476250"/>
            <a:ext cx="11652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Gradient Search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91238" name="Object 6"/>
          <p:cNvGraphicFramePr>
            <a:graphicFrameLocks noChangeAspect="1"/>
          </p:cNvGraphicFramePr>
          <p:nvPr/>
        </p:nvGraphicFramePr>
        <p:xfrm>
          <a:off x="1060450" y="1628775"/>
          <a:ext cx="3060700" cy="177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49" name="Equation" r:id="rId5" imgW="1091880" imgH="634680" progId="Equation.DSMT4">
                  <p:embed/>
                </p:oleObj>
              </mc:Choice>
              <mc:Fallback>
                <p:oleObj name="Equation" r:id="rId5" imgW="109188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628775"/>
                        <a:ext cx="3060700" cy="177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1239" name="Text Box 7"/>
          <p:cNvSpPr txBox="1">
            <a:spLocks noChangeArrowheads="1"/>
          </p:cNvSpPr>
          <p:nvPr/>
        </p:nvSpPr>
        <p:spPr bwMode="auto">
          <a:xfrm>
            <a:off x="323850" y="3565525"/>
            <a:ext cx="8569325" cy="281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1) </a:t>
            </a:r>
            <a:r>
              <a:rPr lang="en-US" altLang="ko-KR" sz="1800" i="1">
                <a:ea typeface="HY헤드라인M" pitchFamily="18" charset="-127"/>
              </a:rPr>
              <a:t>          </a:t>
            </a:r>
            <a:r>
              <a:rPr lang="en-US" altLang="ko-KR" sz="1800">
                <a:ea typeface="HY헤드라인M" pitchFamily="18" charset="-127"/>
              </a:rPr>
              <a:t>       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                 </a:t>
            </a:r>
            <a:r>
              <a:rPr lang="ko-KR" altLang="en-US" sz="1800">
                <a:ea typeface="HY헤드라인M" pitchFamily="18" charset="-127"/>
              </a:rPr>
              <a:t>가 음수가 되어 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i+1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은 오른쪽으로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2) </a:t>
            </a:r>
            <a:r>
              <a:rPr lang="en-US" altLang="ko-KR" sz="1800" i="1">
                <a:ea typeface="HY헤드라인M" pitchFamily="18" charset="-127"/>
              </a:rPr>
              <a:t>              </a:t>
            </a:r>
            <a:r>
              <a:rPr lang="en-US" altLang="ko-KR" sz="1800">
                <a:ea typeface="HY헤드라인M" pitchFamily="18" charset="-127"/>
              </a:rPr>
              <a:t>   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                 </a:t>
            </a:r>
            <a:r>
              <a:rPr lang="ko-KR" altLang="en-US" sz="1800">
                <a:ea typeface="HY헤드라인M" pitchFamily="18" charset="-127"/>
              </a:rPr>
              <a:t>가 양수가 되어 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i+1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은 왼쪽으로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3)                  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                 </a:t>
            </a:r>
            <a:r>
              <a:rPr lang="ko-KR" altLang="en-US" sz="1800">
                <a:ea typeface="HY헤드라인M" pitchFamily="18" charset="-127"/>
              </a:rPr>
              <a:t>가 음수가 되어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i="1" baseline="-25000">
                <a:ea typeface="HY헤드라인M" pitchFamily="18" charset="-127"/>
              </a:rPr>
              <a:t>i+1 </a:t>
            </a:r>
            <a:r>
              <a:rPr lang="ko-KR" altLang="en-US" sz="1800">
                <a:ea typeface="HY헤드라인M" pitchFamily="18" charset="-127"/>
              </a:rPr>
              <a:t>은 위쪽으로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r>
              <a:rPr lang="en-US" altLang="ko-KR" sz="1800">
                <a:ea typeface="HY헤드라인M" pitchFamily="18" charset="-127"/>
              </a:rPr>
              <a:t>	4)                   </a:t>
            </a:r>
            <a:r>
              <a:rPr lang="ko-KR" altLang="en-US" sz="1800">
                <a:ea typeface="HY헤드라인M" pitchFamily="18" charset="-127"/>
              </a:rPr>
              <a:t>이면</a:t>
            </a:r>
            <a:r>
              <a:rPr lang="en-US" altLang="ko-KR" sz="1800">
                <a:ea typeface="HY헤드라인M" pitchFamily="18" charset="-127"/>
              </a:rPr>
              <a:t>,                  </a:t>
            </a:r>
            <a:r>
              <a:rPr lang="ko-KR" altLang="en-US" sz="1800">
                <a:ea typeface="HY헤드라인M" pitchFamily="18" charset="-127"/>
              </a:rPr>
              <a:t>가 양수가 되어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i="1" baseline="-25000">
                <a:ea typeface="HY헤드라인M" pitchFamily="18" charset="-127"/>
              </a:rPr>
              <a:t>i+1 </a:t>
            </a:r>
            <a:r>
              <a:rPr lang="ko-KR" altLang="en-US" sz="1800">
                <a:ea typeface="HY헤드라인M" pitchFamily="18" charset="-127"/>
              </a:rPr>
              <a:t>은 아래쪽으로 이동한다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  <a:tab pos="901700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292100" indent="-292100" algn="l">
              <a:lnSpc>
                <a:spcPct val="13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  <a:tab pos="901700" algn="l"/>
              </a:tabLst>
            </a:pPr>
            <a:r>
              <a:rPr lang="ko-KR" altLang="en-US" sz="2000">
                <a:ea typeface="HY헤드라인M" pitchFamily="18" charset="-127"/>
              </a:rPr>
              <a:t>상수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ko-KR" altLang="en-US" sz="2000">
                <a:ea typeface="HY헤드라인M" pitchFamily="18" charset="-127"/>
              </a:rPr>
              <a:t>는 좌우 및 상하로 움직이는 폭을 결정한다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91241" name="Object 9"/>
          <p:cNvGraphicFramePr>
            <a:graphicFrameLocks noChangeAspect="1"/>
          </p:cNvGraphicFramePr>
          <p:nvPr/>
        </p:nvGraphicFramePr>
        <p:xfrm>
          <a:off x="912813" y="3548063"/>
          <a:ext cx="12334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0" name="Equation" r:id="rId7" imgW="685800" imgH="279360" progId="Equation.DSMT4">
                  <p:embed/>
                </p:oleObj>
              </mc:Choice>
              <mc:Fallback>
                <p:oleObj name="Equation" r:id="rId7" imgW="6858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3548063"/>
                        <a:ext cx="1233487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2" name="Object 10"/>
          <p:cNvGraphicFramePr>
            <a:graphicFrameLocks noChangeAspect="1"/>
          </p:cNvGraphicFramePr>
          <p:nvPr/>
        </p:nvGraphicFramePr>
        <p:xfrm>
          <a:off x="2763838" y="3549650"/>
          <a:ext cx="11414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1" name="Equation" r:id="rId9" imgW="634680" imgH="279360" progId="Equation.DSMT4">
                  <p:embed/>
                </p:oleObj>
              </mc:Choice>
              <mc:Fallback>
                <p:oleObj name="Equation" r:id="rId9" imgW="6346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3549650"/>
                        <a:ext cx="1141412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3" name="Object 11"/>
          <p:cNvGraphicFramePr>
            <a:graphicFrameLocks noChangeAspect="1"/>
          </p:cNvGraphicFramePr>
          <p:nvPr/>
        </p:nvGraphicFramePr>
        <p:xfrm>
          <a:off x="871538" y="4008438"/>
          <a:ext cx="12319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2" name="Equation" r:id="rId11" imgW="685800" imgH="279360" progId="Equation.DSMT4">
                  <p:embed/>
                </p:oleObj>
              </mc:Choice>
              <mc:Fallback>
                <p:oleObj name="Equation" r:id="rId11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4008438"/>
                        <a:ext cx="12319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4" name="Object 12"/>
          <p:cNvGraphicFramePr>
            <a:graphicFrameLocks noChangeAspect="1"/>
          </p:cNvGraphicFramePr>
          <p:nvPr/>
        </p:nvGraphicFramePr>
        <p:xfrm>
          <a:off x="2771775" y="4010025"/>
          <a:ext cx="11430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3" name="Equation" r:id="rId13" imgW="634680" imgH="279360" progId="Equation.DSMT4">
                  <p:embed/>
                </p:oleObj>
              </mc:Choice>
              <mc:Fallback>
                <p:oleObj name="Equation" r:id="rId13" imgW="6346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010025"/>
                        <a:ext cx="11430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5" name="Object 13"/>
          <p:cNvGraphicFramePr>
            <a:graphicFrameLocks noChangeAspect="1"/>
          </p:cNvGraphicFramePr>
          <p:nvPr/>
        </p:nvGraphicFramePr>
        <p:xfrm>
          <a:off x="922338" y="4468813"/>
          <a:ext cx="12319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4" name="Equation" r:id="rId15" imgW="685800" imgH="304560" progId="Equation.DSMT4">
                  <p:embed/>
                </p:oleObj>
              </mc:Choice>
              <mc:Fallback>
                <p:oleObj name="Equation" r:id="rId15" imgW="6858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4468813"/>
                        <a:ext cx="12319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6" name="Object 14"/>
          <p:cNvGraphicFramePr>
            <a:graphicFrameLocks noChangeAspect="1"/>
          </p:cNvGraphicFramePr>
          <p:nvPr/>
        </p:nvGraphicFramePr>
        <p:xfrm>
          <a:off x="2773363" y="4470400"/>
          <a:ext cx="114141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5" name="Equation" r:id="rId17" imgW="634680" imgH="304560" progId="Equation.DSMT4">
                  <p:embed/>
                </p:oleObj>
              </mc:Choice>
              <mc:Fallback>
                <p:oleObj name="Equation" r:id="rId17" imgW="63468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4470400"/>
                        <a:ext cx="114141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7" name="Object 15"/>
          <p:cNvGraphicFramePr>
            <a:graphicFrameLocks noChangeAspect="1"/>
          </p:cNvGraphicFramePr>
          <p:nvPr/>
        </p:nvGraphicFramePr>
        <p:xfrm>
          <a:off x="922338" y="4973638"/>
          <a:ext cx="12319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6" name="Equation" r:id="rId19" imgW="685800" imgH="304560" progId="Equation.DSMT4">
                  <p:embed/>
                </p:oleObj>
              </mc:Choice>
              <mc:Fallback>
                <p:oleObj name="Equation" r:id="rId19" imgW="68580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4973638"/>
                        <a:ext cx="12319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1248" name="Object 16"/>
          <p:cNvGraphicFramePr>
            <a:graphicFrameLocks noChangeAspect="1"/>
          </p:cNvGraphicFramePr>
          <p:nvPr/>
        </p:nvGraphicFramePr>
        <p:xfrm>
          <a:off x="2773363" y="4975225"/>
          <a:ext cx="114141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57" name="Equation" r:id="rId21" imgW="634680" imgH="304560" progId="Equation.DSMT4">
                  <p:embed/>
                </p:oleObj>
              </mc:Choice>
              <mc:Fallback>
                <p:oleObj name="Equation" r:id="rId21" imgW="63468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4975225"/>
                        <a:ext cx="114141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ctr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ctr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15355</TotalTime>
  <Words>812</Words>
  <Application>Microsoft Office PowerPoint</Application>
  <PresentationFormat>화면 슬라이드 쇼(4:3)</PresentationFormat>
  <Paragraphs>220</Paragraphs>
  <Slides>28</Slides>
  <Notes>27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1" baseType="lpstr">
      <vt:lpstr>기본 디자인</vt:lpstr>
      <vt:lpstr>연꽃 당초 무늬</vt:lpstr>
      <vt:lpstr>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1457</cp:revision>
  <dcterms:created xsi:type="dcterms:W3CDTF">2003-03-03T08:07:33Z</dcterms:created>
  <dcterms:modified xsi:type="dcterms:W3CDTF">2011-04-06T00:40:41Z</dcterms:modified>
</cp:coreProperties>
</file>