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3" r:id="rId2"/>
  </p:sldMasterIdLst>
  <p:notesMasterIdLst>
    <p:notesMasterId r:id="rId52"/>
  </p:notesMasterIdLst>
  <p:handoutMasterIdLst>
    <p:handoutMasterId r:id="rId53"/>
  </p:handoutMasterIdLst>
  <p:sldIdLst>
    <p:sldId id="346" r:id="rId3"/>
    <p:sldId id="567" r:id="rId4"/>
    <p:sldId id="598" r:id="rId5"/>
    <p:sldId id="599" r:id="rId6"/>
    <p:sldId id="544" r:id="rId7"/>
    <p:sldId id="600" r:id="rId8"/>
    <p:sldId id="602" r:id="rId9"/>
    <p:sldId id="601" r:id="rId10"/>
    <p:sldId id="603" r:id="rId11"/>
    <p:sldId id="545" r:id="rId12"/>
    <p:sldId id="604" r:id="rId13"/>
    <p:sldId id="546" r:id="rId14"/>
    <p:sldId id="606" r:id="rId15"/>
    <p:sldId id="608" r:id="rId16"/>
    <p:sldId id="607" r:id="rId17"/>
    <p:sldId id="548" r:id="rId18"/>
    <p:sldId id="609" r:id="rId19"/>
    <p:sldId id="610" r:id="rId20"/>
    <p:sldId id="611" r:id="rId21"/>
    <p:sldId id="612" r:id="rId22"/>
    <p:sldId id="615" r:id="rId23"/>
    <p:sldId id="616" r:id="rId24"/>
    <p:sldId id="617" r:id="rId25"/>
    <p:sldId id="618" r:id="rId26"/>
    <p:sldId id="619" r:id="rId27"/>
    <p:sldId id="620" r:id="rId28"/>
    <p:sldId id="613" r:id="rId29"/>
    <p:sldId id="614" r:id="rId30"/>
    <p:sldId id="621" r:id="rId31"/>
    <p:sldId id="622" r:id="rId32"/>
    <p:sldId id="651" r:id="rId33"/>
    <p:sldId id="623" r:id="rId34"/>
    <p:sldId id="625" r:id="rId35"/>
    <p:sldId id="649" r:id="rId36"/>
    <p:sldId id="650" r:id="rId37"/>
    <p:sldId id="626" r:id="rId38"/>
    <p:sldId id="627" r:id="rId39"/>
    <p:sldId id="642" r:id="rId40"/>
    <p:sldId id="628" r:id="rId41"/>
    <p:sldId id="643" r:id="rId42"/>
    <p:sldId id="644" r:id="rId43"/>
    <p:sldId id="645" r:id="rId44"/>
    <p:sldId id="646" r:id="rId45"/>
    <p:sldId id="635" r:id="rId46"/>
    <p:sldId id="636" r:id="rId47"/>
    <p:sldId id="637" r:id="rId48"/>
    <p:sldId id="647" r:id="rId49"/>
    <p:sldId id="641" r:id="rId50"/>
    <p:sldId id="648" r:id="rId51"/>
  </p:sldIdLst>
  <p:sldSz cx="9144000" cy="6858000" type="screen4x3"/>
  <p:notesSz cx="6789738" cy="9920288"/>
  <p:defaultTextStyle>
    <a:defPPr>
      <a:defRPr lang="ko-KR"/>
    </a:defPPr>
    <a:lvl1pPr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1pPr>
    <a:lvl2pPr marL="4572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2pPr>
    <a:lvl3pPr marL="9144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3pPr>
    <a:lvl4pPr marL="13716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4pPr>
    <a:lvl5pPr marL="18288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5pPr>
    <a:lvl6pPr marL="22860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6pPr>
    <a:lvl7pPr marL="27432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7pPr>
    <a:lvl8pPr marL="32004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8pPr>
    <a:lvl9pPr marL="36576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5D0"/>
    <a:srgbClr val="6095CA"/>
    <a:srgbClr val="B2B2B2"/>
    <a:srgbClr val="FF0000"/>
    <a:srgbClr val="DDDDDD"/>
    <a:srgbClr val="660066"/>
    <a:srgbClr val="CCECF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81" autoAdjust="0"/>
    <p:restoredTop sz="79682" autoAdjust="0"/>
  </p:normalViewPr>
  <p:slideViewPr>
    <p:cSldViewPr>
      <p:cViewPr varScale="1">
        <p:scale>
          <a:sx n="92" d="100"/>
          <a:sy n="92" d="100"/>
        </p:scale>
        <p:origin x="-990" y="-102"/>
      </p:cViewPr>
      <p:guideLst>
        <p:guide orient="horz" pos="293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8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9.wmf"/><Relationship Id="rId4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2" rIns="91147" bIns="45572" numCol="1" anchor="t" anchorCtr="0" compatLnSpc="1">
            <a:prstTxWarp prst="textNoShape">
              <a:avLst/>
            </a:prstTxWarp>
          </a:bodyPr>
          <a:lstStyle>
            <a:lvl1pPr defTabSz="9112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2" rIns="91147" bIns="45572" numCol="1" anchor="t" anchorCtr="0" compatLnSpc="1">
            <a:prstTxWarp prst="textNoShape">
              <a:avLst/>
            </a:prstTxWarp>
          </a:bodyPr>
          <a:lstStyle>
            <a:lvl1pPr algn="r" defTabSz="9112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4988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2" rIns="91147" bIns="45572" numCol="1" anchor="b" anchorCtr="0" compatLnSpc="1">
            <a:prstTxWarp prst="textNoShape">
              <a:avLst/>
            </a:prstTxWarp>
          </a:bodyPr>
          <a:lstStyle>
            <a:lvl1pPr defTabSz="9112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24988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2" rIns="91147" bIns="45572" numCol="1" anchor="b" anchorCtr="0" compatLnSpc="1">
            <a:prstTxWarp prst="textNoShape">
              <a:avLst/>
            </a:prstTxWarp>
          </a:bodyPr>
          <a:lstStyle>
            <a:lvl1pPr algn="r" defTabSz="9112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fld id="{0FF22A2A-146E-47D0-B254-5444126DBCC9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90915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2" rIns="91147" bIns="45572" numCol="1" anchor="t" anchorCtr="0" compatLnSpc="1">
            <a:prstTxWarp prst="textNoShape">
              <a:avLst/>
            </a:prstTxWarp>
          </a:bodyPr>
          <a:lstStyle>
            <a:lvl1pPr defTabSz="9112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endParaRPr lang="en-US" altLang="ko-K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2" rIns="91147" bIns="45572" numCol="1" anchor="t" anchorCtr="0" compatLnSpc="1">
            <a:prstTxWarp prst="textNoShape">
              <a:avLst/>
            </a:prstTxWarp>
          </a:bodyPr>
          <a:lstStyle>
            <a:lvl1pPr algn="r" defTabSz="9112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endParaRPr lang="en-US" altLang="ko-KR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3288"/>
            <a:ext cx="4979988" cy="446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2" rIns="91147" bIns="455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4988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2" rIns="91147" bIns="45572" numCol="1" anchor="b" anchorCtr="0" compatLnSpc="1">
            <a:prstTxWarp prst="textNoShape">
              <a:avLst/>
            </a:prstTxWarp>
          </a:bodyPr>
          <a:lstStyle>
            <a:lvl1pPr defTabSz="9112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endParaRPr lang="en-US" altLang="ko-K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24988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2" rIns="91147" bIns="45572" numCol="1" anchor="b" anchorCtr="0" compatLnSpc="1">
            <a:prstTxWarp prst="textNoShape">
              <a:avLst/>
            </a:prstTxWarp>
          </a:bodyPr>
          <a:lstStyle>
            <a:lvl1pPr algn="r" defTabSz="9112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fld id="{AD22A299-3700-4FEB-A4B8-848BB5EF1A37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188290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E0E857-3AEB-44D2-BD53-D7B3C038F4AA}" type="slidenum">
              <a:rPr lang="en-US" altLang="ko-KR"/>
              <a:pPr/>
              <a:t>2</a:t>
            </a:fld>
            <a:endParaRPr lang="en-US" altLang="ko-KR"/>
          </a:p>
        </p:txBody>
      </p:sp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3BDC33-8555-4470-A1FB-C1010D3B4146}" type="slidenum">
              <a:rPr lang="en-US" altLang="ko-KR"/>
              <a:pPr/>
              <a:t>11</a:t>
            </a:fld>
            <a:endParaRPr lang="en-US" altLang="ko-KR"/>
          </a:p>
        </p:txBody>
      </p:sp>
      <p:sp>
        <p:nvSpPr>
          <p:cNvPr id="88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883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F59514-0B5F-4AEB-8AC3-D31B945DDE69}" type="slidenum">
              <a:rPr lang="en-US" altLang="ko-KR"/>
              <a:pPr/>
              <a:t>12</a:t>
            </a:fld>
            <a:endParaRPr lang="en-US" altLang="ko-KR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1FE437-E95F-4E83-BD16-068BB6CD9B07}" type="slidenum">
              <a:rPr lang="en-US" altLang="ko-KR"/>
              <a:pPr/>
              <a:t>13</a:t>
            </a:fld>
            <a:endParaRPr lang="en-US" altLang="ko-KR"/>
          </a:p>
        </p:txBody>
      </p:sp>
      <p:sp>
        <p:nvSpPr>
          <p:cNvPr id="88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888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72FBFC-57A9-4B7A-8269-BC6096A29025}" type="slidenum">
              <a:rPr lang="en-US" altLang="ko-KR"/>
              <a:pPr/>
              <a:t>14</a:t>
            </a:fld>
            <a:endParaRPr lang="en-US" altLang="ko-KR"/>
          </a:p>
        </p:txBody>
      </p:sp>
      <p:sp>
        <p:nvSpPr>
          <p:cNvPr id="89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892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ABD9B6-4899-4C03-AA58-7E8209220895}" type="slidenum">
              <a:rPr lang="en-US" altLang="ko-KR"/>
              <a:pPr/>
              <a:t>15</a:t>
            </a:fld>
            <a:endParaRPr lang="en-US" altLang="ko-KR"/>
          </a:p>
        </p:txBody>
      </p:sp>
      <p:sp>
        <p:nvSpPr>
          <p:cNvPr id="89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89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0BCD6E-710F-49D6-853A-304AAE3F75C6}" type="slidenum">
              <a:rPr lang="en-US" altLang="ko-KR"/>
              <a:pPr/>
              <a:t>16</a:t>
            </a:fld>
            <a:endParaRPr lang="en-US" altLang="ko-KR"/>
          </a:p>
        </p:txBody>
      </p:sp>
      <p:sp>
        <p:nvSpPr>
          <p:cNvPr id="75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8539DD-C544-4179-8819-94CF0D569480}" type="slidenum">
              <a:rPr lang="en-US" altLang="ko-KR"/>
              <a:pPr/>
              <a:t>17</a:t>
            </a:fld>
            <a:endParaRPr lang="en-US" altLang="ko-KR"/>
          </a:p>
        </p:txBody>
      </p:sp>
      <p:sp>
        <p:nvSpPr>
          <p:cNvPr id="89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89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68638D-6B05-4601-8234-B6541D7B81A2}" type="slidenum">
              <a:rPr lang="en-US" altLang="ko-KR"/>
              <a:pPr/>
              <a:t>18</a:t>
            </a:fld>
            <a:endParaRPr lang="en-US" altLang="ko-KR"/>
          </a:p>
        </p:txBody>
      </p:sp>
      <p:sp>
        <p:nvSpPr>
          <p:cNvPr id="89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89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5FC147-16D4-4DFC-8869-47CB7799D2FE}" type="slidenum">
              <a:rPr lang="en-US" altLang="ko-KR"/>
              <a:pPr/>
              <a:t>19</a:t>
            </a:fld>
            <a:endParaRPr lang="en-US" altLang="ko-KR"/>
          </a:p>
        </p:txBody>
      </p:sp>
      <p:sp>
        <p:nvSpPr>
          <p:cNvPr id="89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89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1217AD-8440-4733-9976-1B000B73A742}" type="slidenum">
              <a:rPr lang="en-US" altLang="ko-KR"/>
              <a:pPr/>
              <a:t>20</a:t>
            </a:fld>
            <a:endParaRPr lang="en-US" altLang="ko-KR"/>
          </a:p>
        </p:txBody>
      </p:sp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C49744-58BE-4EC4-8968-A31CFFD48B85}" type="slidenum">
              <a:rPr lang="en-US" altLang="ko-KR"/>
              <a:pPr/>
              <a:t>3</a:t>
            </a:fld>
            <a:endParaRPr lang="en-US" altLang="ko-KR"/>
          </a:p>
        </p:txBody>
      </p:sp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7EF709-32B8-498F-91F8-81D971B12920}" type="slidenum">
              <a:rPr lang="en-US" altLang="ko-KR"/>
              <a:pPr/>
              <a:t>21</a:t>
            </a:fld>
            <a:endParaRPr lang="en-US" altLang="ko-KR"/>
          </a:p>
        </p:txBody>
      </p:sp>
      <p:sp>
        <p:nvSpPr>
          <p:cNvPr id="90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0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E8BA9E-69E2-4B33-8D0F-3BF22B02656F}" type="slidenum">
              <a:rPr lang="en-US" altLang="ko-KR"/>
              <a:pPr/>
              <a:t>22</a:t>
            </a:fld>
            <a:endParaRPr lang="en-US" altLang="ko-KR"/>
          </a:p>
        </p:txBody>
      </p:sp>
      <p:sp>
        <p:nvSpPr>
          <p:cNvPr id="90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0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FFDEC8-2953-440E-BE89-FF55F8DCDEEA}" type="slidenum">
              <a:rPr lang="en-US" altLang="ko-KR"/>
              <a:pPr/>
              <a:t>23</a:t>
            </a:fld>
            <a:endParaRPr lang="en-US" altLang="ko-KR"/>
          </a:p>
        </p:txBody>
      </p:sp>
      <p:sp>
        <p:nvSpPr>
          <p:cNvPr id="91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1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3EC7B3-DC07-4AA7-8D95-E7F208AE29C8}" type="slidenum">
              <a:rPr lang="en-US" altLang="ko-KR"/>
              <a:pPr/>
              <a:t>24</a:t>
            </a:fld>
            <a:endParaRPr lang="en-US" altLang="ko-KR"/>
          </a:p>
        </p:txBody>
      </p:sp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06B05B-C842-49C2-9A50-889B8C09376E}" type="slidenum">
              <a:rPr lang="en-US" altLang="ko-KR"/>
              <a:pPr/>
              <a:t>25</a:t>
            </a:fld>
            <a:endParaRPr lang="en-US" altLang="ko-KR"/>
          </a:p>
        </p:txBody>
      </p:sp>
      <p:sp>
        <p:nvSpPr>
          <p:cNvPr id="91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1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408AFF-8FD2-4EF8-A1EB-6F54B9307026}" type="slidenum">
              <a:rPr lang="en-US" altLang="ko-KR"/>
              <a:pPr/>
              <a:t>26</a:t>
            </a:fld>
            <a:endParaRPr lang="en-US" altLang="ko-KR"/>
          </a:p>
        </p:txBody>
      </p:sp>
      <p:sp>
        <p:nvSpPr>
          <p:cNvPr id="91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17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9628CD-3F24-4E2C-B927-E52107C362E7}" type="slidenum">
              <a:rPr lang="en-US" altLang="ko-KR"/>
              <a:pPr/>
              <a:t>27</a:t>
            </a:fld>
            <a:endParaRPr lang="en-US" altLang="ko-KR"/>
          </a:p>
        </p:txBody>
      </p:sp>
      <p:sp>
        <p:nvSpPr>
          <p:cNvPr id="90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D2878B-D9C6-4AEB-BE93-774196674AEF}" type="slidenum">
              <a:rPr lang="en-US" altLang="ko-KR"/>
              <a:pPr/>
              <a:t>28</a:t>
            </a:fld>
            <a:endParaRPr lang="en-US" altLang="ko-KR"/>
          </a:p>
        </p:txBody>
      </p:sp>
      <p:sp>
        <p:nvSpPr>
          <p:cNvPr id="90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0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057B56-1E35-4431-91A1-3DCC726CCB55}" type="slidenum">
              <a:rPr lang="en-US" altLang="ko-KR"/>
              <a:pPr/>
              <a:t>29</a:t>
            </a:fld>
            <a:endParaRPr lang="en-US" altLang="ko-KR"/>
          </a:p>
        </p:txBody>
      </p:sp>
      <p:sp>
        <p:nvSpPr>
          <p:cNvPr id="91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1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DD8EE8-CBAF-4993-B0B7-D7E94248E950}" type="slidenum">
              <a:rPr lang="en-US" altLang="ko-KR"/>
              <a:pPr/>
              <a:t>30</a:t>
            </a:fld>
            <a:endParaRPr lang="en-US" altLang="ko-KR"/>
          </a:p>
        </p:txBody>
      </p:sp>
      <p:sp>
        <p:nvSpPr>
          <p:cNvPr id="92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2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067D27-EDE6-415E-80B9-FD2A2837E8A3}" type="slidenum">
              <a:rPr lang="en-US" altLang="ko-KR"/>
              <a:pPr/>
              <a:t>4</a:t>
            </a:fld>
            <a:endParaRPr lang="en-US" altLang="ko-KR"/>
          </a:p>
        </p:txBody>
      </p:sp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5859B3-C406-4707-962F-5700FB28B244}" type="slidenum">
              <a:rPr lang="en-US" altLang="ko-KR"/>
              <a:pPr/>
              <a:t>31</a:t>
            </a:fld>
            <a:endParaRPr lang="en-US" altLang="ko-KR"/>
          </a:p>
        </p:txBody>
      </p:sp>
      <p:sp>
        <p:nvSpPr>
          <p:cNvPr id="984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8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71AF17-BF3E-4815-9966-DA2B7D15DE95}" type="slidenum">
              <a:rPr lang="en-US" altLang="ko-KR"/>
              <a:pPr/>
              <a:t>32</a:t>
            </a:fld>
            <a:endParaRPr lang="en-US" altLang="ko-KR"/>
          </a:p>
        </p:txBody>
      </p:sp>
      <p:sp>
        <p:nvSpPr>
          <p:cNvPr id="92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2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FF3911-5499-4485-9CE6-D2EE79ECD3E1}" type="slidenum">
              <a:rPr lang="en-US" altLang="ko-KR"/>
              <a:pPr/>
              <a:t>33</a:t>
            </a:fld>
            <a:endParaRPr lang="en-US" altLang="ko-KR"/>
          </a:p>
        </p:txBody>
      </p:sp>
      <p:sp>
        <p:nvSpPr>
          <p:cNvPr id="92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2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6EFFF0-F20B-4CAA-B912-90A55F50C548}" type="slidenum">
              <a:rPr lang="en-US" altLang="ko-KR"/>
              <a:pPr/>
              <a:t>34</a:t>
            </a:fld>
            <a:endParaRPr lang="en-US" altLang="ko-KR"/>
          </a:p>
        </p:txBody>
      </p:sp>
      <p:sp>
        <p:nvSpPr>
          <p:cNvPr id="979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7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9F89C7-D3F6-4C94-98BD-F11F91D9DCA2}" type="slidenum">
              <a:rPr lang="en-US" altLang="ko-KR"/>
              <a:pPr/>
              <a:t>35</a:t>
            </a:fld>
            <a:endParaRPr lang="en-US" altLang="ko-KR"/>
          </a:p>
        </p:txBody>
      </p:sp>
      <p:sp>
        <p:nvSpPr>
          <p:cNvPr id="982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E53A58-88B6-4C4E-A79F-8C0B3DE7B485}" type="slidenum">
              <a:rPr lang="en-US" altLang="ko-KR"/>
              <a:pPr/>
              <a:t>36</a:t>
            </a:fld>
            <a:endParaRPr lang="en-US" altLang="ko-KR"/>
          </a:p>
        </p:txBody>
      </p:sp>
      <p:sp>
        <p:nvSpPr>
          <p:cNvPr id="92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353C5A-2AE3-4766-B264-CA43BB0278B7}" type="slidenum">
              <a:rPr lang="en-US" altLang="ko-KR"/>
              <a:pPr/>
              <a:t>37</a:t>
            </a:fld>
            <a:endParaRPr lang="en-US" altLang="ko-KR"/>
          </a:p>
        </p:txBody>
      </p:sp>
      <p:sp>
        <p:nvSpPr>
          <p:cNvPr id="93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3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7D8F48-75DF-4EBD-9205-3257C5B4B070}" type="slidenum">
              <a:rPr lang="en-US" altLang="ko-KR"/>
              <a:pPr/>
              <a:t>38</a:t>
            </a:fld>
            <a:endParaRPr lang="en-US" altLang="ko-KR"/>
          </a:p>
        </p:txBody>
      </p:sp>
      <p:sp>
        <p:nvSpPr>
          <p:cNvPr id="962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62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D51097-2D02-4883-A7A3-61F4F9173636}" type="slidenum">
              <a:rPr lang="en-US" altLang="ko-KR"/>
              <a:pPr/>
              <a:t>39</a:t>
            </a:fld>
            <a:endParaRPr lang="en-US" altLang="ko-KR"/>
          </a:p>
        </p:txBody>
      </p:sp>
      <p:sp>
        <p:nvSpPr>
          <p:cNvPr id="93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EE6618-37DC-4D99-9A7A-406147694FA1}" type="slidenum">
              <a:rPr lang="en-US" altLang="ko-KR"/>
              <a:pPr/>
              <a:t>40</a:t>
            </a:fld>
            <a:endParaRPr lang="en-US" altLang="ko-KR"/>
          </a:p>
        </p:txBody>
      </p:sp>
      <p:sp>
        <p:nvSpPr>
          <p:cNvPr id="96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64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1383A6-EFF3-4D30-884C-BB5E9316E0D7}" type="slidenum">
              <a:rPr lang="en-US" altLang="ko-KR"/>
              <a:pPr/>
              <a:t>5</a:t>
            </a:fld>
            <a:endParaRPr lang="en-US" altLang="ko-KR"/>
          </a:p>
        </p:txBody>
      </p:sp>
      <p:sp>
        <p:nvSpPr>
          <p:cNvPr id="74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74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91C288-0F47-45D3-BCD1-EB912DBDD574}" type="slidenum">
              <a:rPr lang="en-US" altLang="ko-KR"/>
              <a:pPr/>
              <a:t>41</a:t>
            </a:fld>
            <a:endParaRPr lang="en-US" altLang="ko-KR"/>
          </a:p>
        </p:txBody>
      </p:sp>
      <p:sp>
        <p:nvSpPr>
          <p:cNvPr id="96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66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79C646-C7A6-4ED6-A1E9-B7750B02E0F4}" type="slidenum">
              <a:rPr lang="en-US" altLang="ko-KR"/>
              <a:pPr/>
              <a:t>42</a:t>
            </a:fld>
            <a:endParaRPr lang="en-US" altLang="ko-KR"/>
          </a:p>
        </p:txBody>
      </p:sp>
      <p:sp>
        <p:nvSpPr>
          <p:cNvPr id="96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68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826A03-6B63-4818-A5CD-89C2C4AE43B0}" type="slidenum">
              <a:rPr lang="en-US" altLang="ko-KR"/>
              <a:pPr/>
              <a:t>43</a:t>
            </a:fld>
            <a:endParaRPr lang="en-US" altLang="ko-KR"/>
          </a:p>
        </p:txBody>
      </p:sp>
      <p:sp>
        <p:nvSpPr>
          <p:cNvPr id="97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29874E-B4EA-4AD3-85A5-DEF84EEB7461}" type="slidenum">
              <a:rPr lang="en-US" altLang="ko-KR"/>
              <a:pPr/>
              <a:t>44</a:t>
            </a:fld>
            <a:endParaRPr lang="en-US" altLang="ko-KR"/>
          </a:p>
        </p:txBody>
      </p:sp>
      <p:sp>
        <p:nvSpPr>
          <p:cNvPr id="948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4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3C2795-A075-4F27-A73D-934DE569CAD0}" type="slidenum">
              <a:rPr lang="en-US" altLang="ko-KR"/>
              <a:pPr/>
              <a:t>45</a:t>
            </a:fld>
            <a:endParaRPr lang="en-US" altLang="ko-KR"/>
          </a:p>
        </p:txBody>
      </p:sp>
      <p:sp>
        <p:nvSpPr>
          <p:cNvPr id="950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50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6D5188-BC9E-44AD-8745-868E01140353}" type="slidenum">
              <a:rPr lang="en-US" altLang="ko-KR"/>
              <a:pPr/>
              <a:t>46</a:t>
            </a:fld>
            <a:endParaRPr lang="en-US" altLang="ko-KR"/>
          </a:p>
        </p:txBody>
      </p:sp>
      <p:sp>
        <p:nvSpPr>
          <p:cNvPr id="95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5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9A1AB7-23A4-4B4F-8792-9B61FFC8B7A9}" type="slidenum">
              <a:rPr lang="en-US" altLang="ko-KR"/>
              <a:pPr/>
              <a:t>47</a:t>
            </a:fld>
            <a:endParaRPr lang="en-US" altLang="ko-KR"/>
          </a:p>
        </p:txBody>
      </p:sp>
      <p:sp>
        <p:nvSpPr>
          <p:cNvPr id="97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73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9D98A1-AB47-4DD1-9404-F3D1641AF0A8}" type="slidenum">
              <a:rPr lang="en-US" altLang="ko-KR"/>
              <a:pPr/>
              <a:t>48</a:t>
            </a:fld>
            <a:endParaRPr lang="en-US" altLang="ko-KR"/>
          </a:p>
        </p:txBody>
      </p:sp>
      <p:sp>
        <p:nvSpPr>
          <p:cNvPr id="96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60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A56B2D-42CC-42BB-BA26-F86D60111037}" type="slidenum">
              <a:rPr lang="en-US" altLang="ko-KR"/>
              <a:pPr/>
              <a:t>49</a:t>
            </a:fld>
            <a:endParaRPr lang="en-US" altLang="ko-KR"/>
          </a:p>
        </p:txBody>
      </p:sp>
      <p:sp>
        <p:nvSpPr>
          <p:cNvPr id="975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975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EFE9C7-4FA7-4BF7-AD84-3F42B0543D17}" type="slidenum">
              <a:rPr lang="en-US" altLang="ko-KR"/>
              <a:pPr/>
              <a:t>6</a:t>
            </a:fld>
            <a:endParaRPr lang="en-US" altLang="ko-KR"/>
          </a:p>
        </p:txBody>
      </p:sp>
      <p:sp>
        <p:nvSpPr>
          <p:cNvPr id="87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6A8703-81C9-4655-A595-2F6778C25BA7}" type="slidenum">
              <a:rPr lang="en-US" altLang="ko-KR"/>
              <a:pPr/>
              <a:t>7</a:t>
            </a:fld>
            <a:endParaRPr lang="en-US" altLang="ko-KR"/>
          </a:p>
        </p:txBody>
      </p:sp>
      <p:sp>
        <p:nvSpPr>
          <p:cNvPr id="87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CC60B4-C2CA-40FE-8EBF-D70976D9BAF1}" type="slidenum">
              <a:rPr lang="en-US" altLang="ko-KR"/>
              <a:pPr/>
              <a:t>8</a:t>
            </a:fld>
            <a:endParaRPr lang="en-US" altLang="ko-KR"/>
          </a:p>
        </p:txBody>
      </p:sp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6F2236-C645-4D31-BDD0-94959DFD40D2}" type="slidenum">
              <a:rPr lang="en-US" altLang="ko-KR"/>
              <a:pPr/>
              <a:t>9</a:t>
            </a:fld>
            <a:endParaRPr lang="en-US" altLang="ko-KR"/>
          </a:p>
        </p:txBody>
      </p:sp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8AA3BF-5DE7-4F06-9F98-DEC84994BC87}" type="slidenum">
              <a:rPr lang="en-US" altLang="ko-KR"/>
              <a:pPr/>
              <a:t>10</a:t>
            </a:fld>
            <a:endParaRPr lang="en-US" altLang="ko-KR"/>
          </a:p>
        </p:txBody>
      </p:sp>
      <p:sp>
        <p:nvSpPr>
          <p:cNvPr id="75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73113"/>
            <a:ext cx="4960937" cy="3721100"/>
          </a:xfrm>
          <a:ln/>
        </p:spPr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3162" cy="4456112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D1E2AA91-E54B-435D-90AC-93B8B2D5408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1291CD27-526C-45E7-B0FF-F11432706E1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55315336-47D0-444A-98C1-A2D3B6269AD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>
            <a:off x="6820592" y="428628"/>
            <a:ext cx="2323440" cy="6000768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35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409446"/>
            <a:ext cx="7772400" cy="1470025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23248" y="3886200"/>
            <a:ext cx="5414978" cy="1042998"/>
          </a:xfrm>
        </p:spPr>
        <p:txBody>
          <a:bodyPr/>
          <a:lstStyle>
            <a:lvl1pPr marL="0" indent="0" algn="r">
              <a:buNone/>
              <a:defRPr sz="24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>
              <a:buNone/>
              <a:defRPr sz="1800" i="1">
                <a:solidFill>
                  <a:schemeClr val="tx1">
                    <a:tint val="85000"/>
                  </a:schemeClr>
                </a:solidFill>
              </a:defRPr>
            </a:lvl2pPr>
            <a:lvl3pPr marL="914400" indent="0">
              <a:buNone/>
              <a:defRPr sz="1600" i="1">
                <a:solidFill>
                  <a:schemeClr val="tx1">
                    <a:tint val="85000"/>
                  </a:schemeClr>
                </a:solidFill>
              </a:defRPr>
            </a:lvl3pPr>
            <a:lvl4pPr marL="13716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4pPr>
            <a:lvl5pPr marL="18288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500702"/>
            <a:ext cx="4040188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50017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5500702"/>
            <a:ext cx="4041775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8219505" cy="593879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868" y="1590620"/>
            <a:ext cx="8218935" cy="45355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866111"/>
            <a:ext cx="8237260" cy="6877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2C873221-EC04-4E3E-86D3-3E45B94985F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3422654" cy="781052"/>
          </a:xfrm>
        </p:spPr>
        <p:txBody>
          <a:bodyPr anchor="b"/>
          <a:lstStyle>
            <a:lvl1pPr algn="r">
              <a:defRPr sz="24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8596" y="2566978"/>
            <a:ext cx="3422654" cy="804862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sz="quarter" idx="1"/>
          </p:nvPr>
        </p:nvSpPr>
        <p:spPr>
          <a:xfrm>
            <a:off x="4000496" y="928670"/>
            <a:ext cx="4500594" cy="4500570"/>
          </a:xfrm>
          <a:prstGeom prst="roundRect">
            <a:avLst>
              <a:gd name="adj" fmla="val 8501"/>
            </a:avLst>
          </a:prstGeom>
          <a:noFill/>
          <a:ln w="165100" cap="rnd" cmpd="sng">
            <a:gradFill flip="none" rotWithShape="1">
              <a:gsLst>
                <a:gs pos="0">
                  <a:schemeClr val="accent2">
                    <a:tint val="20000"/>
                  </a:schemeClr>
                </a:gs>
                <a:gs pos="100000">
                  <a:schemeClr val="accent2">
                    <a:tint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balanced" dir="t"/>
          </a:scene3d>
          <a:sp3d extrusionH="76200" prstMaterial="matte">
            <a:bevelT h="38100"/>
            <a:bevelB h="38100"/>
            <a:extrusionClr>
              <a:schemeClr val="bg2">
                <a:shade val="75000"/>
              </a:schemeClr>
            </a:extrusionClr>
          </a:sp3d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9"/>
            <a:ext cx="1328718" cy="5851525"/>
          </a:xfrm>
        </p:spPr>
        <p:txBody>
          <a:bodyPr vert="eaVert" anchor="b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28672"/>
            <a:ext cx="6900882" cy="519749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BC56BADE-DDCE-4F83-8381-51FFD57E5A1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49276C0D-5724-42BB-ABF3-F8C22D600AF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740F5636-6777-4D34-97BE-12B6867F936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F3837B16-2557-4D3A-AF3F-092DEC23D94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0157006D-8E06-4786-AFEE-535D7D24868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3EF97DD4-50FF-407B-AE20-9A15EBCB50D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E6D85D5B-B958-4028-9738-7DC9BD71BBC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Rectangle 1052"/>
          <p:cNvSpPr>
            <a:spLocks noChangeArrowheads="1"/>
          </p:cNvSpPr>
          <p:nvPr userDrawn="1"/>
        </p:nvSpPr>
        <p:spPr bwMode="auto">
          <a:xfrm>
            <a:off x="11113" y="6532563"/>
            <a:ext cx="9132887" cy="35242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64013" y="6584950"/>
            <a:ext cx="82708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buClrTx/>
              <a:buFontTx/>
              <a:buNone/>
              <a:defRPr sz="1200">
                <a:solidFill>
                  <a:schemeClr val="accent2"/>
                </a:solidFill>
                <a:ea typeface="+mn-ea"/>
              </a:defRPr>
            </a:lvl1pPr>
          </a:lstStyle>
          <a:p>
            <a:r>
              <a:rPr lang="en-US" altLang="ko-KR"/>
              <a:t>Page </a:t>
            </a:r>
            <a:fld id="{40AD889F-F77E-4923-AF0E-2C39C20495B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750888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5098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081" name="Line 1057"/>
          <p:cNvSpPr>
            <a:spLocks noChangeShapeType="1"/>
          </p:cNvSpPr>
          <p:nvPr userDrawn="1"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2" name="AutoShape 1058"/>
          <p:cNvSpPr>
            <a:spLocks noChangeArrowheads="1"/>
          </p:cNvSpPr>
          <p:nvPr userDrawn="1"/>
        </p:nvSpPr>
        <p:spPr bwMode="auto">
          <a:xfrm>
            <a:off x="6516688" y="476250"/>
            <a:ext cx="2627312" cy="538163"/>
          </a:xfrm>
          <a:prstGeom prst="roundRect">
            <a:avLst>
              <a:gd name="adj" fmla="val 29204"/>
            </a:avLst>
          </a:prstGeom>
          <a:solidFill>
            <a:schemeClr val="bg1"/>
          </a:solidFill>
          <a:ln w="12700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3" name="Rectangle 1059"/>
          <p:cNvSpPr>
            <a:spLocks noChangeArrowheads="1"/>
          </p:cNvSpPr>
          <p:nvPr userDrawn="1"/>
        </p:nvSpPr>
        <p:spPr bwMode="auto">
          <a:xfrm>
            <a:off x="8316913" y="487363"/>
            <a:ext cx="827087" cy="215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6" name="Rectangle 1062"/>
          <p:cNvSpPr>
            <a:spLocks noChangeArrowheads="1"/>
          </p:cNvSpPr>
          <p:nvPr userDrawn="1"/>
        </p:nvSpPr>
        <p:spPr bwMode="auto">
          <a:xfrm>
            <a:off x="165100" y="173038"/>
            <a:ext cx="6135688" cy="463550"/>
          </a:xfrm>
          <a:prstGeom prst="rect">
            <a:avLst/>
          </a:prstGeom>
          <a:solidFill>
            <a:srgbClr val="A6C7EC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A6C7EC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2087" name="Picture 1063" descr="PE01522_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46050" y="71438"/>
            <a:ext cx="536575" cy="6191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 flipH="1">
            <a:off x="-32" y="500042"/>
            <a:ext cx="2268129" cy="5929354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62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2A161-3C7D-4938-A4BD-B9951294AB8B}" type="datetimeFigureOut">
              <a:rPr lang="en-US" smtClean="0"/>
              <a:pPr/>
              <a:t>4/6/2011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smtClean="0"/>
              <a:t>Page </a:t>
            </a:r>
            <a:fld id="{40AD889F-F77E-4923-AF0E-2C39C20495B7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ctr" rtl="0" eaLnBrk="1" latinLnBrk="1" hangingPunct="1">
        <a:spcBef>
          <a:spcPct val="0"/>
        </a:spcBef>
        <a:buNone/>
        <a:defRPr kumimoji="0" sz="4400" b="1" kern="1200" smtClean="0">
          <a:ln w="11430">
            <a:solidFill>
              <a:schemeClr val="tx2">
                <a:shade val="25000"/>
                <a:alpha val="75000"/>
              </a:schemeClr>
            </a:solidFill>
          </a:ln>
          <a:gradFill>
            <a:gsLst>
              <a:gs pos="0">
                <a:schemeClr val="tx2"/>
              </a:gs>
              <a:gs pos="50000">
                <a:schemeClr val="tx2"/>
              </a:gs>
              <a:gs pos="100000">
                <a:schemeClr val="tx2">
                  <a:shade val="90000"/>
                </a:schemeClr>
              </a:gs>
            </a:gsLst>
            <a:lin ang="5400000" scaled="0"/>
          </a:gradFill>
          <a:effectLst>
            <a:outerShdw blurRad="50800" dist="25400" dir="5460000" algn="tl" rotWithShape="0">
              <a:srgbClr val="000000">
                <a:alpha val="27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tx2"/>
        </a:buClr>
        <a:buSzPct val="70000"/>
        <a:buFont typeface="Wingdings"/>
        <a:buChar char="p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140000"/>
        <a:buFont typeface="Wingdings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4"/>
        </a:buClr>
        <a:buSzPct val="12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5"/>
        </a:buClr>
        <a:buSzPct val="110000"/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6"/>
        </a:buClr>
        <a:buSzPct val="9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jpeg"/><Relationship Id="rId5" Type="http://schemas.openxmlformats.org/officeDocument/2006/relationships/image" Target="../media/image10.wmf"/><Relationship Id="rId4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notesSlide" Target="../notesSlides/notesSlide22.xml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8.w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11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notesSlide" Target="../notesSlides/notesSlide23.xml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8.w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14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notesSlide" Target="../notesSlides/notesSlide24.xml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3.w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18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9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.jpeg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0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2.wmf"/><Relationship Id="rId4" Type="http://schemas.openxmlformats.org/officeDocument/2006/relationships/image" Target="../media/image31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3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.jpeg"/><Relationship Id="rId5" Type="http://schemas.openxmlformats.org/officeDocument/2006/relationships/image" Target="../media/image33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36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34.xml"/><Relationship Id="rId7" Type="http://schemas.openxmlformats.org/officeDocument/2006/relationships/image" Target="../media/image4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4.jpeg"/><Relationship Id="rId9" Type="http://schemas.openxmlformats.org/officeDocument/2006/relationships/image" Target="../media/image37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3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7.w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4.bin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4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41.wmf"/><Relationship Id="rId4" Type="http://schemas.openxmlformats.org/officeDocument/2006/relationships/oleObject" Target="../embeddings/oleObject24.bin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7" Type="http://schemas.openxmlformats.org/officeDocument/2006/relationships/image" Target="../media/image4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.jpeg"/><Relationship Id="rId5" Type="http://schemas.openxmlformats.org/officeDocument/2006/relationships/image" Target="../media/image42.wmf"/><Relationship Id="rId4" Type="http://schemas.openxmlformats.org/officeDocument/2006/relationships/oleObject" Target="../embeddings/oleObject25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7.wmf"/><Relationship Id="rId4" Type="http://schemas.openxmlformats.org/officeDocument/2006/relationships/image" Target="../media/image46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71472" y="1920273"/>
            <a:ext cx="8096348" cy="2388346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수치해석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(Numerical Analysis)</a:t>
            </a:r>
          </a:p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en-US" altLang="ko-KR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40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다변수</a:t>
            </a:r>
            <a:r>
              <a:rPr lang="ko-KR" alt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 방정식과 함수 </a:t>
            </a:r>
            <a:r>
              <a:rPr lang="en-US" altLang="ko-KR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(Part 1)</a:t>
            </a:r>
          </a:p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en-US" altLang="ko-KR" sz="4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7C8694C8-B361-4527-AF36-738590A56517}" type="slidenum">
              <a:rPr lang="en-US" altLang="ko-KR"/>
              <a:pPr/>
              <a:t>10</a:t>
            </a:fld>
            <a:endParaRPr lang="en-US" altLang="ko-KR"/>
          </a:p>
        </p:txBody>
      </p:sp>
      <p:sp>
        <p:nvSpPr>
          <p:cNvPr id="752647" name="Text Box 7"/>
          <p:cNvSpPr txBox="1">
            <a:spLocks noChangeArrowheads="1"/>
          </p:cNvSpPr>
          <p:nvPr/>
        </p:nvSpPr>
        <p:spPr bwMode="auto">
          <a:xfrm>
            <a:off x="8027988" y="476250"/>
            <a:ext cx="10255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Grid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752648" name="Rectangle 8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이차원 이분 격자법 알고리즘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(2/3)</a:t>
            </a:r>
          </a:p>
        </p:txBody>
      </p:sp>
      <p:sp>
        <p:nvSpPr>
          <p:cNvPr id="752649" name="Rectangle 9"/>
          <p:cNvSpPr>
            <a:spLocks noChangeArrowheads="1"/>
          </p:cNvSpPr>
          <p:nvPr/>
        </p:nvSpPr>
        <p:spPr bwMode="auto">
          <a:xfrm>
            <a:off x="611188" y="1547813"/>
            <a:ext cx="7777162" cy="4689475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procedure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bisx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l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h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e</a:t>
            </a:r>
            <a:r>
              <a:rPr kumimoji="0" lang="en-US" altLang="ko-KR" sz="1800"/>
              <a:t>: real numbers)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 b="1"/>
              <a:t>if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f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l</a:t>
            </a:r>
            <a:r>
              <a:rPr kumimoji="0" lang="en-US" altLang="ko-KR" sz="1800"/>
              <a:t>)</a:t>
            </a:r>
            <a:r>
              <a:rPr kumimoji="0" lang="en-US" altLang="ko-KR" sz="1800">
                <a:sym typeface="Symbol" pitchFamily="18" charset="2"/>
              </a:rPr>
              <a:t></a:t>
            </a:r>
            <a:r>
              <a:rPr kumimoji="0" lang="en-US" altLang="ko-KR" sz="1800" i="1">
                <a:sym typeface="Symbol" pitchFamily="18" charset="2"/>
              </a:rPr>
              <a:t>f</a:t>
            </a:r>
            <a:r>
              <a:rPr kumimoji="0" lang="en-US" altLang="ko-KR" sz="1800">
                <a:sym typeface="Symbol" pitchFamily="18" charset="2"/>
              </a:rPr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h</a:t>
            </a:r>
            <a:r>
              <a:rPr kumimoji="0" lang="en-US" altLang="ko-KR" sz="1800">
                <a:sym typeface="Symbol" pitchFamily="18" charset="2"/>
              </a:rPr>
              <a:t>)  0 </a:t>
            </a:r>
            <a:r>
              <a:rPr kumimoji="0" lang="en-US" altLang="ko-KR" sz="1800" b="1">
                <a:sym typeface="Symbol" pitchFamily="18" charset="2"/>
              </a:rPr>
              <a:t>return</a:t>
            </a:r>
            <a:r>
              <a:rPr kumimoji="0" lang="en-US" altLang="ko-KR" sz="1800">
                <a:sym typeface="Symbol" pitchFamily="18" charset="2"/>
              </a:rPr>
              <a:t>;</a:t>
            </a:r>
            <a:r>
              <a:rPr kumimoji="0" lang="en-US" altLang="ko-KR" sz="1800"/>
              <a:t>  {no root, or cannot find the root}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800" i="1"/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 b="1"/>
              <a:t>while 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h</a:t>
            </a:r>
            <a:r>
              <a:rPr kumimoji="0" lang="en-US" altLang="ko-KR" sz="1800"/>
              <a:t> −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l</a:t>
            </a:r>
            <a:r>
              <a:rPr kumimoji="0" lang="en-US" altLang="ko-KR" sz="1800"/>
              <a:t>) &gt; </a:t>
            </a:r>
            <a:r>
              <a:rPr kumimoji="0" lang="en-US" altLang="ko-KR" sz="1800" i="1"/>
              <a:t>e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 b="1"/>
              <a:t>begin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y</a:t>
            </a:r>
            <a:r>
              <a:rPr kumimoji="0" lang="en-US" altLang="ko-KR" sz="1800" i="1" baseline="-25000"/>
              <a:t>m</a:t>
            </a:r>
            <a:r>
              <a:rPr kumimoji="0" lang="en-US" altLang="ko-KR" sz="1800"/>
              <a:t> := (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h</a:t>
            </a:r>
            <a:r>
              <a:rPr kumimoji="0" lang="en-US" altLang="ko-KR" sz="1800"/>
              <a:t> +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l</a:t>
            </a:r>
            <a:r>
              <a:rPr kumimoji="0" lang="en-US" altLang="ko-KR" sz="1800"/>
              <a:t>) / 2;    {get a medium value}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	</a:t>
            </a:r>
            <a:r>
              <a:rPr kumimoji="0" lang="en-US" altLang="ko-KR" sz="1800" b="1"/>
              <a:t>if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f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m</a:t>
            </a:r>
            <a:r>
              <a:rPr kumimoji="0" lang="en-US" altLang="ko-KR" sz="1800"/>
              <a:t>)</a:t>
            </a:r>
            <a:r>
              <a:rPr kumimoji="0" lang="en-US" altLang="ko-KR" sz="1800">
                <a:sym typeface="Symbol" pitchFamily="18" charset="2"/>
              </a:rPr>
              <a:t></a:t>
            </a:r>
            <a:r>
              <a:rPr kumimoji="0" lang="en-US" altLang="ko-KR" sz="1800" i="1">
                <a:sym typeface="Symbol" pitchFamily="18" charset="2"/>
              </a:rPr>
              <a:t>f</a:t>
            </a:r>
            <a:r>
              <a:rPr kumimoji="0" lang="en-US" altLang="ko-KR" sz="1800">
                <a:sym typeface="Symbol" pitchFamily="18" charset="2"/>
              </a:rPr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h</a:t>
            </a:r>
            <a:r>
              <a:rPr kumimoji="0" lang="en-US" altLang="ko-KR" sz="1800">
                <a:sym typeface="Symbol" pitchFamily="18" charset="2"/>
              </a:rPr>
              <a:t>) = 0 </a:t>
            </a:r>
            <a:r>
              <a:rPr kumimoji="0" lang="en-US" altLang="ko-KR" sz="1800" b="1">
                <a:sym typeface="Symbol" pitchFamily="18" charset="2"/>
              </a:rPr>
              <a:t>then break</a:t>
            </a:r>
            <a:r>
              <a:rPr kumimoji="0" lang="en-US" altLang="ko-KR" sz="1800">
                <a:sym typeface="Symbol" pitchFamily="18" charset="2"/>
              </a:rPr>
              <a:t>;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>
                <a:sym typeface="Symbol" pitchFamily="18" charset="2"/>
              </a:rPr>
              <a:t>		</a:t>
            </a:r>
            <a:r>
              <a:rPr kumimoji="0" lang="en-US" altLang="ko-KR" sz="1800" b="1">
                <a:sym typeface="Symbol" pitchFamily="18" charset="2"/>
              </a:rPr>
              <a:t>else if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i="1"/>
              <a:t>f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m</a:t>
            </a:r>
            <a:r>
              <a:rPr kumimoji="0" lang="en-US" altLang="ko-KR" sz="1800"/>
              <a:t>)</a:t>
            </a:r>
            <a:r>
              <a:rPr kumimoji="0" lang="en-US" altLang="ko-KR" sz="1800">
                <a:sym typeface="Symbol" pitchFamily="18" charset="2"/>
              </a:rPr>
              <a:t></a:t>
            </a:r>
            <a:r>
              <a:rPr kumimoji="0" lang="en-US" altLang="ko-KR" sz="1800" i="1">
                <a:sym typeface="Symbol" pitchFamily="18" charset="2"/>
              </a:rPr>
              <a:t>f</a:t>
            </a:r>
            <a:r>
              <a:rPr kumimoji="0" lang="en-US" altLang="ko-KR" sz="1800">
                <a:sym typeface="Symbol" pitchFamily="18" charset="2"/>
              </a:rPr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l</a:t>
            </a:r>
            <a:r>
              <a:rPr kumimoji="0" lang="en-US" altLang="ko-KR" sz="1800">
                <a:sym typeface="Symbol" pitchFamily="18" charset="2"/>
              </a:rPr>
              <a:t>) &lt; 0 </a:t>
            </a:r>
            <a:r>
              <a:rPr kumimoji="0" lang="en-US" altLang="ko-KR" sz="1800" b="1">
                <a:sym typeface="Symbol" pitchFamily="18" charset="2"/>
              </a:rPr>
              <a:t>then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h</a:t>
            </a:r>
            <a:r>
              <a:rPr kumimoji="0" lang="en-US" altLang="ko-KR" sz="1800">
                <a:sym typeface="Symbol" pitchFamily="18" charset="2"/>
              </a:rPr>
              <a:t> :=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m</a:t>
            </a:r>
            <a:r>
              <a:rPr kumimoji="0" lang="en-US" altLang="ko-KR" sz="1800">
                <a:sym typeface="Symbol" pitchFamily="18" charset="2"/>
              </a:rPr>
              <a:t>;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>
                <a:sym typeface="Symbol" pitchFamily="18" charset="2"/>
              </a:rPr>
              <a:t>		</a:t>
            </a:r>
            <a:r>
              <a:rPr kumimoji="0" lang="en-US" altLang="ko-KR" sz="1800" b="1">
                <a:sym typeface="Symbol" pitchFamily="18" charset="2"/>
              </a:rPr>
              <a:t>else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b="1">
                <a:sym typeface="Symbol" pitchFamily="18" charset="2"/>
              </a:rPr>
              <a:t>if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i="1"/>
              <a:t>f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m</a:t>
            </a:r>
            <a:r>
              <a:rPr kumimoji="0" lang="en-US" altLang="ko-KR" sz="1800"/>
              <a:t>)</a:t>
            </a:r>
            <a:r>
              <a:rPr kumimoji="0" lang="en-US" altLang="ko-KR" sz="1800">
                <a:sym typeface="Symbol" pitchFamily="18" charset="2"/>
              </a:rPr>
              <a:t></a:t>
            </a:r>
            <a:r>
              <a:rPr kumimoji="0" lang="en-US" altLang="ko-KR" sz="1800" i="1">
                <a:sym typeface="Symbol" pitchFamily="18" charset="2"/>
              </a:rPr>
              <a:t>f</a:t>
            </a:r>
            <a:r>
              <a:rPr kumimoji="0" lang="en-US" altLang="ko-KR" sz="1800">
                <a:sym typeface="Symbol" pitchFamily="18" charset="2"/>
              </a:rPr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h</a:t>
            </a:r>
            <a:r>
              <a:rPr kumimoji="0" lang="en-US" altLang="ko-KR" sz="1800">
                <a:sym typeface="Symbol" pitchFamily="18" charset="2"/>
              </a:rPr>
              <a:t>) &lt; 0 </a:t>
            </a:r>
            <a:r>
              <a:rPr kumimoji="0" lang="en-US" altLang="ko-KR" sz="1800" b="1">
                <a:sym typeface="Symbol" pitchFamily="18" charset="2"/>
              </a:rPr>
              <a:t>then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l</a:t>
            </a:r>
            <a:r>
              <a:rPr kumimoji="0" lang="en-US" altLang="ko-KR" sz="1800">
                <a:sym typeface="Symbol" pitchFamily="18" charset="2"/>
              </a:rPr>
              <a:t> :=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m</a:t>
            </a:r>
            <a:r>
              <a:rPr kumimoji="0" lang="en-US" altLang="ko-KR" sz="1800">
                <a:sym typeface="Symbol" pitchFamily="18" charset="2"/>
              </a:rPr>
              <a:t>;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>
                <a:sym typeface="Symbol" pitchFamily="18" charset="2"/>
              </a:rPr>
              <a:t>		</a:t>
            </a:r>
            <a:r>
              <a:rPr kumimoji="0" lang="en-US" altLang="ko-KR" sz="1800" b="1">
                <a:sym typeface="Symbol" pitchFamily="18" charset="2"/>
              </a:rPr>
              <a:t>else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b="1">
                <a:sym typeface="Symbol" pitchFamily="18" charset="2"/>
              </a:rPr>
              <a:t>return</a:t>
            </a:r>
            <a:r>
              <a:rPr kumimoji="0" lang="en-US" altLang="ko-KR" sz="1800">
                <a:sym typeface="Symbol" pitchFamily="18" charset="2"/>
              </a:rPr>
              <a:t>; { something wrong </a:t>
            </a:r>
            <a:r>
              <a:rPr kumimoji="0" lang="en-US" altLang="ko-KR" sz="1800">
                <a:sym typeface="Wingdings" pitchFamily="2" charset="2"/>
              </a:rPr>
              <a:t> cannot find the root.}</a:t>
            </a:r>
            <a:endParaRPr kumimoji="0" lang="en-US" altLang="ko-KR" sz="1800">
              <a:sym typeface="Symbol" pitchFamily="18" charset="2"/>
            </a:endParaRP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	end</a:t>
            </a:r>
            <a:endParaRPr kumimoji="0" lang="en-US" altLang="ko-KR" sz="1800" i="1"/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</a:t>
            </a:r>
            <a:r>
              <a:rPr kumimoji="0" lang="en-US" altLang="ko-KR" sz="1800">
                <a:sym typeface="Symbol" pitchFamily="18" charset="2"/>
              </a:rPr>
              <a:t>Insert (</a:t>
            </a:r>
            <a:r>
              <a:rPr kumimoji="0" lang="en-US" altLang="ko-KR" sz="1800" i="1"/>
              <a:t>x, y</a:t>
            </a:r>
            <a:r>
              <a:rPr kumimoji="0" lang="en-US" altLang="ko-KR" sz="1800" i="1" baseline="-25000"/>
              <a:t>m</a:t>
            </a:r>
            <a:r>
              <a:rPr kumimoji="0" lang="en-US" altLang="ko-KR" sz="1800">
                <a:sym typeface="Symbol" pitchFamily="18" charset="2"/>
              </a:rPr>
              <a:t>) into the root set;</a:t>
            </a:r>
          </a:p>
        </p:txBody>
      </p:sp>
      <p:sp>
        <p:nvSpPr>
          <p:cNvPr id="752650" name="Text Box 10"/>
          <p:cNvSpPr txBox="1">
            <a:spLocks noChangeArrowheads="1"/>
          </p:cNvSpPr>
          <p:nvPr/>
        </p:nvSpPr>
        <p:spPr bwMode="auto">
          <a:xfrm>
            <a:off x="395288" y="954088"/>
            <a:ext cx="8569325" cy="53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en-US" altLang="ko-KR" sz="2000" i="1">
                <a:ea typeface="HY헤드라인M" pitchFamily="18" charset="-127"/>
              </a:rPr>
              <a:t>bisx</a:t>
            </a:r>
            <a:r>
              <a:rPr lang="en-US" altLang="ko-KR" sz="2000">
                <a:ea typeface="HY헤드라인M" pitchFamily="18" charset="-127"/>
              </a:rPr>
              <a:t>(): </a:t>
            </a:r>
            <a:r>
              <a:rPr lang="ko-KR" altLang="en-US" sz="2000">
                <a:ea typeface="HY헤드라인M" pitchFamily="18" charset="-127"/>
              </a:rPr>
              <a:t>함수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y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에서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값을 상수로 보고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b="1" i="1">
                <a:solidFill>
                  <a:schemeClr val="accent2"/>
                </a:solidFill>
                <a:ea typeface="HY헤드라인M" pitchFamily="18" charset="-127"/>
              </a:rPr>
              <a:t>y</a:t>
            </a:r>
            <a:r>
              <a:rPr lang="ko-KR" altLang="en-US" sz="2000">
                <a:ea typeface="HY헤드라인M" pitchFamily="18" charset="-127"/>
              </a:rPr>
              <a:t>에 대한 근을 찾는다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23739FAB-F85B-4CE5-ADA0-8792D606C03F}" type="slidenum">
              <a:rPr lang="en-US" altLang="ko-KR"/>
              <a:pPr/>
              <a:t>11</a:t>
            </a:fld>
            <a:endParaRPr lang="en-US" altLang="ko-KR"/>
          </a:p>
        </p:txBody>
      </p:sp>
      <p:sp>
        <p:nvSpPr>
          <p:cNvPr id="882690" name="Text Box 2"/>
          <p:cNvSpPr txBox="1">
            <a:spLocks noChangeArrowheads="1"/>
          </p:cNvSpPr>
          <p:nvPr/>
        </p:nvSpPr>
        <p:spPr bwMode="auto">
          <a:xfrm>
            <a:off x="8027988" y="476250"/>
            <a:ext cx="10255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Grid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882691" name="Rectangle 3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이차원 이분 격자법 알고리즘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(3/3)</a:t>
            </a:r>
          </a:p>
        </p:txBody>
      </p:sp>
      <p:sp>
        <p:nvSpPr>
          <p:cNvPr id="882692" name="Rectangle 4"/>
          <p:cNvSpPr>
            <a:spLocks noChangeArrowheads="1"/>
          </p:cNvSpPr>
          <p:nvPr/>
        </p:nvSpPr>
        <p:spPr bwMode="auto">
          <a:xfrm>
            <a:off x="611188" y="1547813"/>
            <a:ext cx="7777162" cy="4689475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procedure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bisy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l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h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e</a:t>
            </a:r>
            <a:r>
              <a:rPr kumimoji="0" lang="en-US" altLang="ko-KR" sz="1800"/>
              <a:t>: real numbers)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 b="1"/>
              <a:t>if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f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l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)</a:t>
            </a:r>
            <a:r>
              <a:rPr kumimoji="0" lang="en-US" altLang="ko-KR" sz="1800">
                <a:sym typeface="Symbol" pitchFamily="18" charset="2"/>
              </a:rPr>
              <a:t></a:t>
            </a:r>
            <a:r>
              <a:rPr kumimoji="0" lang="en-US" altLang="ko-KR" sz="1800" i="1"/>
              <a:t>f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h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)</a:t>
            </a:r>
            <a:r>
              <a:rPr kumimoji="0" lang="en-US" altLang="ko-KR" sz="1800">
                <a:sym typeface="Symbol" pitchFamily="18" charset="2"/>
              </a:rPr>
              <a:t>  0 </a:t>
            </a:r>
            <a:r>
              <a:rPr kumimoji="0" lang="en-US" altLang="ko-KR" sz="1800" b="1">
                <a:sym typeface="Symbol" pitchFamily="18" charset="2"/>
              </a:rPr>
              <a:t>return</a:t>
            </a:r>
            <a:r>
              <a:rPr kumimoji="0" lang="en-US" altLang="ko-KR" sz="1800">
                <a:sym typeface="Symbol" pitchFamily="18" charset="2"/>
              </a:rPr>
              <a:t>;</a:t>
            </a:r>
            <a:r>
              <a:rPr kumimoji="0" lang="en-US" altLang="ko-KR" sz="1800"/>
              <a:t>  {no root, or cannot find the root}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800" i="1"/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 b="1"/>
              <a:t>while 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h</a:t>
            </a:r>
            <a:r>
              <a:rPr kumimoji="0" lang="en-US" altLang="ko-KR" sz="1800"/>
              <a:t> −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l</a:t>
            </a:r>
            <a:r>
              <a:rPr kumimoji="0" lang="en-US" altLang="ko-KR" sz="1800"/>
              <a:t>) &gt; </a:t>
            </a:r>
            <a:r>
              <a:rPr kumimoji="0" lang="en-US" altLang="ko-KR" sz="1800" i="1"/>
              <a:t>e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 b="1"/>
              <a:t>begin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x</a:t>
            </a:r>
            <a:r>
              <a:rPr kumimoji="0" lang="en-US" altLang="ko-KR" sz="1800" i="1" baseline="-25000"/>
              <a:t>m</a:t>
            </a:r>
            <a:r>
              <a:rPr kumimoji="0" lang="en-US" altLang="ko-KR" sz="1800"/>
              <a:t> := 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h</a:t>
            </a:r>
            <a:r>
              <a:rPr kumimoji="0" lang="en-US" altLang="ko-KR" sz="1800"/>
              <a:t> +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l</a:t>
            </a:r>
            <a:r>
              <a:rPr kumimoji="0" lang="en-US" altLang="ko-KR" sz="1800"/>
              <a:t>) / 2;    {get a medium value}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	</a:t>
            </a:r>
            <a:r>
              <a:rPr kumimoji="0" lang="en-US" altLang="ko-KR" sz="1800" b="1"/>
              <a:t>if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f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m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)</a:t>
            </a:r>
            <a:r>
              <a:rPr kumimoji="0" lang="en-US" altLang="ko-KR" sz="1800">
                <a:sym typeface="Symbol" pitchFamily="18" charset="2"/>
              </a:rPr>
              <a:t></a:t>
            </a:r>
            <a:r>
              <a:rPr kumimoji="0" lang="en-US" altLang="ko-KR" sz="1800" i="1">
                <a:sym typeface="Symbol" pitchFamily="18" charset="2"/>
              </a:rPr>
              <a:t>f</a:t>
            </a:r>
            <a:r>
              <a:rPr kumimoji="0" lang="en-US" altLang="ko-KR" sz="1800">
                <a:sym typeface="Symbol" pitchFamily="18" charset="2"/>
              </a:rPr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h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>
                <a:sym typeface="Symbol" pitchFamily="18" charset="2"/>
              </a:rPr>
              <a:t>) = 0 </a:t>
            </a:r>
            <a:r>
              <a:rPr kumimoji="0" lang="en-US" altLang="ko-KR" sz="1800" b="1">
                <a:sym typeface="Symbol" pitchFamily="18" charset="2"/>
              </a:rPr>
              <a:t>then break</a:t>
            </a:r>
            <a:r>
              <a:rPr kumimoji="0" lang="en-US" altLang="ko-KR" sz="1800">
                <a:sym typeface="Symbol" pitchFamily="18" charset="2"/>
              </a:rPr>
              <a:t>;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>
                <a:sym typeface="Symbol" pitchFamily="18" charset="2"/>
              </a:rPr>
              <a:t>		</a:t>
            </a:r>
            <a:r>
              <a:rPr kumimoji="0" lang="en-US" altLang="ko-KR" sz="1800" b="1">
                <a:sym typeface="Symbol" pitchFamily="18" charset="2"/>
              </a:rPr>
              <a:t>else if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i="1"/>
              <a:t>f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m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)</a:t>
            </a:r>
            <a:r>
              <a:rPr kumimoji="0" lang="en-US" altLang="ko-KR" sz="1800">
                <a:sym typeface="Symbol" pitchFamily="18" charset="2"/>
              </a:rPr>
              <a:t></a:t>
            </a:r>
            <a:r>
              <a:rPr kumimoji="0" lang="en-US" altLang="ko-KR" sz="1800" i="1">
                <a:sym typeface="Symbol" pitchFamily="18" charset="2"/>
              </a:rPr>
              <a:t>f</a:t>
            </a:r>
            <a:r>
              <a:rPr kumimoji="0" lang="en-US" altLang="ko-KR" sz="1800">
                <a:sym typeface="Symbol" pitchFamily="18" charset="2"/>
              </a:rPr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l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>
                <a:sym typeface="Symbol" pitchFamily="18" charset="2"/>
              </a:rPr>
              <a:t>) &lt; 0 </a:t>
            </a:r>
            <a:r>
              <a:rPr kumimoji="0" lang="en-US" altLang="ko-KR" sz="1800" b="1">
                <a:sym typeface="Symbol" pitchFamily="18" charset="2"/>
              </a:rPr>
              <a:t>then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h</a:t>
            </a:r>
            <a:r>
              <a:rPr kumimoji="0" lang="en-US" altLang="ko-KR" sz="1800">
                <a:sym typeface="Symbol" pitchFamily="18" charset="2"/>
              </a:rPr>
              <a:t> :=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m</a:t>
            </a:r>
            <a:r>
              <a:rPr kumimoji="0" lang="en-US" altLang="ko-KR" sz="1800">
                <a:sym typeface="Symbol" pitchFamily="18" charset="2"/>
              </a:rPr>
              <a:t>;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>
                <a:sym typeface="Symbol" pitchFamily="18" charset="2"/>
              </a:rPr>
              <a:t>		</a:t>
            </a:r>
            <a:r>
              <a:rPr kumimoji="0" lang="en-US" altLang="ko-KR" sz="1800" b="1">
                <a:sym typeface="Symbol" pitchFamily="18" charset="2"/>
              </a:rPr>
              <a:t>else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b="1">
                <a:sym typeface="Symbol" pitchFamily="18" charset="2"/>
              </a:rPr>
              <a:t>if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i="1"/>
              <a:t>f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m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)</a:t>
            </a:r>
            <a:r>
              <a:rPr kumimoji="0" lang="en-US" altLang="ko-KR" sz="1800">
                <a:sym typeface="Symbol" pitchFamily="18" charset="2"/>
              </a:rPr>
              <a:t></a:t>
            </a:r>
            <a:r>
              <a:rPr kumimoji="0" lang="en-US" altLang="ko-KR" sz="1800" i="1">
                <a:sym typeface="Symbol" pitchFamily="18" charset="2"/>
              </a:rPr>
              <a:t>f</a:t>
            </a:r>
            <a:r>
              <a:rPr kumimoji="0" lang="en-US" altLang="ko-KR" sz="1800">
                <a:sym typeface="Symbol" pitchFamily="18" charset="2"/>
              </a:rPr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h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>
                <a:sym typeface="Symbol" pitchFamily="18" charset="2"/>
              </a:rPr>
              <a:t>) &lt; 0 </a:t>
            </a:r>
            <a:r>
              <a:rPr kumimoji="0" lang="en-US" altLang="ko-KR" sz="1800" b="1">
                <a:sym typeface="Symbol" pitchFamily="18" charset="2"/>
              </a:rPr>
              <a:t>then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l</a:t>
            </a:r>
            <a:r>
              <a:rPr kumimoji="0" lang="en-US" altLang="ko-KR" sz="1800">
                <a:sym typeface="Symbol" pitchFamily="18" charset="2"/>
              </a:rPr>
              <a:t> :=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m</a:t>
            </a:r>
            <a:r>
              <a:rPr kumimoji="0" lang="en-US" altLang="ko-KR" sz="1800">
                <a:sym typeface="Symbol" pitchFamily="18" charset="2"/>
              </a:rPr>
              <a:t>;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>
                <a:sym typeface="Symbol" pitchFamily="18" charset="2"/>
              </a:rPr>
              <a:t>		</a:t>
            </a:r>
            <a:r>
              <a:rPr kumimoji="0" lang="en-US" altLang="ko-KR" sz="1800" b="1">
                <a:sym typeface="Symbol" pitchFamily="18" charset="2"/>
              </a:rPr>
              <a:t>else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b="1">
                <a:sym typeface="Symbol" pitchFamily="18" charset="2"/>
              </a:rPr>
              <a:t>return</a:t>
            </a:r>
            <a:r>
              <a:rPr kumimoji="0" lang="en-US" altLang="ko-KR" sz="1800">
                <a:sym typeface="Symbol" pitchFamily="18" charset="2"/>
              </a:rPr>
              <a:t>; { something wrong </a:t>
            </a:r>
            <a:r>
              <a:rPr kumimoji="0" lang="en-US" altLang="ko-KR" sz="1800">
                <a:sym typeface="Wingdings" pitchFamily="2" charset="2"/>
              </a:rPr>
              <a:t> cannot find the root.}</a:t>
            </a:r>
            <a:endParaRPr kumimoji="0" lang="en-US" altLang="ko-KR" sz="1800">
              <a:sym typeface="Symbol" pitchFamily="18" charset="2"/>
            </a:endParaRP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	end</a:t>
            </a:r>
            <a:endParaRPr kumimoji="0" lang="en-US" altLang="ko-KR" sz="1800" i="1"/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</a:t>
            </a:r>
            <a:r>
              <a:rPr kumimoji="0" lang="en-US" altLang="ko-KR" sz="1800">
                <a:sym typeface="Symbol" pitchFamily="18" charset="2"/>
              </a:rPr>
              <a:t>Insert 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m</a:t>
            </a:r>
            <a:r>
              <a:rPr kumimoji="0" lang="en-US" altLang="ko-KR" sz="1800" i="1"/>
              <a:t>, y</a:t>
            </a:r>
            <a:r>
              <a:rPr kumimoji="0" lang="en-US" altLang="ko-KR" sz="1800">
                <a:sym typeface="Symbol" pitchFamily="18" charset="2"/>
              </a:rPr>
              <a:t>) into the root set;</a:t>
            </a:r>
          </a:p>
        </p:txBody>
      </p:sp>
      <p:sp>
        <p:nvSpPr>
          <p:cNvPr id="882693" name="Text Box 5"/>
          <p:cNvSpPr txBox="1">
            <a:spLocks noChangeArrowheads="1"/>
          </p:cNvSpPr>
          <p:nvPr/>
        </p:nvSpPr>
        <p:spPr bwMode="auto">
          <a:xfrm>
            <a:off x="395288" y="954088"/>
            <a:ext cx="8569325" cy="53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en-US" altLang="ko-KR" sz="2000" i="1">
                <a:ea typeface="HY헤드라인M" pitchFamily="18" charset="-127"/>
              </a:rPr>
              <a:t>bisy</a:t>
            </a:r>
            <a:r>
              <a:rPr lang="en-US" altLang="ko-KR" sz="2000">
                <a:ea typeface="HY헤드라인M" pitchFamily="18" charset="-127"/>
              </a:rPr>
              <a:t>(): </a:t>
            </a:r>
            <a:r>
              <a:rPr lang="ko-KR" altLang="en-US" sz="2000">
                <a:ea typeface="HY헤드라인M" pitchFamily="18" charset="-127"/>
              </a:rPr>
              <a:t>함수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y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에서 </a:t>
            </a:r>
            <a:r>
              <a:rPr lang="en-US" altLang="ko-KR" sz="2000" i="1">
                <a:ea typeface="HY헤드라인M" pitchFamily="18" charset="-127"/>
              </a:rPr>
              <a:t>y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값을 상수로 보고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b="1" i="1">
                <a:solidFill>
                  <a:schemeClr val="accent2"/>
                </a:solidFill>
                <a:ea typeface="HY헤드라인M" pitchFamily="18" charset="-127"/>
              </a:rPr>
              <a:t>x</a:t>
            </a:r>
            <a:r>
              <a:rPr lang="ko-KR" altLang="en-US" sz="2000">
                <a:ea typeface="HY헤드라인M" pitchFamily="18" charset="-127"/>
              </a:rPr>
              <a:t>에 대한 근을 찾는다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A84A25C2-67F1-462E-AD33-565C545FBF38}" type="slidenum">
              <a:rPr lang="en-US" altLang="ko-KR"/>
              <a:pPr/>
              <a:t>12</a:t>
            </a:fld>
            <a:endParaRPr lang="en-US" altLang="ko-KR"/>
          </a:p>
        </p:txBody>
      </p:sp>
      <p:sp>
        <p:nvSpPr>
          <p:cNvPr id="754693" name="Rectangle 5"/>
          <p:cNvSpPr>
            <a:spLocks noChangeArrowheads="1"/>
          </p:cNvSpPr>
          <p:nvPr/>
        </p:nvSpPr>
        <p:spPr bwMode="auto">
          <a:xfrm>
            <a:off x="538163" y="1292225"/>
            <a:ext cx="8137525" cy="5267325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#include &lt;stdio.h&gt;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#include &lt;stdlib.h&gt;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#include &lt;math.h&gt;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float f(float, float);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void bisx(float, float, float, float);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void bisy(float, float, float, float);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main(int argc, char *argv[])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int i = 1;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float x, xl, xh, y, yl, yh, s, e;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if(argc &lt; 7) 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	printf("Usage: %s xl xh yl yh s e\n", argv[0]);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	exit(0);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xl = (float)atof(argv[1]);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xh = (float)atof(argv[2]);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yl = (float)atof(argv[3]);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yh = (float)atof(argv[4]);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s  = (float)atof(argv[5]);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e  = (float)atof(argv[6]);</a:t>
            </a:r>
          </a:p>
        </p:txBody>
      </p:sp>
      <p:graphicFrame>
        <p:nvGraphicFramePr>
          <p:cNvPr id="754694" name="Object 6"/>
          <p:cNvGraphicFramePr>
            <a:graphicFrameLocks noChangeAspect="1"/>
          </p:cNvGraphicFramePr>
          <p:nvPr/>
        </p:nvGraphicFramePr>
        <p:xfrm>
          <a:off x="2051050" y="866775"/>
          <a:ext cx="392271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4695" name="Equation" r:id="rId4" imgW="1371600" imgH="164880" progId="Equation.DSMT4">
                  <p:embed/>
                </p:oleObj>
              </mc:Choice>
              <mc:Fallback>
                <p:oleObj name="Equation" r:id="rId4" imgW="1371600" imgH="164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866775"/>
                        <a:ext cx="3922713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4695" name="Text Box 7"/>
          <p:cNvSpPr txBox="1">
            <a:spLocks noChangeArrowheads="1"/>
          </p:cNvSpPr>
          <p:nvPr/>
        </p:nvSpPr>
        <p:spPr bwMode="auto">
          <a:xfrm>
            <a:off x="395288" y="8366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6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대상 함수</a:t>
            </a:r>
            <a:r>
              <a:rPr lang="en-US" altLang="ko-KR" sz="2000">
                <a:ea typeface="HY헤드라인M" pitchFamily="18" charset="-127"/>
              </a:rPr>
              <a:t>: </a:t>
            </a:r>
          </a:p>
        </p:txBody>
      </p:sp>
      <p:sp>
        <p:nvSpPr>
          <p:cNvPr id="754696" name="Rectangle 8"/>
          <p:cNvSpPr>
            <a:spLocks noChangeArrowheads="1"/>
          </p:cNvSpPr>
          <p:nvPr/>
        </p:nvSpPr>
        <p:spPr bwMode="auto">
          <a:xfrm>
            <a:off x="635000" y="1341438"/>
            <a:ext cx="7897813" cy="692150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754703" name="Rectangle 15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이차원 이분 격자법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(1/4)</a:t>
            </a:r>
          </a:p>
        </p:txBody>
      </p:sp>
      <p:sp>
        <p:nvSpPr>
          <p:cNvPr id="754704" name="Rectangle 16"/>
          <p:cNvSpPr>
            <a:spLocks noChangeArrowheads="1"/>
          </p:cNvSpPr>
          <p:nvPr/>
        </p:nvSpPr>
        <p:spPr bwMode="auto">
          <a:xfrm>
            <a:off x="635000" y="5184775"/>
            <a:ext cx="7897813" cy="1268413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754705" name="Text Box 17"/>
          <p:cNvSpPr txBox="1">
            <a:spLocks noChangeArrowheads="1"/>
          </p:cNvSpPr>
          <p:nvPr/>
        </p:nvSpPr>
        <p:spPr bwMode="auto">
          <a:xfrm>
            <a:off x="8027988" y="476250"/>
            <a:ext cx="10255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Grid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754706" name="Rectangle 18"/>
          <p:cNvSpPr>
            <a:spLocks noChangeArrowheads="1"/>
          </p:cNvSpPr>
          <p:nvPr/>
        </p:nvSpPr>
        <p:spPr bwMode="auto">
          <a:xfrm>
            <a:off x="635000" y="2205038"/>
            <a:ext cx="7897813" cy="692150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754709" name="Group 21"/>
          <p:cNvGrpSpPr>
            <a:grpSpLocks/>
          </p:cNvGrpSpPr>
          <p:nvPr/>
        </p:nvGrpSpPr>
        <p:grpSpPr bwMode="auto">
          <a:xfrm>
            <a:off x="635000" y="3049588"/>
            <a:ext cx="7897813" cy="1963737"/>
            <a:chOff x="400" y="1921"/>
            <a:chExt cx="4975" cy="1237"/>
          </a:xfrm>
        </p:grpSpPr>
        <p:sp>
          <p:nvSpPr>
            <p:cNvPr id="754707" name="Rectangle 19"/>
            <p:cNvSpPr>
              <a:spLocks noChangeArrowheads="1"/>
            </p:cNvSpPr>
            <p:nvPr/>
          </p:nvSpPr>
          <p:spPr bwMode="auto">
            <a:xfrm>
              <a:off x="400" y="1921"/>
              <a:ext cx="4975" cy="160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54708" name="Rectangle 20"/>
            <p:cNvSpPr>
              <a:spLocks noChangeArrowheads="1"/>
            </p:cNvSpPr>
            <p:nvPr/>
          </p:nvSpPr>
          <p:spPr bwMode="auto">
            <a:xfrm>
              <a:off x="400" y="2568"/>
              <a:ext cx="4975" cy="590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4696" grpId="0" animBg="1"/>
      <p:bldP spid="754704" grpId="0" animBg="1"/>
      <p:bldP spid="75470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C8FCB5D8-21ED-4085-9D8F-C839CF5B1224}" type="slidenum">
              <a:rPr lang="en-US" altLang="ko-KR"/>
              <a:pPr/>
              <a:t>13</a:t>
            </a:fld>
            <a:endParaRPr lang="en-US" altLang="ko-KR"/>
          </a:p>
        </p:txBody>
      </p:sp>
      <p:sp>
        <p:nvSpPr>
          <p:cNvPr id="887811" name="Rectangle 3"/>
          <p:cNvSpPr>
            <a:spLocks noChangeArrowheads="1"/>
          </p:cNvSpPr>
          <p:nvPr/>
        </p:nvSpPr>
        <p:spPr bwMode="auto">
          <a:xfrm>
            <a:off x="538163" y="1104900"/>
            <a:ext cx="8137525" cy="4629150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printf("(xl, xh) = (%.8f, %.8f)\n", xl, xh);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printf("(yl, yh) = (%.8f, %.8f)\n", yl, yh);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printf("s = %.8f\n", s);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printf("e = %.8f\n", e);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printf("     x\t\t     y\t\t  f(x,y)\n");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	</a:t>
            </a:r>
            <a:r>
              <a:rPr kumimoji="0" lang="en-US" altLang="ko-KR" sz="1400" b="1">
                <a:latin typeface="Courier New" pitchFamily="49" charset="0"/>
              </a:rPr>
              <a:t>for(x = xl;x &lt;= xh;x += s) 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b="1">
                <a:latin typeface="Courier New" pitchFamily="49" charset="0"/>
              </a:rPr>
              <a:t>		for(y = yl;y &lt;= yh;y += s) 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b="1">
                <a:latin typeface="Courier New" pitchFamily="49" charset="0"/>
              </a:rPr>
              <a:t>			bisx(x, y, y+s, e);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b="1">
                <a:latin typeface="Courier New" pitchFamily="49" charset="0"/>
              </a:rPr>
              <a:t>			bisy(y, x, x+s, e);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b="1">
                <a:latin typeface="Courier New" pitchFamily="49" charset="0"/>
              </a:rPr>
              <a:t>		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b="1">
                <a:latin typeface="Courier New" pitchFamily="49" charset="0"/>
              </a:rPr>
              <a:t>	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s-ES" altLang="ko-KR" sz="1400">
                <a:latin typeface="Courier New" pitchFamily="49" charset="0"/>
              </a:rPr>
              <a:t>float f(float x, float y)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s-ES" altLang="ko-KR" sz="140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s-ES" altLang="ko-KR" sz="1400">
                <a:latin typeface="Courier New" pitchFamily="49" charset="0"/>
              </a:rPr>
              <a:t>	return ( 3.0*sin(3.0*x) + 4.0*cos(3.0*y) 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s-ES" altLang="ko-KR" sz="1400">
                <a:latin typeface="Courier New" pitchFamily="49" charset="0"/>
              </a:rPr>
              <a:t>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</p:txBody>
      </p:sp>
      <p:sp>
        <p:nvSpPr>
          <p:cNvPr id="887815" name="Rectangle 7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이차원 이분 격자법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(2/4)</a:t>
            </a:r>
          </a:p>
        </p:txBody>
      </p:sp>
      <p:sp>
        <p:nvSpPr>
          <p:cNvPr id="887816" name="Rectangle 8"/>
          <p:cNvSpPr>
            <a:spLocks noChangeArrowheads="1"/>
          </p:cNvSpPr>
          <p:nvPr/>
        </p:nvSpPr>
        <p:spPr bwMode="auto">
          <a:xfrm>
            <a:off x="635000" y="4457700"/>
            <a:ext cx="7897813" cy="1076325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87817" name="Text Box 9"/>
          <p:cNvSpPr txBox="1">
            <a:spLocks noChangeArrowheads="1"/>
          </p:cNvSpPr>
          <p:nvPr/>
        </p:nvSpPr>
        <p:spPr bwMode="auto">
          <a:xfrm>
            <a:off x="8027988" y="476250"/>
            <a:ext cx="10255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Grid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887818" name="Rectangle 10"/>
          <p:cNvSpPr>
            <a:spLocks noChangeArrowheads="1"/>
          </p:cNvSpPr>
          <p:nvPr/>
        </p:nvSpPr>
        <p:spPr bwMode="auto">
          <a:xfrm>
            <a:off x="635000" y="1341438"/>
            <a:ext cx="7897813" cy="1008062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87819" name="Rectangle 11"/>
          <p:cNvSpPr>
            <a:spLocks noChangeArrowheads="1"/>
          </p:cNvSpPr>
          <p:nvPr/>
        </p:nvSpPr>
        <p:spPr bwMode="auto">
          <a:xfrm>
            <a:off x="635000" y="2824163"/>
            <a:ext cx="7897813" cy="1368425"/>
          </a:xfrm>
          <a:prstGeom prst="rect">
            <a:avLst/>
          </a:prstGeom>
          <a:solidFill>
            <a:srgbClr val="CCFFCC">
              <a:alpha val="30000"/>
            </a:srgbClr>
          </a:solidFill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7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7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7816" grpId="0" animBg="1"/>
      <p:bldP spid="887818" grpId="0" animBg="1"/>
      <p:bldP spid="8878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9F5DA50-B9A8-4172-9200-33C67A334576}" type="slidenum">
              <a:rPr lang="en-US" altLang="ko-KR"/>
              <a:pPr/>
              <a:t>14</a:t>
            </a:fld>
            <a:endParaRPr lang="en-US" altLang="ko-KR"/>
          </a:p>
        </p:txBody>
      </p:sp>
      <p:sp>
        <p:nvSpPr>
          <p:cNvPr id="891907" name="Rectangle 3"/>
          <p:cNvSpPr>
            <a:spLocks noChangeArrowheads="1"/>
          </p:cNvSpPr>
          <p:nvPr/>
        </p:nvSpPr>
        <p:spPr bwMode="auto">
          <a:xfrm>
            <a:off x="538163" y="1019175"/>
            <a:ext cx="8137525" cy="3565525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void bisx(float x, float yl, float yh, float e)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float ym;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if((f(x,yh)*f(x,yl)) &gt;= 0) return;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while((yh-yl) &gt; e) 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    ym = (yh + yl) / 2.0;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    if((f(x,ym)*f(x,yh)) == (float)0) break;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    else if((f(x,ym)*f(x,yl)) &lt; (float)0) yh = ym;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    else if((f(x,ym)*f(x,yh)) &lt; (float)0) yl = ym;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    else return;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</a:t>
            </a:r>
            <a:r>
              <a:rPr kumimoji="0" lang="en-US" altLang="ko-KR" sz="1400" b="1">
                <a:latin typeface="Courier New" pitchFamily="49" charset="0"/>
              </a:rPr>
              <a:t>printf("%.8f\t%.8f\t%.8f\n", x, ym, f(x,ym));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}</a:t>
            </a:r>
          </a:p>
        </p:txBody>
      </p:sp>
      <p:sp>
        <p:nvSpPr>
          <p:cNvPr id="891909" name="Rectangle 5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이차원 이분 격자법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(3/4)</a:t>
            </a:r>
          </a:p>
        </p:txBody>
      </p:sp>
      <p:sp>
        <p:nvSpPr>
          <p:cNvPr id="891911" name="Rectangle 7"/>
          <p:cNvSpPr>
            <a:spLocks noChangeArrowheads="1"/>
          </p:cNvSpPr>
          <p:nvPr/>
        </p:nvSpPr>
        <p:spPr bwMode="auto">
          <a:xfrm>
            <a:off x="635000" y="2378075"/>
            <a:ext cx="7897813" cy="1458913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91912" name="Text Box 8"/>
          <p:cNvSpPr txBox="1">
            <a:spLocks noChangeArrowheads="1"/>
          </p:cNvSpPr>
          <p:nvPr/>
        </p:nvSpPr>
        <p:spPr bwMode="auto">
          <a:xfrm>
            <a:off x="8027988" y="476250"/>
            <a:ext cx="10255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Grid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891913" name="Rectangle 9"/>
          <p:cNvSpPr>
            <a:spLocks noChangeArrowheads="1"/>
          </p:cNvSpPr>
          <p:nvPr/>
        </p:nvSpPr>
        <p:spPr bwMode="auto">
          <a:xfrm>
            <a:off x="635000" y="1066800"/>
            <a:ext cx="7897813" cy="276225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91914" name="Rectangle 10"/>
          <p:cNvSpPr>
            <a:spLocks noChangeArrowheads="1"/>
          </p:cNvSpPr>
          <p:nvPr/>
        </p:nvSpPr>
        <p:spPr bwMode="auto">
          <a:xfrm>
            <a:off x="635000" y="1916113"/>
            <a:ext cx="7897813" cy="320675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91915" name="Rectangle 11"/>
          <p:cNvSpPr>
            <a:spLocks noChangeArrowheads="1"/>
          </p:cNvSpPr>
          <p:nvPr/>
        </p:nvSpPr>
        <p:spPr bwMode="auto">
          <a:xfrm>
            <a:off x="635000" y="4033838"/>
            <a:ext cx="7897813" cy="287337"/>
          </a:xfrm>
          <a:prstGeom prst="rect">
            <a:avLst/>
          </a:prstGeom>
          <a:solidFill>
            <a:srgbClr val="CCFFCC">
              <a:alpha val="30000"/>
            </a:srgbClr>
          </a:solidFill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91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91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91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911" grpId="0" animBg="1"/>
      <p:bldP spid="891913" grpId="0" animBg="1"/>
      <p:bldP spid="891914" grpId="0" animBg="1"/>
      <p:bldP spid="8919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B51BC416-4542-47BE-8FE0-3DCBD52F565D}" type="slidenum">
              <a:rPr lang="en-US" altLang="ko-KR"/>
              <a:pPr/>
              <a:t>15</a:t>
            </a:fld>
            <a:endParaRPr lang="en-US" altLang="ko-KR"/>
          </a:p>
        </p:txBody>
      </p:sp>
      <p:sp>
        <p:nvSpPr>
          <p:cNvPr id="889859" name="Rectangle 3"/>
          <p:cNvSpPr>
            <a:spLocks noChangeArrowheads="1"/>
          </p:cNvSpPr>
          <p:nvPr/>
        </p:nvSpPr>
        <p:spPr bwMode="auto">
          <a:xfrm>
            <a:off x="538163" y="990600"/>
            <a:ext cx="8137525" cy="3565525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void bisy(float y, float xl, float xh, float e)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float xm;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if((f(xh,y)*f(xl,y)) &gt;= 0) return;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while((xh-xl) &gt; e) {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    xm = (xh + xl) / 2.0;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    if((f(xm,y)*f(xh,y)) == (float)0) break;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    else if((f(xm,y)*f(xl,y)) &lt; (float)0) xh = xm;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    else if((f(xm,y)*f(xh,y)) &lt; (float)0) xl = xm;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    else return;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400"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 b="1">
                <a:latin typeface="Courier New" pitchFamily="49" charset="0"/>
              </a:rPr>
              <a:t>    printf("%.8f\t%.8f\t%.8f\n", xm, y, f(xm,y));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400">
                <a:latin typeface="Courier New" pitchFamily="49" charset="0"/>
              </a:rPr>
              <a:t>}</a:t>
            </a:r>
          </a:p>
        </p:txBody>
      </p:sp>
      <p:sp>
        <p:nvSpPr>
          <p:cNvPr id="889861" name="Rectangle 5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이차원 이분 격자법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(4/4)</a:t>
            </a:r>
          </a:p>
        </p:txBody>
      </p:sp>
      <p:sp>
        <p:nvSpPr>
          <p:cNvPr id="889865" name="Text Box 9"/>
          <p:cNvSpPr txBox="1">
            <a:spLocks noChangeArrowheads="1"/>
          </p:cNvSpPr>
          <p:nvPr/>
        </p:nvSpPr>
        <p:spPr bwMode="auto">
          <a:xfrm>
            <a:off x="8027988" y="476250"/>
            <a:ext cx="10255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Grid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889866" name="Rectangle 10"/>
          <p:cNvSpPr>
            <a:spLocks noChangeArrowheads="1"/>
          </p:cNvSpPr>
          <p:nvPr/>
        </p:nvSpPr>
        <p:spPr bwMode="auto">
          <a:xfrm>
            <a:off x="635000" y="2363788"/>
            <a:ext cx="7897813" cy="1458912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89867" name="Rectangle 11"/>
          <p:cNvSpPr>
            <a:spLocks noChangeArrowheads="1"/>
          </p:cNvSpPr>
          <p:nvPr/>
        </p:nvSpPr>
        <p:spPr bwMode="auto">
          <a:xfrm>
            <a:off x="635000" y="1052513"/>
            <a:ext cx="7897813" cy="276225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89868" name="Rectangle 12"/>
          <p:cNvSpPr>
            <a:spLocks noChangeArrowheads="1"/>
          </p:cNvSpPr>
          <p:nvPr/>
        </p:nvSpPr>
        <p:spPr bwMode="auto">
          <a:xfrm>
            <a:off x="635000" y="1901825"/>
            <a:ext cx="7897813" cy="320675"/>
          </a:xfrm>
          <a:prstGeom prst="rect">
            <a:avLst/>
          </a:prstGeom>
          <a:noFill/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89869" name="Rectangle 13"/>
          <p:cNvSpPr>
            <a:spLocks noChangeArrowheads="1"/>
          </p:cNvSpPr>
          <p:nvPr/>
        </p:nvSpPr>
        <p:spPr bwMode="auto">
          <a:xfrm>
            <a:off x="635000" y="4019550"/>
            <a:ext cx="7897813" cy="287338"/>
          </a:xfrm>
          <a:prstGeom prst="rect">
            <a:avLst/>
          </a:prstGeom>
          <a:solidFill>
            <a:srgbClr val="CCFFCC">
              <a:alpha val="30000"/>
            </a:srgbClr>
          </a:solidFill>
          <a:ln w="19050">
            <a:solidFill>
              <a:srgbClr val="00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9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9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9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9866" grpId="0" animBg="1"/>
      <p:bldP spid="889867" grpId="0" animBg="1"/>
      <p:bldP spid="889868" grpId="0" animBg="1"/>
      <p:bldP spid="88986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71CE1E09-B92E-4BBB-89B4-858535EC6EC0}" type="slidenum">
              <a:rPr lang="en-US" altLang="ko-KR"/>
              <a:pPr/>
              <a:t>16</a:t>
            </a:fld>
            <a:endParaRPr lang="en-US" altLang="ko-KR"/>
          </a:p>
        </p:txBody>
      </p:sp>
      <p:sp>
        <p:nvSpPr>
          <p:cNvPr id="758786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</a:p>
        </p:txBody>
      </p:sp>
      <p:sp>
        <p:nvSpPr>
          <p:cNvPr id="758791" name="Text Box 7"/>
          <p:cNvSpPr txBox="1">
            <a:spLocks noChangeArrowheads="1"/>
          </p:cNvSpPr>
          <p:nvPr/>
        </p:nvSpPr>
        <p:spPr bwMode="auto">
          <a:xfrm>
            <a:off x="8027988" y="476250"/>
            <a:ext cx="10255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Grid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758792" name="Picture 8" descr="bisection-grid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852488"/>
            <a:ext cx="6481763" cy="5961062"/>
          </a:xfrm>
          <a:prstGeom prst="rect">
            <a:avLst/>
          </a:prstGeom>
          <a:noFill/>
        </p:spPr>
      </p:pic>
      <p:pic>
        <p:nvPicPr>
          <p:cNvPr id="758794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8400" y="3284538"/>
            <a:ext cx="5387975" cy="3203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758795" name="Rectangle 11"/>
          <p:cNvSpPr>
            <a:spLocks noChangeArrowheads="1"/>
          </p:cNvSpPr>
          <p:nvPr/>
        </p:nvSpPr>
        <p:spPr bwMode="auto">
          <a:xfrm>
            <a:off x="4211638" y="1412875"/>
            <a:ext cx="334962" cy="193675"/>
          </a:xfrm>
          <a:prstGeom prst="rect">
            <a:avLst/>
          </a:prstGeom>
          <a:noFill/>
          <a:ln w="12700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7C2B2708-9C82-4908-B52B-A5DEE72BCDD5}" type="slidenum">
              <a:rPr lang="en-US" altLang="ko-KR"/>
              <a:pPr/>
              <a:t>17</a:t>
            </a:fld>
            <a:endParaRPr lang="en-US" altLang="ko-KR"/>
          </a:p>
        </p:txBody>
      </p:sp>
      <p:pic>
        <p:nvPicPr>
          <p:cNvPr id="893959" name="Picture 7" descr="bisection-grid-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779463"/>
            <a:ext cx="6499225" cy="5976937"/>
          </a:xfrm>
          <a:prstGeom prst="rect">
            <a:avLst/>
          </a:prstGeom>
          <a:noFill/>
        </p:spPr>
      </p:pic>
      <p:sp>
        <p:nvSpPr>
          <p:cNvPr id="893954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</a:p>
        </p:txBody>
      </p:sp>
      <p:sp>
        <p:nvSpPr>
          <p:cNvPr id="893955" name="Text Box 3"/>
          <p:cNvSpPr txBox="1">
            <a:spLocks noChangeArrowheads="1"/>
          </p:cNvSpPr>
          <p:nvPr/>
        </p:nvSpPr>
        <p:spPr bwMode="auto">
          <a:xfrm>
            <a:off x="8027988" y="476250"/>
            <a:ext cx="10255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Grid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893958" name="Rectangle 6"/>
          <p:cNvSpPr>
            <a:spLocks noChangeArrowheads="1"/>
          </p:cNvSpPr>
          <p:nvPr/>
        </p:nvSpPr>
        <p:spPr bwMode="auto">
          <a:xfrm>
            <a:off x="4284663" y="933450"/>
            <a:ext cx="404812" cy="193675"/>
          </a:xfrm>
          <a:prstGeom prst="rect">
            <a:avLst/>
          </a:prstGeom>
          <a:noFill/>
          <a:ln w="12700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93960" name="Rectangle 8"/>
          <p:cNvSpPr>
            <a:spLocks noChangeArrowheads="1"/>
          </p:cNvSpPr>
          <p:nvPr/>
        </p:nvSpPr>
        <p:spPr bwMode="auto">
          <a:xfrm>
            <a:off x="120650" y="6453188"/>
            <a:ext cx="779463" cy="374650"/>
          </a:xfrm>
          <a:prstGeom prst="rect">
            <a:avLst/>
          </a:prstGeom>
          <a:noFill/>
          <a:ln w="12700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pic>
        <p:nvPicPr>
          <p:cNvPr id="893964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8400" y="3278188"/>
            <a:ext cx="5327650" cy="3171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D3AFE9DF-6CB3-4B5A-BC0B-DBD3C8477484}" type="slidenum">
              <a:rPr lang="en-US" altLang="ko-KR"/>
              <a:pPr/>
              <a:t>18</a:t>
            </a:fld>
            <a:endParaRPr lang="en-US" altLang="ko-KR"/>
          </a:p>
        </p:txBody>
      </p:sp>
      <p:sp>
        <p:nvSpPr>
          <p:cNvPr id="896002" name="AutoShape 2"/>
          <p:cNvSpPr>
            <a:spLocks noChangeArrowheads="1"/>
          </p:cNvSpPr>
          <p:nvPr/>
        </p:nvSpPr>
        <p:spPr bwMode="auto">
          <a:xfrm>
            <a:off x="250825" y="1657350"/>
            <a:ext cx="8353425" cy="5524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12700">
            <a:solidFill>
              <a:srgbClr val="FF99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96003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We are now …</a:t>
            </a:r>
          </a:p>
        </p:txBody>
      </p:sp>
      <p:sp>
        <p:nvSpPr>
          <p:cNvPr id="896004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284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이차원 이분 격자</a:t>
            </a:r>
            <a:r>
              <a:rPr lang="en-US" altLang="ko-KR" sz="2000">
                <a:ea typeface="HY헤드라인M" pitchFamily="18" charset="-127"/>
              </a:rPr>
              <a:t>(bisection grid)</a:t>
            </a:r>
            <a:r>
              <a:rPr lang="ko-KR" altLang="en-US" sz="2000">
                <a:ea typeface="HY헤드라인M" pitchFamily="18" charset="-127"/>
              </a:rPr>
              <a:t>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영점 곡선 추적 </a:t>
            </a:r>
            <a:r>
              <a:rPr lang="en-US" altLang="ko-KR" sz="2000">
                <a:ea typeface="HY헤드라인M" pitchFamily="18" charset="-127"/>
              </a:rPr>
              <a:t>(Zero-Curve Tracking)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더욱 세밀한 이차원 이분 격자법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다차원 극값을 구하기 위한 경사도 탐색 </a:t>
            </a:r>
            <a:r>
              <a:rPr lang="en-US" altLang="ko-KR" sz="2000">
                <a:ea typeface="HY헤드라인M" pitchFamily="18" charset="-127"/>
              </a:rPr>
              <a:t>(Gradient Search)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가파른 경사법 </a:t>
            </a:r>
            <a:r>
              <a:rPr lang="en-US" altLang="ko-KR" sz="2000">
                <a:ea typeface="HY헤드라인M" pitchFamily="18" charset="-127"/>
              </a:rPr>
              <a:t>(Steepest Descent)</a:t>
            </a:r>
          </a:p>
        </p:txBody>
      </p:sp>
      <p:sp>
        <p:nvSpPr>
          <p:cNvPr id="896005" name="Text Box 5"/>
          <p:cNvSpPr txBox="1">
            <a:spLocks noChangeArrowheads="1"/>
          </p:cNvSpPr>
          <p:nvPr/>
        </p:nvSpPr>
        <p:spPr bwMode="auto">
          <a:xfrm>
            <a:off x="7600950" y="476250"/>
            <a:ext cx="14525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Zero-Curve Tracking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F30F98AA-575B-46E5-9F19-DDB4C3CD2CC1}" type="slidenum">
              <a:rPr lang="en-US" altLang="ko-KR"/>
              <a:pPr/>
              <a:t>19</a:t>
            </a:fld>
            <a:endParaRPr lang="en-US" altLang="ko-KR"/>
          </a:p>
        </p:txBody>
      </p:sp>
      <p:sp>
        <p:nvSpPr>
          <p:cNvPr id="898050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곡선 추적의 동기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(motivation)</a:t>
            </a:r>
          </a:p>
        </p:txBody>
      </p:sp>
      <p:sp>
        <p:nvSpPr>
          <p:cNvPr id="898051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3841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이분 격자법은 </a:t>
            </a:r>
            <a:r>
              <a:rPr lang="en-US" altLang="ko-KR" sz="2000">
                <a:ea typeface="HY헤드라인M" pitchFamily="18" charset="-127"/>
              </a:rPr>
              <a:t>Domain </a:t>
            </a:r>
            <a:r>
              <a:rPr lang="ko-KR" altLang="en-US" sz="2000">
                <a:ea typeface="HY헤드라인M" pitchFamily="18" charset="-127"/>
              </a:rPr>
              <a:t>내의 모든 구간에 대해서 해를 구하는 시도를 해야 하므로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불필요한 공간 탐색이 많이 이루어진다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영점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곡선 추척에서는</a:t>
            </a:r>
            <a:br>
              <a:rPr lang="ko-KR" altLang="en-US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1) (</a:t>
            </a:r>
            <a:r>
              <a:rPr lang="ko-KR" altLang="en-US" sz="2000">
                <a:ea typeface="HY헤드라인M" pitchFamily="18" charset="-127"/>
              </a:rPr>
              <a:t>이분 격자법 등을 사용하여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ko-KR" altLang="en-US" sz="2000">
                <a:ea typeface="HY헤드라인M" pitchFamily="18" charset="-127"/>
              </a:rPr>
              <a:t>한 점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정확히는 두 점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을 먼저 찾아낸 후</a:t>
            </a:r>
            <a:r>
              <a:rPr lang="en-US" altLang="ko-KR" sz="2000">
                <a:ea typeface="HY헤드라인M" pitchFamily="18" charset="-127"/>
              </a:rPr>
              <a:t>, 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2) </a:t>
            </a:r>
            <a:r>
              <a:rPr lang="ko-KR" altLang="en-US" sz="2000">
                <a:ea typeface="HY헤드라인M" pitchFamily="18" charset="-127"/>
              </a:rPr>
              <a:t>찾아낸 점을 사용하여 다음 점을 찾아내는 방법을 사용한다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이분 격자법에 비해서 검색 공간을 줄일 수 있다는 장점이 있다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But, </a:t>
            </a:r>
            <a:r>
              <a:rPr lang="ko-KR" altLang="en-US" sz="2000">
                <a:ea typeface="HY헤드라인M" pitchFamily="18" charset="-127"/>
              </a:rPr>
              <a:t>계산 과정이 비교적 복잡한 단점이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898057" name="Text Box 9"/>
          <p:cNvSpPr txBox="1">
            <a:spLocks noChangeArrowheads="1"/>
          </p:cNvSpPr>
          <p:nvPr/>
        </p:nvSpPr>
        <p:spPr bwMode="auto">
          <a:xfrm>
            <a:off x="7600950" y="476250"/>
            <a:ext cx="14525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Zero-Curve Tracking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83764511-D988-4A18-A373-93FE3475CF0E}" type="slidenum">
              <a:rPr lang="en-US" altLang="ko-KR"/>
              <a:pPr/>
              <a:t>2</a:t>
            </a:fld>
            <a:endParaRPr lang="en-US" altLang="ko-KR"/>
          </a:p>
        </p:txBody>
      </p:sp>
      <p:sp>
        <p:nvSpPr>
          <p:cNvPr id="797699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991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변수가 두 개 이상인 함수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예를 들어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의 해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y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z</a:t>
            </a:r>
            <a:r>
              <a:rPr lang="en-US" altLang="ko-KR" sz="2000">
                <a:ea typeface="HY헤드라인M" pitchFamily="18" charset="-127"/>
              </a:rPr>
              <a:t>)=0</a:t>
            </a:r>
            <a:r>
              <a:rPr lang="ko-KR" altLang="en-US" sz="2000">
                <a:ea typeface="HY헤드라인M" pitchFamily="18" charset="-127"/>
              </a:rPr>
              <a:t>으로 하는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y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z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의 값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를 수치 해석적으로 구하는 방법을 다룬다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6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2</a:t>
            </a:r>
            <a:r>
              <a:rPr lang="ko-KR" altLang="en-US" sz="2000">
                <a:ea typeface="HY헤드라인M" pitchFamily="18" charset="-127"/>
              </a:rPr>
              <a:t>차 함수인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y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를 집중적으로 다룬다</a:t>
            </a:r>
            <a:r>
              <a:rPr lang="en-US" altLang="ko-KR" sz="2000">
                <a:ea typeface="HY헤드라인M" pitchFamily="18" charset="-127"/>
              </a:rPr>
              <a:t>. (3</a:t>
            </a:r>
            <a:r>
              <a:rPr lang="ko-KR" altLang="en-US" sz="2000">
                <a:ea typeface="HY헤드라인M" pitchFamily="18" charset="-127"/>
              </a:rPr>
              <a:t>차 이상 확장 가능</a:t>
            </a:r>
            <a:r>
              <a:rPr lang="en-US" altLang="ko-KR" sz="2000">
                <a:ea typeface="HY헤드라인M" pitchFamily="18" charset="-127"/>
              </a:rPr>
              <a:t>)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We will cover …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이차원 이분 격자법 </a:t>
            </a:r>
            <a:r>
              <a:rPr lang="en-US" altLang="ko-KR">
                <a:ea typeface="HY헤드라인M" pitchFamily="18" charset="-127"/>
              </a:rPr>
              <a:t>(Bisection Grid)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영점 곡선 추적 </a:t>
            </a:r>
            <a:r>
              <a:rPr lang="en-US" altLang="ko-KR">
                <a:ea typeface="HY헤드라인M" pitchFamily="18" charset="-127"/>
              </a:rPr>
              <a:t>(Zero-Curve Tracking)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더욱 세밀한 이분 격자법 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다차원 극값을 구하기 위한 경사도 탐색법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가파른 경사법 </a:t>
            </a:r>
            <a:endParaRPr lang="ko-KR" altLang="en-US" sz="2000">
              <a:ea typeface="HY헤드라인M" pitchFamily="18" charset="-127"/>
            </a:endParaRPr>
          </a:p>
        </p:txBody>
      </p:sp>
      <p:sp>
        <p:nvSpPr>
          <p:cNvPr id="797701" name="Text Box 5"/>
          <p:cNvSpPr txBox="1">
            <a:spLocks noChangeArrowheads="1"/>
          </p:cNvSpPr>
          <p:nvPr/>
        </p:nvSpPr>
        <p:spPr bwMode="auto">
          <a:xfrm>
            <a:off x="7516813" y="476250"/>
            <a:ext cx="15367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다변수 방정식과 함수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797702" name="Rectangle 6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In this chapter …</a:t>
            </a:r>
          </a:p>
        </p:txBody>
      </p:sp>
      <p:graphicFrame>
        <p:nvGraphicFramePr>
          <p:cNvPr id="797703" name="Object 7"/>
          <p:cNvGraphicFramePr>
            <a:graphicFrameLocks noChangeAspect="1"/>
          </p:cNvGraphicFramePr>
          <p:nvPr/>
        </p:nvGraphicFramePr>
        <p:xfrm>
          <a:off x="1038225" y="1608138"/>
          <a:ext cx="41052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7704" name="Equation" r:id="rId5" imgW="1434960" imgH="164880" progId="Equation.DSMT4">
                  <p:embed/>
                </p:oleObj>
              </mc:Choice>
              <mc:Fallback>
                <p:oleObj name="Equation" r:id="rId5" imgW="1434960" imgH="164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1608138"/>
                        <a:ext cx="410527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7704" name="AutoShape 8"/>
          <p:cNvSpPr>
            <a:spLocks/>
          </p:cNvSpPr>
          <p:nvPr/>
        </p:nvSpPr>
        <p:spPr bwMode="auto">
          <a:xfrm>
            <a:off x="4860925" y="4149725"/>
            <a:ext cx="503238" cy="1079500"/>
          </a:xfrm>
          <a:prstGeom prst="rightBrace">
            <a:avLst>
              <a:gd name="adj1" fmla="val 17876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797705" name="AutoShape 9"/>
          <p:cNvSpPr>
            <a:spLocks/>
          </p:cNvSpPr>
          <p:nvPr/>
        </p:nvSpPr>
        <p:spPr bwMode="auto">
          <a:xfrm>
            <a:off x="4859338" y="5373688"/>
            <a:ext cx="503237" cy="719137"/>
          </a:xfrm>
          <a:prstGeom prst="rightBrace">
            <a:avLst>
              <a:gd name="adj1" fmla="val 1190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797706" name="Text Box 10"/>
          <p:cNvSpPr txBox="1">
            <a:spLocks noChangeArrowheads="1"/>
          </p:cNvSpPr>
          <p:nvPr/>
        </p:nvSpPr>
        <p:spPr bwMode="auto">
          <a:xfrm>
            <a:off x="5292725" y="4462463"/>
            <a:ext cx="2305050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ko-KR" altLang="en-US">
                <a:ea typeface="HY헤드라인M" pitchFamily="18" charset="-127"/>
              </a:rPr>
              <a:t>해</a:t>
            </a:r>
            <a:r>
              <a:rPr lang="en-US" altLang="ko-KR">
                <a:ea typeface="HY헤드라인M" pitchFamily="18" charset="-127"/>
              </a:rPr>
              <a:t>(</a:t>
            </a:r>
            <a:r>
              <a:rPr lang="ko-KR" altLang="en-US">
                <a:ea typeface="HY헤드라인M" pitchFamily="18" charset="-127"/>
              </a:rPr>
              <a:t>근</a:t>
            </a:r>
            <a:r>
              <a:rPr lang="en-US" altLang="ko-KR">
                <a:ea typeface="HY헤드라인M" pitchFamily="18" charset="-127"/>
              </a:rPr>
              <a:t>)</a:t>
            </a:r>
            <a:r>
              <a:rPr lang="ko-KR" altLang="en-US">
                <a:ea typeface="HY헤드라인M" pitchFamily="18" charset="-127"/>
              </a:rPr>
              <a:t>을 구하는 방법</a:t>
            </a:r>
          </a:p>
        </p:txBody>
      </p:sp>
      <p:sp>
        <p:nvSpPr>
          <p:cNvPr id="797707" name="Text Box 11"/>
          <p:cNvSpPr txBox="1">
            <a:spLocks noChangeArrowheads="1"/>
          </p:cNvSpPr>
          <p:nvPr/>
        </p:nvSpPr>
        <p:spPr bwMode="auto">
          <a:xfrm>
            <a:off x="5199063" y="5508625"/>
            <a:ext cx="2305050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ko-KR" altLang="en-US">
                <a:ea typeface="HY헤드라인M" pitchFamily="18" charset="-127"/>
              </a:rPr>
              <a:t>극값을 구하는 방법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D42C2514-F8B3-4D1D-B300-ABB4E108F2D1}" type="slidenum">
              <a:rPr lang="en-US" altLang="ko-KR"/>
              <a:pPr/>
              <a:t>20</a:t>
            </a:fld>
            <a:endParaRPr lang="en-US" altLang="ko-KR"/>
          </a:p>
        </p:txBody>
      </p:sp>
      <p:sp>
        <p:nvSpPr>
          <p:cNvPr id="900098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곡선 추적법의 개념</a:t>
            </a:r>
          </a:p>
        </p:txBody>
      </p:sp>
      <p:sp>
        <p:nvSpPr>
          <p:cNvPr id="900099" name="Text Box 3"/>
          <p:cNvSpPr txBox="1">
            <a:spLocks noChangeArrowheads="1"/>
          </p:cNvSpPr>
          <p:nvPr/>
        </p:nvSpPr>
        <p:spPr bwMode="auto">
          <a:xfrm>
            <a:off x="323850" y="908050"/>
            <a:ext cx="8569325" cy="403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1800">
                <a:ea typeface="HY헤드라인M" pitchFamily="18" charset="-127"/>
              </a:rPr>
              <a:t>1)	(</a:t>
            </a:r>
            <a:r>
              <a:rPr lang="ko-KR" altLang="en-US" sz="1800">
                <a:ea typeface="HY헤드라인M" pitchFamily="18" charset="-127"/>
              </a:rPr>
              <a:t>이분 격자법 등을 사용하여</a:t>
            </a:r>
            <a:r>
              <a:rPr lang="en-US" altLang="ko-KR" sz="1800">
                <a:ea typeface="HY헤드라인M" pitchFamily="18" charset="-127"/>
              </a:rPr>
              <a:t>) </a:t>
            </a:r>
            <a:r>
              <a:rPr lang="ko-KR" altLang="en-US" sz="1800">
                <a:ea typeface="HY헤드라인M" pitchFamily="18" charset="-127"/>
              </a:rPr>
              <a:t>첫 번째 점 </a:t>
            </a: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x</a:t>
            </a:r>
            <a:r>
              <a:rPr lang="en-US" altLang="ko-KR" sz="1800" baseline="-25000">
                <a:ea typeface="HY헤드라인M" pitchFamily="18" charset="-127"/>
              </a:rPr>
              <a:t>1</a:t>
            </a:r>
            <a:r>
              <a:rPr lang="en-US" altLang="ko-KR" sz="1800">
                <a:ea typeface="HY헤드라인M" pitchFamily="18" charset="-127"/>
              </a:rPr>
              <a:t>, </a:t>
            </a:r>
            <a:r>
              <a:rPr lang="en-US" altLang="ko-KR" sz="1800" i="1">
                <a:ea typeface="HY헤드라인M" pitchFamily="18" charset="-127"/>
              </a:rPr>
              <a:t>y</a:t>
            </a:r>
            <a:r>
              <a:rPr lang="en-US" altLang="ko-KR" sz="1800" baseline="-25000">
                <a:ea typeface="HY헤드라인M" pitchFamily="18" charset="-127"/>
              </a:rPr>
              <a:t>1</a:t>
            </a:r>
            <a:r>
              <a:rPr lang="en-US" altLang="ko-KR" sz="1800">
                <a:ea typeface="HY헤드라인M" pitchFamily="18" charset="-127"/>
              </a:rPr>
              <a:t>)</a:t>
            </a:r>
            <a:r>
              <a:rPr lang="ko-KR" altLang="en-US" sz="1800">
                <a:ea typeface="HY헤드라인M" pitchFamily="18" charset="-127"/>
              </a:rPr>
              <a:t>을 찾아낸다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</p:txBody>
      </p:sp>
      <p:sp>
        <p:nvSpPr>
          <p:cNvPr id="900100" name="Text Box 4"/>
          <p:cNvSpPr txBox="1">
            <a:spLocks noChangeArrowheads="1"/>
          </p:cNvSpPr>
          <p:nvPr/>
        </p:nvSpPr>
        <p:spPr bwMode="auto">
          <a:xfrm>
            <a:off x="7600950" y="476250"/>
            <a:ext cx="14525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Zero-Curve Tracking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00113" name="Text Box 17"/>
          <p:cNvSpPr txBox="1">
            <a:spLocks noChangeArrowheads="1"/>
          </p:cNvSpPr>
          <p:nvPr/>
        </p:nvSpPr>
        <p:spPr bwMode="auto">
          <a:xfrm>
            <a:off x="323850" y="1384300"/>
            <a:ext cx="8569325" cy="733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1800">
                <a:ea typeface="HY헤드라인M" pitchFamily="18" charset="-127"/>
              </a:rPr>
              <a:t>2)	</a:t>
            </a:r>
            <a:r>
              <a:rPr lang="ko-KR" altLang="en-US" sz="1800">
                <a:ea typeface="HY헤드라인M" pitchFamily="18" charset="-127"/>
              </a:rPr>
              <a:t>첫 번째 점 </a:t>
            </a: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x</a:t>
            </a:r>
            <a:r>
              <a:rPr lang="en-US" altLang="ko-KR" sz="1800" baseline="-25000">
                <a:ea typeface="HY헤드라인M" pitchFamily="18" charset="-127"/>
              </a:rPr>
              <a:t>1</a:t>
            </a:r>
            <a:r>
              <a:rPr lang="en-US" altLang="ko-KR" sz="1800">
                <a:ea typeface="HY헤드라인M" pitchFamily="18" charset="-127"/>
              </a:rPr>
              <a:t>, </a:t>
            </a:r>
            <a:r>
              <a:rPr lang="en-US" altLang="ko-KR" sz="1800" i="1">
                <a:ea typeface="HY헤드라인M" pitchFamily="18" charset="-127"/>
              </a:rPr>
              <a:t>y</a:t>
            </a:r>
            <a:r>
              <a:rPr lang="en-US" altLang="ko-KR" sz="1800" baseline="-25000">
                <a:ea typeface="HY헤드라인M" pitchFamily="18" charset="-127"/>
              </a:rPr>
              <a:t>1</a:t>
            </a:r>
            <a:r>
              <a:rPr lang="en-US" altLang="ko-KR" sz="1800">
                <a:ea typeface="HY헤드라인M" pitchFamily="18" charset="-127"/>
              </a:rPr>
              <a:t>)</a:t>
            </a:r>
            <a:r>
              <a:rPr lang="ko-KR" altLang="en-US" sz="1800">
                <a:ea typeface="HY헤드라인M" pitchFamily="18" charset="-127"/>
              </a:rPr>
              <a:t>에서 </a:t>
            </a:r>
            <a:r>
              <a:rPr lang="en-US" altLang="ko-KR" sz="1800" i="1">
                <a:ea typeface="HY헤드라인M" pitchFamily="18" charset="-127"/>
              </a:rPr>
              <a:t>y</a:t>
            </a:r>
            <a:r>
              <a:rPr lang="ko-KR" altLang="en-US" sz="1800">
                <a:ea typeface="HY헤드라인M" pitchFamily="18" charset="-127"/>
              </a:rPr>
              <a:t>축으로 </a:t>
            </a:r>
            <a:r>
              <a:rPr lang="en-US" altLang="ko-KR" sz="1800" i="1">
                <a:ea typeface="HY헤드라인M" pitchFamily="18" charset="-127"/>
              </a:rPr>
              <a:t>w</a:t>
            </a:r>
            <a:r>
              <a:rPr lang="ko-KR" altLang="en-US" sz="1800">
                <a:ea typeface="HY헤드라인M" pitchFamily="18" charset="-127"/>
              </a:rPr>
              <a:t>만큼 떨어진 곳에서</a:t>
            </a:r>
            <a:r>
              <a:rPr lang="en-US" altLang="ko-KR" sz="1800">
                <a:ea typeface="HY헤드라인M" pitchFamily="18" charset="-127"/>
              </a:rPr>
              <a:t>, (</a:t>
            </a:r>
            <a:r>
              <a:rPr lang="ko-KR" altLang="en-US" sz="1800">
                <a:ea typeface="HY헤드라인M" pitchFamily="18" charset="-127"/>
              </a:rPr>
              <a:t>이분 격자법 등을 사용하여</a:t>
            </a:r>
            <a:r>
              <a:rPr lang="en-US" altLang="ko-KR" sz="1800">
                <a:ea typeface="HY헤드라인M" pitchFamily="18" charset="-127"/>
              </a:rPr>
              <a:t>) </a:t>
            </a:r>
            <a:r>
              <a:rPr lang="ko-KR" altLang="en-US" sz="1800">
                <a:ea typeface="HY헤드라인M" pitchFamily="18" charset="-127"/>
              </a:rPr>
              <a:t>두 번째 점 </a:t>
            </a: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x</a:t>
            </a:r>
            <a:r>
              <a:rPr lang="en-US" altLang="ko-KR" sz="1800" baseline="-25000">
                <a:ea typeface="HY헤드라인M" pitchFamily="18" charset="-127"/>
              </a:rPr>
              <a:t>2</a:t>
            </a:r>
            <a:r>
              <a:rPr lang="en-US" altLang="ko-KR" sz="1800">
                <a:ea typeface="HY헤드라인M" pitchFamily="18" charset="-127"/>
              </a:rPr>
              <a:t>, </a:t>
            </a:r>
            <a:r>
              <a:rPr lang="en-US" altLang="ko-KR" sz="1800" i="1">
                <a:ea typeface="HY헤드라인M" pitchFamily="18" charset="-127"/>
              </a:rPr>
              <a:t>y</a:t>
            </a:r>
            <a:r>
              <a:rPr lang="en-US" altLang="ko-KR" sz="1800" baseline="-25000">
                <a:ea typeface="HY헤드라인M" pitchFamily="18" charset="-127"/>
              </a:rPr>
              <a:t>2</a:t>
            </a:r>
            <a:r>
              <a:rPr lang="en-US" altLang="ko-KR" sz="1800">
                <a:ea typeface="HY헤드라인M" pitchFamily="18" charset="-127"/>
              </a:rPr>
              <a:t>)</a:t>
            </a:r>
            <a:r>
              <a:rPr lang="ko-KR" altLang="en-US" sz="1800">
                <a:ea typeface="HY헤드라인M" pitchFamily="18" charset="-127"/>
              </a:rPr>
              <a:t>를 찾아낸다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</p:txBody>
      </p:sp>
      <p:sp>
        <p:nvSpPr>
          <p:cNvPr id="900114" name="Text Box 18"/>
          <p:cNvSpPr txBox="1">
            <a:spLocks noChangeArrowheads="1"/>
          </p:cNvSpPr>
          <p:nvPr/>
        </p:nvSpPr>
        <p:spPr bwMode="auto">
          <a:xfrm>
            <a:off x="323850" y="2190750"/>
            <a:ext cx="8569325" cy="733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1800">
                <a:ea typeface="HY헤드라인M" pitchFamily="18" charset="-127"/>
              </a:rPr>
              <a:t>3)		</a:t>
            </a:r>
            <a:r>
              <a:rPr lang="ko-KR" altLang="en-US" sz="1800">
                <a:ea typeface="HY헤드라인M" pitchFamily="18" charset="-127"/>
              </a:rPr>
              <a:t>두 점 </a:t>
            </a: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x</a:t>
            </a:r>
            <a:r>
              <a:rPr lang="en-US" altLang="ko-KR" sz="1800" baseline="-25000">
                <a:ea typeface="HY헤드라인M" pitchFamily="18" charset="-127"/>
              </a:rPr>
              <a:t>1</a:t>
            </a:r>
            <a:r>
              <a:rPr lang="en-US" altLang="ko-KR" sz="1800">
                <a:ea typeface="HY헤드라인M" pitchFamily="18" charset="-127"/>
              </a:rPr>
              <a:t>, </a:t>
            </a:r>
            <a:r>
              <a:rPr lang="en-US" altLang="ko-KR" sz="1800" i="1">
                <a:ea typeface="HY헤드라인M" pitchFamily="18" charset="-127"/>
              </a:rPr>
              <a:t>y</a:t>
            </a:r>
            <a:r>
              <a:rPr lang="en-US" altLang="ko-KR" sz="1800" baseline="-25000">
                <a:ea typeface="HY헤드라인M" pitchFamily="18" charset="-127"/>
              </a:rPr>
              <a:t>1</a:t>
            </a:r>
            <a:r>
              <a:rPr lang="en-US" altLang="ko-KR" sz="1800">
                <a:ea typeface="HY헤드라인M" pitchFamily="18" charset="-127"/>
              </a:rPr>
              <a:t>)</a:t>
            </a:r>
            <a:r>
              <a:rPr lang="ko-KR" altLang="en-US" sz="1800">
                <a:ea typeface="HY헤드라인M" pitchFamily="18" charset="-127"/>
              </a:rPr>
              <a:t>과 </a:t>
            </a: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x</a:t>
            </a:r>
            <a:r>
              <a:rPr lang="en-US" altLang="ko-KR" sz="1800" baseline="-25000">
                <a:ea typeface="HY헤드라인M" pitchFamily="18" charset="-127"/>
              </a:rPr>
              <a:t>2</a:t>
            </a:r>
            <a:r>
              <a:rPr lang="en-US" altLang="ko-KR" sz="1800">
                <a:ea typeface="HY헤드라인M" pitchFamily="18" charset="-127"/>
              </a:rPr>
              <a:t>, </a:t>
            </a:r>
            <a:r>
              <a:rPr lang="en-US" altLang="ko-KR" sz="1800" i="1">
                <a:ea typeface="HY헤드라인M" pitchFamily="18" charset="-127"/>
              </a:rPr>
              <a:t>y</a:t>
            </a:r>
            <a:r>
              <a:rPr lang="en-US" altLang="ko-KR" sz="1800" baseline="-25000">
                <a:ea typeface="HY헤드라인M" pitchFamily="18" charset="-127"/>
              </a:rPr>
              <a:t>2</a:t>
            </a:r>
            <a:r>
              <a:rPr lang="en-US" altLang="ko-KR" sz="1800">
                <a:ea typeface="HY헤드라인M" pitchFamily="18" charset="-127"/>
              </a:rPr>
              <a:t>)</a:t>
            </a:r>
            <a:r>
              <a:rPr lang="ko-KR" altLang="en-US" sz="1800">
                <a:ea typeface="HY헤드라인M" pitchFamily="18" charset="-127"/>
              </a:rPr>
              <a:t>를 연결한 직선 상에서</a:t>
            </a:r>
            <a:r>
              <a:rPr lang="en-US" altLang="ko-KR" sz="1800">
                <a:ea typeface="HY헤드라인M" pitchFamily="18" charset="-127"/>
              </a:rPr>
              <a:t>, (</a:t>
            </a:r>
            <a:r>
              <a:rPr lang="en-US" altLang="ko-KR" sz="1800" i="1">
                <a:ea typeface="HY헤드라인M" pitchFamily="18" charset="-127"/>
              </a:rPr>
              <a:t>x</a:t>
            </a:r>
            <a:r>
              <a:rPr lang="en-US" altLang="ko-KR" sz="1800" baseline="-25000">
                <a:ea typeface="HY헤드라인M" pitchFamily="18" charset="-127"/>
              </a:rPr>
              <a:t>2</a:t>
            </a:r>
            <a:r>
              <a:rPr lang="en-US" altLang="ko-KR" sz="1800">
                <a:ea typeface="HY헤드라인M" pitchFamily="18" charset="-127"/>
              </a:rPr>
              <a:t>, </a:t>
            </a:r>
            <a:r>
              <a:rPr lang="en-US" altLang="ko-KR" sz="1800" i="1">
                <a:ea typeface="HY헤드라인M" pitchFamily="18" charset="-127"/>
              </a:rPr>
              <a:t>y</a:t>
            </a:r>
            <a:r>
              <a:rPr lang="en-US" altLang="ko-KR" sz="1800" baseline="-25000">
                <a:ea typeface="HY헤드라인M" pitchFamily="18" charset="-127"/>
              </a:rPr>
              <a:t>2</a:t>
            </a:r>
            <a:r>
              <a:rPr lang="en-US" altLang="ko-KR" sz="1800">
                <a:ea typeface="HY헤드라인M" pitchFamily="18" charset="-127"/>
              </a:rPr>
              <a:t>)</a:t>
            </a:r>
            <a:r>
              <a:rPr lang="ko-KR" altLang="en-US" sz="1800">
                <a:ea typeface="HY헤드라인M" pitchFamily="18" charset="-127"/>
              </a:rPr>
              <a:t>와 직교하는 직선을 구하고</a:t>
            </a:r>
            <a:r>
              <a:rPr lang="en-US" altLang="ko-KR" sz="1800">
                <a:ea typeface="HY헤드라인M" pitchFamily="18" charset="-127"/>
              </a:rPr>
              <a:t>, </a:t>
            </a:r>
            <a:r>
              <a:rPr lang="ko-KR" altLang="en-US" sz="1800">
                <a:ea typeface="HY헤드라인M" pitchFamily="18" charset="-127"/>
              </a:rPr>
              <a:t>이를 </a:t>
            </a:r>
            <a:r>
              <a:rPr lang="en-US" altLang="ko-KR" sz="1800">
                <a:ea typeface="HY헤드라인M" pitchFamily="18" charset="-127"/>
              </a:rPr>
              <a:t>w</a:t>
            </a:r>
            <a:r>
              <a:rPr lang="ko-KR" altLang="en-US" sz="1800">
                <a:ea typeface="HY헤드라인M" pitchFamily="18" charset="-127"/>
              </a:rPr>
              <a:t>만큼 평행 이동한 직선과 곡선이 만나는 점을 세 번째 점 </a:t>
            </a: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x</a:t>
            </a:r>
            <a:r>
              <a:rPr lang="en-US" altLang="ko-KR" sz="1800" baseline="-25000">
                <a:ea typeface="HY헤드라인M" pitchFamily="18" charset="-127"/>
              </a:rPr>
              <a:t>3</a:t>
            </a:r>
            <a:r>
              <a:rPr lang="en-US" altLang="ko-KR" sz="1800">
                <a:ea typeface="HY헤드라인M" pitchFamily="18" charset="-127"/>
              </a:rPr>
              <a:t>, </a:t>
            </a:r>
            <a:r>
              <a:rPr lang="en-US" altLang="ko-KR" sz="1800" i="1">
                <a:ea typeface="HY헤드라인M" pitchFamily="18" charset="-127"/>
              </a:rPr>
              <a:t>y</a:t>
            </a:r>
            <a:r>
              <a:rPr lang="en-US" altLang="ko-KR" sz="1800" baseline="-25000">
                <a:ea typeface="HY헤드라인M" pitchFamily="18" charset="-127"/>
              </a:rPr>
              <a:t>3</a:t>
            </a:r>
            <a:r>
              <a:rPr lang="en-US" altLang="ko-KR" sz="1800">
                <a:ea typeface="HY헤드라인M" pitchFamily="18" charset="-127"/>
              </a:rPr>
              <a:t>)</a:t>
            </a:r>
            <a:r>
              <a:rPr lang="ko-KR" altLang="en-US" sz="1800">
                <a:ea typeface="HY헤드라인M" pitchFamily="18" charset="-127"/>
              </a:rPr>
              <a:t>로 삼는다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</p:txBody>
      </p:sp>
      <p:sp>
        <p:nvSpPr>
          <p:cNvPr id="900115" name="Text Box 19"/>
          <p:cNvSpPr txBox="1">
            <a:spLocks noChangeArrowheads="1"/>
          </p:cNvSpPr>
          <p:nvPr/>
        </p:nvSpPr>
        <p:spPr bwMode="auto">
          <a:xfrm>
            <a:off x="323850" y="2997200"/>
            <a:ext cx="8569325" cy="403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1800">
                <a:ea typeface="HY헤드라인M" pitchFamily="18" charset="-127"/>
              </a:rPr>
              <a:t>4)	</a:t>
            </a:r>
            <a:r>
              <a:rPr lang="ko-KR" altLang="en-US" sz="1800">
                <a:ea typeface="HY헤드라인M" pitchFamily="18" charset="-127"/>
              </a:rPr>
              <a:t>두 번째 및 세 번째 점을 사용하여 상기 </a:t>
            </a:r>
            <a:r>
              <a:rPr lang="en-US" altLang="ko-KR" sz="1800">
                <a:ea typeface="HY헤드라인M" pitchFamily="18" charset="-127"/>
              </a:rPr>
              <a:t>2) ~ 3)</a:t>
            </a:r>
            <a:r>
              <a:rPr lang="ko-KR" altLang="en-US" sz="1800">
                <a:ea typeface="HY헤드라인M" pitchFamily="18" charset="-127"/>
              </a:rPr>
              <a:t>의 과정을 반복한다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</p:txBody>
      </p:sp>
      <p:sp>
        <p:nvSpPr>
          <p:cNvPr id="900104" name="Freeform 8"/>
          <p:cNvSpPr>
            <a:spLocks/>
          </p:cNvSpPr>
          <p:nvPr/>
        </p:nvSpPr>
        <p:spPr bwMode="auto">
          <a:xfrm>
            <a:off x="1866900" y="4556125"/>
            <a:ext cx="4510088" cy="1671638"/>
          </a:xfrm>
          <a:custGeom>
            <a:avLst/>
            <a:gdLst/>
            <a:ahLst/>
            <a:cxnLst>
              <a:cxn ang="0">
                <a:pos x="0" y="865"/>
              </a:cxn>
              <a:cxn ang="0">
                <a:pos x="430" y="354"/>
              </a:cxn>
              <a:cxn ang="0">
                <a:pos x="807" y="269"/>
              </a:cxn>
              <a:cxn ang="0">
                <a:pos x="1283" y="484"/>
              </a:cxn>
              <a:cxn ang="0">
                <a:pos x="1867" y="254"/>
              </a:cxn>
              <a:cxn ang="0">
                <a:pos x="2335" y="0"/>
              </a:cxn>
            </a:cxnLst>
            <a:rect l="0" t="0" r="r" b="b"/>
            <a:pathLst>
              <a:path w="2335" h="865">
                <a:moveTo>
                  <a:pt x="0" y="865"/>
                </a:moveTo>
                <a:cubicBezTo>
                  <a:pt x="72" y="780"/>
                  <a:pt x="296" y="453"/>
                  <a:pt x="430" y="354"/>
                </a:cubicBezTo>
                <a:cubicBezTo>
                  <a:pt x="564" y="255"/>
                  <a:pt x="665" y="247"/>
                  <a:pt x="807" y="269"/>
                </a:cubicBezTo>
                <a:cubicBezTo>
                  <a:pt x="949" y="291"/>
                  <a:pt x="1106" y="486"/>
                  <a:pt x="1283" y="484"/>
                </a:cubicBezTo>
                <a:cubicBezTo>
                  <a:pt x="1460" y="482"/>
                  <a:pt x="1692" y="335"/>
                  <a:pt x="1867" y="254"/>
                </a:cubicBezTo>
                <a:cubicBezTo>
                  <a:pt x="2042" y="173"/>
                  <a:pt x="2237" y="53"/>
                  <a:pt x="2335" y="0"/>
                </a:cubicBez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900128" name="Group 32"/>
          <p:cNvGrpSpPr>
            <a:grpSpLocks/>
          </p:cNvGrpSpPr>
          <p:nvPr/>
        </p:nvGrpSpPr>
        <p:grpSpPr bwMode="auto">
          <a:xfrm>
            <a:off x="2027238" y="5908675"/>
            <a:ext cx="874712" cy="376238"/>
            <a:chOff x="1277" y="3722"/>
            <a:chExt cx="551" cy="237"/>
          </a:xfrm>
        </p:grpSpPr>
        <p:sp>
          <p:nvSpPr>
            <p:cNvPr id="900111" name="Oval 15"/>
            <p:cNvSpPr>
              <a:spLocks noChangeArrowheads="1"/>
            </p:cNvSpPr>
            <p:nvPr/>
          </p:nvSpPr>
          <p:spPr bwMode="auto">
            <a:xfrm>
              <a:off x="1286" y="3722"/>
              <a:ext cx="55" cy="55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00124" name="Text Box 28"/>
            <p:cNvSpPr txBox="1">
              <a:spLocks noChangeArrowheads="1"/>
            </p:cNvSpPr>
            <p:nvPr/>
          </p:nvSpPr>
          <p:spPr bwMode="auto">
            <a:xfrm>
              <a:off x="1277" y="3758"/>
              <a:ext cx="551" cy="20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68288" algn="l"/>
                </a:tabLst>
              </a:pPr>
              <a:r>
                <a:rPr lang="en-US" altLang="ko-KR">
                  <a:ea typeface="HY헤드라인M" pitchFamily="18" charset="-127"/>
                </a:rPr>
                <a:t>(</a:t>
              </a:r>
              <a:r>
                <a:rPr lang="en-US" altLang="ko-KR" i="1">
                  <a:ea typeface="HY헤드라인M" pitchFamily="18" charset="-127"/>
                </a:rPr>
                <a:t>x</a:t>
              </a:r>
              <a:r>
                <a:rPr lang="en-US" altLang="ko-KR" baseline="-25000">
                  <a:ea typeface="HY헤드라인M" pitchFamily="18" charset="-127"/>
                </a:rPr>
                <a:t>1</a:t>
              </a:r>
              <a:r>
                <a:rPr lang="en-US" altLang="ko-KR">
                  <a:ea typeface="HY헤드라인M" pitchFamily="18" charset="-127"/>
                </a:rPr>
                <a:t>,</a:t>
              </a:r>
              <a:r>
                <a:rPr lang="en-US" altLang="ko-KR" i="1">
                  <a:ea typeface="HY헤드라인M" pitchFamily="18" charset="-127"/>
                </a:rPr>
                <a:t>y</a:t>
              </a:r>
              <a:r>
                <a:rPr lang="en-US" altLang="ko-KR" baseline="-25000">
                  <a:ea typeface="HY헤드라인M" pitchFamily="18" charset="-127"/>
                </a:rPr>
                <a:t>1</a:t>
              </a:r>
              <a:r>
                <a:rPr lang="en-US" altLang="ko-KR">
                  <a:ea typeface="HY헤드라인M" pitchFamily="18" charset="-127"/>
                </a:rPr>
                <a:t>)</a:t>
              </a:r>
            </a:p>
          </p:txBody>
        </p:sp>
      </p:grpSp>
      <p:grpSp>
        <p:nvGrpSpPr>
          <p:cNvPr id="900129" name="Group 33"/>
          <p:cNvGrpSpPr>
            <a:grpSpLocks/>
          </p:cNvGrpSpPr>
          <p:nvPr/>
        </p:nvGrpSpPr>
        <p:grpSpPr bwMode="auto">
          <a:xfrm>
            <a:off x="1547813" y="5264150"/>
            <a:ext cx="5473700" cy="687388"/>
            <a:chOff x="975" y="3316"/>
            <a:chExt cx="3448" cy="433"/>
          </a:xfrm>
        </p:grpSpPr>
        <p:sp>
          <p:nvSpPr>
            <p:cNvPr id="900102" name="Line 6"/>
            <p:cNvSpPr>
              <a:spLocks noChangeShapeType="1"/>
            </p:cNvSpPr>
            <p:nvPr/>
          </p:nvSpPr>
          <p:spPr bwMode="auto">
            <a:xfrm flipH="1" flipV="1">
              <a:off x="1176" y="3749"/>
              <a:ext cx="3201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00108" name="Line 12"/>
            <p:cNvSpPr>
              <a:spLocks noChangeShapeType="1"/>
            </p:cNvSpPr>
            <p:nvPr/>
          </p:nvSpPr>
          <p:spPr bwMode="auto">
            <a:xfrm flipH="1" flipV="1">
              <a:off x="4155" y="3418"/>
              <a:ext cx="0" cy="3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med"/>
              <a:tailEnd type="stealth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00112" name="Text Box 16"/>
            <p:cNvSpPr txBox="1">
              <a:spLocks noChangeArrowheads="1"/>
            </p:cNvSpPr>
            <p:nvPr/>
          </p:nvSpPr>
          <p:spPr bwMode="auto">
            <a:xfrm>
              <a:off x="4202" y="3450"/>
              <a:ext cx="221" cy="20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68288" algn="l"/>
                </a:tabLst>
              </a:pPr>
              <a:r>
                <a:rPr lang="en-US" altLang="ko-KR" i="1">
                  <a:ea typeface="HY헤드라인M" pitchFamily="18" charset="-127"/>
                </a:rPr>
                <a:t>w</a:t>
              </a:r>
            </a:p>
          </p:txBody>
        </p:sp>
        <p:sp>
          <p:nvSpPr>
            <p:cNvPr id="900116" name="Line 20"/>
            <p:cNvSpPr>
              <a:spLocks noChangeShapeType="1"/>
            </p:cNvSpPr>
            <p:nvPr/>
          </p:nvSpPr>
          <p:spPr bwMode="auto">
            <a:xfrm flipH="1" flipV="1">
              <a:off x="1176" y="3418"/>
              <a:ext cx="3201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00117" name="Oval 21"/>
            <p:cNvSpPr>
              <a:spLocks noChangeArrowheads="1"/>
            </p:cNvSpPr>
            <p:nvPr/>
          </p:nvSpPr>
          <p:spPr bwMode="auto">
            <a:xfrm>
              <a:off x="1533" y="3399"/>
              <a:ext cx="55" cy="54"/>
            </a:xfrm>
            <a:prstGeom prst="ellipse">
              <a:avLst/>
            </a:prstGeom>
            <a:solidFill>
              <a:srgbClr val="0000FF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00125" name="Text Box 29"/>
            <p:cNvSpPr txBox="1">
              <a:spLocks noChangeArrowheads="1"/>
            </p:cNvSpPr>
            <p:nvPr/>
          </p:nvSpPr>
          <p:spPr bwMode="auto">
            <a:xfrm>
              <a:off x="975" y="3316"/>
              <a:ext cx="551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68288" algn="l"/>
                </a:tabLst>
              </a:pPr>
              <a:r>
                <a:rPr lang="en-US" altLang="ko-KR">
                  <a:solidFill>
                    <a:srgbClr val="0000CC"/>
                  </a:solidFill>
                  <a:ea typeface="HY헤드라인M" pitchFamily="18" charset="-127"/>
                </a:rPr>
                <a:t>(</a:t>
              </a:r>
              <a:r>
                <a:rPr lang="en-US" altLang="ko-KR" i="1">
                  <a:solidFill>
                    <a:srgbClr val="0000CC"/>
                  </a:solidFill>
                  <a:ea typeface="HY헤드라인M" pitchFamily="18" charset="-127"/>
                </a:rPr>
                <a:t>x</a:t>
              </a:r>
              <a:r>
                <a:rPr lang="en-US" altLang="ko-KR" baseline="-25000">
                  <a:solidFill>
                    <a:srgbClr val="0000CC"/>
                  </a:solidFill>
                  <a:ea typeface="HY헤드라인M" pitchFamily="18" charset="-127"/>
                </a:rPr>
                <a:t>2</a:t>
              </a:r>
              <a:r>
                <a:rPr lang="en-US" altLang="ko-KR">
                  <a:solidFill>
                    <a:srgbClr val="0000CC"/>
                  </a:solidFill>
                  <a:ea typeface="HY헤드라인M" pitchFamily="18" charset="-127"/>
                </a:rPr>
                <a:t>,</a:t>
              </a:r>
              <a:r>
                <a:rPr lang="en-US" altLang="ko-KR" i="1">
                  <a:solidFill>
                    <a:srgbClr val="0000CC"/>
                  </a:solidFill>
                  <a:ea typeface="HY헤드라인M" pitchFamily="18" charset="-127"/>
                </a:rPr>
                <a:t>y</a:t>
              </a:r>
              <a:r>
                <a:rPr lang="en-US" altLang="ko-KR" baseline="-25000">
                  <a:solidFill>
                    <a:srgbClr val="0000CC"/>
                  </a:solidFill>
                  <a:ea typeface="HY헤드라인M" pitchFamily="18" charset="-127"/>
                </a:rPr>
                <a:t>2</a:t>
              </a:r>
              <a:r>
                <a:rPr lang="en-US" altLang="ko-KR">
                  <a:solidFill>
                    <a:srgbClr val="0000CC"/>
                  </a:solidFill>
                  <a:ea typeface="HY헤드라인M" pitchFamily="18" charset="-127"/>
                </a:rPr>
                <a:t>)</a:t>
              </a:r>
            </a:p>
          </p:txBody>
        </p:sp>
      </p:grpSp>
      <p:grpSp>
        <p:nvGrpSpPr>
          <p:cNvPr id="900130" name="Group 34"/>
          <p:cNvGrpSpPr>
            <a:grpSpLocks/>
          </p:cNvGrpSpPr>
          <p:nvPr/>
        </p:nvGrpSpPr>
        <p:grpSpPr bwMode="auto">
          <a:xfrm>
            <a:off x="1603375" y="3644900"/>
            <a:ext cx="2287588" cy="2670175"/>
            <a:chOff x="1010" y="2296"/>
            <a:chExt cx="1441" cy="1682"/>
          </a:xfrm>
        </p:grpSpPr>
        <p:sp>
          <p:nvSpPr>
            <p:cNvPr id="900105" name="Line 9"/>
            <p:cNvSpPr>
              <a:spLocks noChangeShapeType="1"/>
            </p:cNvSpPr>
            <p:nvPr/>
          </p:nvSpPr>
          <p:spPr bwMode="auto">
            <a:xfrm flipV="1">
              <a:off x="1132" y="2296"/>
              <a:ext cx="1319" cy="1682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00118" name="Line 22"/>
            <p:cNvSpPr>
              <a:spLocks noChangeShapeType="1"/>
            </p:cNvSpPr>
            <p:nvPr/>
          </p:nvSpPr>
          <p:spPr bwMode="auto">
            <a:xfrm>
              <a:off x="1010" y="2929"/>
              <a:ext cx="1104" cy="99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00119" name="Line 23"/>
            <p:cNvSpPr>
              <a:spLocks noChangeShapeType="1"/>
            </p:cNvSpPr>
            <p:nvPr/>
          </p:nvSpPr>
          <p:spPr bwMode="auto">
            <a:xfrm>
              <a:off x="1286" y="2709"/>
              <a:ext cx="1104" cy="99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00120" name="Line 24"/>
            <p:cNvSpPr>
              <a:spLocks noChangeShapeType="1"/>
            </p:cNvSpPr>
            <p:nvPr/>
          </p:nvSpPr>
          <p:spPr bwMode="auto">
            <a:xfrm flipV="1">
              <a:off x="1211" y="2839"/>
              <a:ext cx="221" cy="2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med"/>
              <a:tailEnd type="stealth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00121" name="Freeform 25"/>
            <p:cNvSpPr>
              <a:spLocks/>
            </p:cNvSpPr>
            <p:nvPr/>
          </p:nvSpPr>
          <p:spPr bwMode="auto">
            <a:xfrm>
              <a:off x="1743" y="3062"/>
              <a:ext cx="75" cy="53"/>
            </a:xfrm>
            <a:custGeom>
              <a:avLst/>
              <a:gdLst/>
              <a:ahLst/>
              <a:cxnLst>
                <a:cxn ang="0">
                  <a:pos x="0" y="78"/>
                </a:cxn>
                <a:cxn ang="0">
                  <a:pos x="62" y="0"/>
                </a:cxn>
                <a:cxn ang="0">
                  <a:pos x="120" y="46"/>
                </a:cxn>
              </a:cxnLst>
              <a:rect l="0" t="0" r="r" b="b"/>
              <a:pathLst>
                <a:path w="120" h="78">
                  <a:moveTo>
                    <a:pt x="0" y="78"/>
                  </a:moveTo>
                  <a:lnTo>
                    <a:pt x="62" y="0"/>
                  </a:lnTo>
                  <a:lnTo>
                    <a:pt x="120" y="46"/>
                  </a:ln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00122" name="Text Box 26"/>
            <p:cNvSpPr txBox="1">
              <a:spLocks noChangeArrowheads="1"/>
            </p:cNvSpPr>
            <p:nvPr/>
          </p:nvSpPr>
          <p:spPr bwMode="auto">
            <a:xfrm>
              <a:off x="1145" y="2786"/>
              <a:ext cx="222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68288" algn="l"/>
                </a:tabLst>
              </a:pPr>
              <a:r>
                <a:rPr lang="en-US" altLang="ko-KR" i="1">
                  <a:ea typeface="HY헤드라인M" pitchFamily="18" charset="-127"/>
                </a:rPr>
                <a:t>w</a:t>
              </a:r>
            </a:p>
          </p:txBody>
        </p:sp>
        <p:sp>
          <p:nvSpPr>
            <p:cNvPr id="900123" name="Oval 27"/>
            <p:cNvSpPr>
              <a:spLocks noChangeArrowheads="1"/>
            </p:cNvSpPr>
            <p:nvPr/>
          </p:nvSpPr>
          <p:spPr bwMode="auto">
            <a:xfrm>
              <a:off x="1822" y="3186"/>
              <a:ext cx="55" cy="5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00126" name="Text Box 30"/>
            <p:cNvSpPr txBox="1">
              <a:spLocks noChangeArrowheads="1"/>
            </p:cNvSpPr>
            <p:nvPr/>
          </p:nvSpPr>
          <p:spPr bwMode="auto">
            <a:xfrm>
              <a:off x="1838" y="2940"/>
              <a:ext cx="551" cy="20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68288" algn="l"/>
                </a:tabLst>
              </a:pPr>
              <a:r>
                <a:rPr lang="en-US" altLang="ko-KR">
                  <a:solidFill>
                    <a:srgbClr val="FF0000"/>
                  </a:solidFill>
                  <a:ea typeface="HY헤드라인M" pitchFamily="18" charset="-127"/>
                </a:rPr>
                <a:t>(</a:t>
              </a:r>
              <a:r>
                <a:rPr lang="en-US" altLang="ko-KR" i="1">
                  <a:solidFill>
                    <a:srgbClr val="FF0000"/>
                  </a:solidFill>
                  <a:ea typeface="HY헤드라인M" pitchFamily="18" charset="-127"/>
                </a:rPr>
                <a:t>x</a:t>
              </a:r>
              <a:r>
                <a:rPr lang="en-US" altLang="ko-KR" baseline="-25000">
                  <a:solidFill>
                    <a:srgbClr val="FF0000"/>
                  </a:solidFill>
                  <a:ea typeface="HY헤드라인M" pitchFamily="18" charset="-127"/>
                </a:rPr>
                <a:t>3</a:t>
              </a:r>
              <a:r>
                <a:rPr lang="en-US" altLang="ko-KR">
                  <a:solidFill>
                    <a:srgbClr val="FF0000"/>
                  </a:solidFill>
                  <a:ea typeface="HY헤드라인M" pitchFamily="18" charset="-127"/>
                </a:rPr>
                <a:t>,</a:t>
              </a:r>
              <a:r>
                <a:rPr lang="en-US" altLang="ko-KR" i="1">
                  <a:solidFill>
                    <a:srgbClr val="FF0000"/>
                  </a:solidFill>
                  <a:ea typeface="HY헤드라인M" pitchFamily="18" charset="-127"/>
                </a:rPr>
                <a:t>y</a:t>
              </a:r>
              <a:r>
                <a:rPr lang="en-US" altLang="ko-KR" baseline="-25000">
                  <a:solidFill>
                    <a:srgbClr val="FF0000"/>
                  </a:solidFill>
                  <a:ea typeface="HY헤드라인M" pitchFamily="18" charset="-127"/>
                </a:rPr>
                <a:t>3</a:t>
              </a:r>
              <a:r>
                <a:rPr lang="en-US" altLang="ko-KR">
                  <a:solidFill>
                    <a:srgbClr val="FF0000"/>
                  </a:solidFill>
                  <a:ea typeface="HY헤드라인M" pitchFamily="18" charset="-127"/>
                </a:rPr>
                <a:t>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900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900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900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0099" grpId="0"/>
      <p:bldP spid="900113" grpId="0"/>
      <p:bldP spid="900114" grpId="0"/>
      <p:bldP spid="9001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D2A60AD3-F2D4-4137-820F-85910DC63784}" type="slidenum">
              <a:rPr lang="en-US" altLang="ko-KR"/>
              <a:pPr/>
              <a:t>21</a:t>
            </a:fld>
            <a:endParaRPr lang="en-US" altLang="ko-KR"/>
          </a:p>
        </p:txBody>
      </p:sp>
      <p:sp>
        <p:nvSpPr>
          <p:cNvPr id="906242" name="Rectangle 2"/>
          <p:cNvSpPr>
            <a:spLocks noChangeArrowheads="1"/>
          </p:cNvSpPr>
          <p:nvPr/>
        </p:nvSpPr>
        <p:spPr bwMode="auto">
          <a:xfrm>
            <a:off x="815975" y="163513"/>
            <a:ext cx="670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곡선 추적에서 세 번째 점 계산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(1/6)</a:t>
            </a:r>
          </a:p>
        </p:txBody>
      </p:sp>
      <p:sp>
        <p:nvSpPr>
          <p:cNvPr id="906244" name="Text Box 4"/>
          <p:cNvSpPr txBox="1">
            <a:spLocks noChangeArrowheads="1"/>
          </p:cNvSpPr>
          <p:nvPr/>
        </p:nvSpPr>
        <p:spPr bwMode="auto">
          <a:xfrm>
            <a:off x="7600950" y="476250"/>
            <a:ext cx="14525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Zero-Curve Tracking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06248" name="Freeform 8"/>
          <p:cNvSpPr>
            <a:spLocks/>
          </p:cNvSpPr>
          <p:nvPr/>
        </p:nvSpPr>
        <p:spPr bwMode="auto">
          <a:xfrm>
            <a:off x="2060575" y="4414838"/>
            <a:ext cx="4527550" cy="1055687"/>
          </a:xfrm>
          <a:custGeom>
            <a:avLst/>
            <a:gdLst/>
            <a:ahLst/>
            <a:cxnLst>
              <a:cxn ang="0">
                <a:pos x="0" y="665"/>
              </a:cxn>
              <a:cxn ang="0">
                <a:pos x="1180" y="62"/>
              </a:cxn>
              <a:cxn ang="0">
                <a:pos x="2220" y="294"/>
              </a:cxn>
              <a:cxn ang="0">
                <a:pos x="2852" y="99"/>
              </a:cxn>
            </a:cxnLst>
            <a:rect l="0" t="0" r="r" b="b"/>
            <a:pathLst>
              <a:path w="2852" h="665">
                <a:moveTo>
                  <a:pt x="0" y="665"/>
                </a:moveTo>
                <a:cubicBezTo>
                  <a:pt x="197" y="564"/>
                  <a:pt x="810" y="124"/>
                  <a:pt x="1180" y="62"/>
                </a:cubicBezTo>
                <a:cubicBezTo>
                  <a:pt x="1550" y="0"/>
                  <a:pt x="1941" y="288"/>
                  <a:pt x="2220" y="294"/>
                </a:cubicBezTo>
                <a:cubicBezTo>
                  <a:pt x="2499" y="300"/>
                  <a:pt x="2720" y="140"/>
                  <a:pt x="2852" y="99"/>
                </a:cubicBez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06250" name="Oval 10"/>
          <p:cNvSpPr>
            <a:spLocks noChangeArrowheads="1"/>
          </p:cNvSpPr>
          <p:nvPr/>
        </p:nvSpPr>
        <p:spPr bwMode="auto">
          <a:xfrm>
            <a:off x="2352675" y="5205413"/>
            <a:ext cx="100013" cy="100012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06251" name="Text Box 11"/>
          <p:cNvSpPr txBox="1">
            <a:spLocks noChangeArrowheads="1"/>
          </p:cNvSpPr>
          <p:nvPr/>
        </p:nvSpPr>
        <p:spPr bwMode="auto">
          <a:xfrm>
            <a:off x="2246313" y="5343525"/>
            <a:ext cx="576262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ea typeface="HY헤드라인M" pitchFamily="18" charset="-127"/>
              </a:rPr>
              <a:t>(</a:t>
            </a:r>
            <a:r>
              <a:rPr lang="en-US" altLang="ko-KR" i="1">
                <a:ea typeface="HY헤드라인M" pitchFamily="18" charset="-127"/>
              </a:rPr>
              <a:t>u</a:t>
            </a:r>
            <a:r>
              <a:rPr lang="en-US" altLang="ko-KR">
                <a:ea typeface="HY헤드라인M" pitchFamily="18" charset="-127"/>
              </a:rPr>
              <a:t>,</a:t>
            </a:r>
            <a:r>
              <a:rPr lang="en-US" altLang="ko-KR" i="1">
                <a:ea typeface="HY헤드라인M" pitchFamily="18" charset="-127"/>
              </a:rPr>
              <a:t>v</a:t>
            </a:r>
            <a:r>
              <a:rPr lang="en-US" altLang="ko-KR">
                <a:ea typeface="HY헤드라인M" pitchFamily="18" charset="-127"/>
              </a:rPr>
              <a:t>)</a:t>
            </a:r>
          </a:p>
        </p:txBody>
      </p:sp>
      <p:sp>
        <p:nvSpPr>
          <p:cNvPr id="906253" name="Line 13"/>
          <p:cNvSpPr>
            <a:spLocks noChangeShapeType="1"/>
          </p:cNvSpPr>
          <p:nvPr/>
        </p:nvSpPr>
        <p:spPr bwMode="auto">
          <a:xfrm flipH="1">
            <a:off x="2390775" y="5243513"/>
            <a:ext cx="935038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06254" name="Line 14"/>
          <p:cNvSpPr>
            <a:spLocks noChangeShapeType="1"/>
          </p:cNvSpPr>
          <p:nvPr/>
        </p:nvSpPr>
        <p:spPr bwMode="auto">
          <a:xfrm flipH="1" flipV="1">
            <a:off x="3297238" y="4738688"/>
            <a:ext cx="0" cy="504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06257" name="Oval 17"/>
          <p:cNvSpPr>
            <a:spLocks noChangeArrowheads="1"/>
          </p:cNvSpPr>
          <p:nvPr/>
        </p:nvSpPr>
        <p:spPr bwMode="auto">
          <a:xfrm>
            <a:off x="3244850" y="4691063"/>
            <a:ext cx="100013" cy="98425"/>
          </a:xfrm>
          <a:prstGeom prst="ellipse">
            <a:avLst/>
          </a:prstGeom>
          <a:solidFill>
            <a:srgbClr val="0000FF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06258" name="Text Box 18"/>
          <p:cNvSpPr txBox="1">
            <a:spLocks noChangeArrowheads="1"/>
          </p:cNvSpPr>
          <p:nvPr/>
        </p:nvSpPr>
        <p:spPr bwMode="auto">
          <a:xfrm>
            <a:off x="2655888" y="4522788"/>
            <a:ext cx="53657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solidFill>
                  <a:srgbClr val="0000CC"/>
                </a:solidFill>
                <a:ea typeface="HY헤드라인M" pitchFamily="18" charset="-127"/>
              </a:rPr>
              <a:t>(</a:t>
            </a:r>
            <a:r>
              <a:rPr lang="en-US" altLang="ko-KR" i="1">
                <a:solidFill>
                  <a:srgbClr val="0000CC"/>
                </a:solidFill>
                <a:ea typeface="HY헤드라인M" pitchFamily="18" charset="-127"/>
              </a:rPr>
              <a:t>x</a:t>
            </a:r>
            <a:r>
              <a:rPr lang="en-US" altLang="ko-KR">
                <a:solidFill>
                  <a:srgbClr val="0000CC"/>
                </a:solidFill>
                <a:ea typeface="HY헤드라인M" pitchFamily="18" charset="-127"/>
              </a:rPr>
              <a:t>,</a:t>
            </a:r>
            <a:r>
              <a:rPr lang="en-US" altLang="ko-KR" i="1">
                <a:solidFill>
                  <a:srgbClr val="0000CC"/>
                </a:solidFill>
                <a:ea typeface="HY헤드라인M" pitchFamily="18" charset="-127"/>
              </a:rPr>
              <a:t>y</a:t>
            </a:r>
            <a:r>
              <a:rPr lang="en-US" altLang="ko-KR">
                <a:solidFill>
                  <a:srgbClr val="0000CC"/>
                </a:solidFill>
                <a:ea typeface="HY헤드라인M" pitchFamily="18" charset="-127"/>
              </a:rPr>
              <a:t>)</a:t>
            </a:r>
          </a:p>
        </p:txBody>
      </p:sp>
      <p:sp>
        <p:nvSpPr>
          <p:cNvPr id="906260" name="Line 20"/>
          <p:cNvSpPr>
            <a:spLocks noChangeShapeType="1"/>
          </p:cNvSpPr>
          <p:nvPr/>
        </p:nvSpPr>
        <p:spPr bwMode="auto">
          <a:xfrm flipV="1">
            <a:off x="2216150" y="3548063"/>
            <a:ext cx="3144838" cy="1830387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06262" name="Line 22"/>
          <p:cNvSpPr>
            <a:spLocks noChangeShapeType="1"/>
          </p:cNvSpPr>
          <p:nvPr/>
        </p:nvSpPr>
        <p:spPr bwMode="auto">
          <a:xfrm>
            <a:off x="3470275" y="3946525"/>
            <a:ext cx="576263" cy="1081088"/>
          </a:xfrm>
          <a:prstGeom prst="line">
            <a:avLst/>
          </a:prstGeom>
          <a:noFill/>
          <a:ln w="12700">
            <a:solidFill>
              <a:srgbClr val="FF0000"/>
            </a:solidFill>
            <a:prstDash val="sysDot"/>
            <a:round/>
            <a:headEnd type="oval" w="med" len="med"/>
            <a:tailEnd type="oval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06265" name="Text Box 25"/>
          <p:cNvSpPr txBox="1">
            <a:spLocks noChangeArrowheads="1"/>
          </p:cNvSpPr>
          <p:nvPr/>
        </p:nvSpPr>
        <p:spPr bwMode="auto">
          <a:xfrm>
            <a:off x="3379788" y="4335463"/>
            <a:ext cx="22225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solidFill>
                  <a:srgbClr val="0000CC"/>
                </a:solidFill>
                <a:ea typeface="HY헤드라인M" pitchFamily="18" charset="-127"/>
              </a:rPr>
              <a:t>w</a:t>
            </a:r>
          </a:p>
        </p:txBody>
      </p:sp>
      <p:sp>
        <p:nvSpPr>
          <p:cNvPr id="906267" name="Text Box 27"/>
          <p:cNvSpPr txBox="1">
            <a:spLocks noChangeArrowheads="1"/>
          </p:cNvSpPr>
          <p:nvPr/>
        </p:nvSpPr>
        <p:spPr bwMode="auto">
          <a:xfrm>
            <a:off x="3109913" y="3587750"/>
            <a:ext cx="5175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(</a:t>
            </a: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a</a:t>
            </a: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,</a:t>
            </a: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s</a:t>
            </a: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)</a:t>
            </a:r>
          </a:p>
        </p:txBody>
      </p:sp>
      <p:sp>
        <p:nvSpPr>
          <p:cNvPr id="906268" name="Text Box 28"/>
          <p:cNvSpPr txBox="1">
            <a:spLocks noChangeArrowheads="1"/>
          </p:cNvSpPr>
          <p:nvPr/>
        </p:nvSpPr>
        <p:spPr bwMode="auto">
          <a:xfrm>
            <a:off x="323850" y="1065213"/>
            <a:ext cx="8569325" cy="1774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첫 번째 점을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u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v</a:t>
            </a:r>
            <a:r>
              <a:rPr lang="en-US" altLang="ko-KR" sz="2000">
                <a:ea typeface="HY헤드라인M" pitchFamily="18" charset="-127"/>
              </a:rPr>
              <a:t>), </a:t>
            </a:r>
            <a:r>
              <a:rPr lang="ko-KR" altLang="en-US" sz="2000">
                <a:ea typeface="HY헤드라인M" pitchFamily="18" charset="-127"/>
              </a:rPr>
              <a:t>두 번째 점을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y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라 하자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다음 그림은 이 두 점을 잇는 직선과 수직인 탐색선과의 관계를 나타낸다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이때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탐색선의 길이는 </a:t>
            </a:r>
            <a:r>
              <a:rPr lang="en-US" altLang="ko-KR" sz="2000">
                <a:ea typeface="HY헤드라인M" pitchFamily="18" charset="-127"/>
              </a:rPr>
              <a:t>2</a:t>
            </a:r>
            <a:r>
              <a:rPr lang="en-US" altLang="ko-KR" sz="2000" i="1">
                <a:ea typeface="HY헤드라인M" pitchFamily="18" charset="-127"/>
              </a:rPr>
              <a:t>w</a:t>
            </a:r>
            <a:r>
              <a:rPr lang="ko-KR" altLang="en-US" sz="2000">
                <a:ea typeface="HY헤드라인M" pitchFamily="18" charset="-127"/>
              </a:rPr>
              <a:t>라 하고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탐색선의 양 끝점을 각각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s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와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b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t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라 하자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906272" name="Text Box 32"/>
          <p:cNvSpPr txBox="1">
            <a:spLocks noChangeArrowheads="1"/>
          </p:cNvSpPr>
          <p:nvPr/>
        </p:nvSpPr>
        <p:spPr bwMode="auto">
          <a:xfrm>
            <a:off x="3975100" y="5027613"/>
            <a:ext cx="5175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(</a:t>
            </a: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b</a:t>
            </a: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,</a:t>
            </a: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t</a:t>
            </a: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)</a:t>
            </a:r>
          </a:p>
        </p:txBody>
      </p:sp>
      <p:sp>
        <p:nvSpPr>
          <p:cNvPr id="906274" name="Text Box 34"/>
          <p:cNvSpPr txBox="1">
            <a:spLocks noChangeArrowheads="1"/>
          </p:cNvSpPr>
          <p:nvPr/>
        </p:nvSpPr>
        <p:spPr bwMode="auto">
          <a:xfrm>
            <a:off x="3614738" y="3948113"/>
            <a:ext cx="24765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w</a:t>
            </a:r>
          </a:p>
        </p:txBody>
      </p:sp>
      <p:sp>
        <p:nvSpPr>
          <p:cNvPr id="906275" name="Text Box 35"/>
          <p:cNvSpPr txBox="1">
            <a:spLocks noChangeArrowheads="1"/>
          </p:cNvSpPr>
          <p:nvPr/>
        </p:nvSpPr>
        <p:spPr bwMode="auto">
          <a:xfrm>
            <a:off x="3965575" y="4575175"/>
            <a:ext cx="24765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B69BF8F-91EA-4AFC-A4C9-E47242E5245A}" type="slidenum">
              <a:rPr lang="en-US" altLang="ko-KR"/>
              <a:pPr/>
              <a:t>22</a:t>
            </a:fld>
            <a:endParaRPr lang="en-US" altLang="ko-KR"/>
          </a:p>
        </p:txBody>
      </p:sp>
      <p:sp>
        <p:nvSpPr>
          <p:cNvPr id="908290" name="Rectangle 2"/>
          <p:cNvSpPr>
            <a:spLocks noChangeArrowheads="1"/>
          </p:cNvSpPr>
          <p:nvPr/>
        </p:nvSpPr>
        <p:spPr bwMode="auto">
          <a:xfrm>
            <a:off x="815975" y="163513"/>
            <a:ext cx="670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곡선 추적에서 세 번째 점 계산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(2/6)</a:t>
            </a:r>
          </a:p>
        </p:txBody>
      </p:sp>
      <p:sp>
        <p:nvSpPr>
          <p:cNvPr id="908291" name="Text Box 3"/>
          <p:cNvSpPr txBox="1">
            <a:spLocks noChangeArrowheads="1"/>
          </p:cNvSpPr>
          <p:nvPr/>
        </p:nvSpPr>
        <p:spPr bwMode="auto">
          <a:xfrm>
            <a:off x="7600950" y="476250"/>
            <a:ext cx="14525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Zero-Curve Tracking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08306" name="Text Box 18"/>
          <p:cNvSpPr txBox="1">
            <a:spLocks noChangeArrowheads="1"/>
          </p:cNvSpPr>
          <p:nvPr/>
        </p:nvSpPr>
        <p:spPr bwMode="auto">
          <a:xfrm>
            <a:off x="323850" y="1065213"/>
            <a:ext cx="8569325" cy="86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두 점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u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v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와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y</a:t>
            </a:r>
            <a:r>
              <a:rPr lang="en-US" altLang="ko-KR" sz="2000">
                <a:ea typeface="HY헤드라인M" pitchFamily="18" charset="-127"/>
              </a:rPr>
              <a:t>), </a:t>
            </a:r>
            <a:r>
              <a:rPr lang="ko-KR" altLang="en-US" sz="2000">
                <a:ea typeface="HY헤드라인M" pitchFamily="18" charset="-127"/>
              </a:rPr>
              <a:t>그리고 두 점을 잇는 직선과 탐색선과의 교점이 이루는 삼각형에서 다음 관계가 성립한다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908313" name="Text Box 25"/>
          <p:cNvSpPr txBox="1">
            <a:spLocks noChangeArrowheads="1"/>
          </p:cNvSpPr>
          <p:nvPr/>
        </p:nvSpPr>
        <p:spPr bwMode="auto">
          <a:xfrm>
            <a:off x="2238375" y="5495925"/>
            <a:ext cx="8334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ea typeface="HY헤드라인M" pitchFamily="18" charset="-127"/>
              </a:rPr>
              <a:t>(</a:t>
            </a:r>
            <a:r>
              <a:rPr lang="en-US" altLang="ko-KR" i="1">
                <a:ea typeface="HY헤드라인M" pitchFamily="18" charset="-127"/>
              </a:rPr>
              <a:t>u</a:t>
            </a:r>
            <a:r>
              <a:rPr lang="en-US" altLang="ko-KR">
                <a:ea typeface="HY헤드라인M" pitchFamily="18" charset="-127"/>
              </a:rPr>
              <a:t>,</a:t>
            </a:r>
            <a:r>
              <a:rPr lang="en-US" altLang="ko-KR" i="1">
                <a:ea typeface="HY헤드라인M" pitchFamily="18" charset="-127"/>
              </a:rPr>
              <a:t>v</a:t>
            </a:r>
            <a:r>
              <a:rPr lang="en-US" altLang="ko-KR">
                <a:ea typeface="HY헤드라인M" pitchFamily="18" charset="-127"/>
              </a:rPr>
              <a:t>)</a:t>
            </a:r>
          </a:p>
        </p:txBody>
      </p:sp>
      <p:sp>
        <p:nvSpPr>
          <p:cNvPr id="908314" name="Line 26"/>
          <p:cNvSpPr>
            <a:spLocks noChangeShapeType="1"/>
          </p:cNvSpPr>
          <p:nvPr/>
        </p:nvSpPr>
        <p:spPr bwMode="auto">
          <a:xfrm flipH="1">
            <a:off x="2447925" y="5462588"/>
            <a:ext cx="135255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08315" name="Line 27"/>
          <p:cNvSpPr>
            <a:spLocks noChangeShapeType="1"/>
          </p:cNvSpPr>
          <p:nvPr/>
        </p:nvSpPr>
        <p:spPr bwMode="auto">
          <a:xfrm flipH="1" flipV="1">
            <a:off x="3759200" y="4732338"/>
            <a:ext cx="0" cy="730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08317" name="Oval 29"/>
          <p:cNvSpPr>
            <a:spLocks noChangeArrowheads="1"/>
          </p:cNvSpPr>
          <p:nvPr/>
        </p:nvSpPr>
        <p:spPr bwMode="auto">
          <a:xfrm>
            <a:off x="3717925" y="4700588"/>
            <a:ext cx="73025" cy="69850"/>
          </a:xfrm>
          <a:prstGeom prst="ellipse">
            <a:avLst/>
          </a:prstGeom>
          <a:solidFill>
            <a:srgbClr val="0000FF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08318" name="Text Box 30"/>
          <p:cNvSpPr txBox="1">
            <a:spLocks noChangeArrowheads="1"/>
          </p:cNvSpPr>
          <p:nvPr/>
        </p:nvSpPr>
        <p:spPr bwMode="auto">
          <a:xfrm>
            <a:off x="3101975" y="4421188"/>
            <a:ext cx="774700" cy="315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solidFill>
                  <a:srgbClr val="0000CC"/>
                </a:solidFill>
                <a:ea typeface="HY헤드라인M" pitchFamily="18" charset="-127"/>
              </a:rPr>
              <a:t>(</a:t>
            </a:r>
            <a:r>
              <a:rPr lang="en-US" altLang="ko-KR" i="1">
                <a:solidFill>
                  <a:srgbClr val="0000CC"/>
                </a:solidFill>
                <a:ea typeface="HY헤드라인M" pitchFamily="18" charset="-127"/>
              </a:rPr>
              <a:t>x</a:t>
            </a:r>
            <a:r>
              <a:rPr lang="en-US" altLang="ko-KR">
                <a:solidFill>
                  <a:srgbClr val="0000CC"/>
                </a:solidFill>
                <a:ea typeface="HY헤드라인M" pitchFamily="18" charset="-127"/>
              </a:rPr>
              <a:t>,</a:t>
            </a:r>
            <a:r>
              <a:rPr lang="en-US" altLang="ko-KR" i="1">
                <a:solidFill>
                  <a:srgbClr val="0000CC"/>
                </a:solidFill>
                <a:ea typeface="HY헤드라인M" pitchFamily="18" charset="-127"/>
              </a:rPr>
              <a:t>y</a:t>
            </a:r>
            <a:r>
              <a:rPr lang="en-US" altLang="ko-KR">
                <a:solidFill>
                  <a:srgbClr val="0000CC"/>
                </a:solidFill>
                <a:ea typeface="HY헤드라인M" pitchFamily="18" charset="-127"/>
              </a:rPr>
              <a:t>)</a:t>
            </a:r>
          </a:p>
        </p:txBody>
      </p:sp>
      <p:sp>
        <p:nvSpPr>
          <p:cNvPr id="908319" name="Line 31"/>
          <p:cNvSpPr>
            <a:spLocks noChangeShapeType="1"/>
          </p:cNvSpPr>
          <p:nvPr/>
        </p:nvSpPr>
        <p:spPr bwMode="auto">
          <a:xfrm flipV="1">
            <a:off x="2195513" y="4049713"/>
            <a:ext cx="2735262" cy="1608137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08320" name="Line 32"/>
          <p:cNvSpPr>
            <a:spLocks noChangeShapeType="1"/>
          </p:cNvSpPr>
          <p:nvPr/>
        </p:nvSpPr>
        <p:spPr bwMode="auto">
          <a:xfrm>
            <a:off x="4010025" y="3587750"/>
            <a:ext cx="833438" cy="1563688"/>
          </a:xfrm>
          <a:prstGeom prst="line">
            <a:avLst/>
          </a:prstGeom>
          <a:noFill/>
          <a:ln w="12700">
            <a:solidFill>
              <a:srgbClr val="FF0000"/>
            </a:solidFill>
            <a:prstDash val="sysDot"/>
            <a:round/>
            <a:headEnd type="oval" w="med" len="med"/>
            <a:tailEnd type="oval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08321" name="Text Box 33"/>
          <p:cNvSpPr txBox="1">
            <a:spLocks noChangeArrowheads="1"/>
          </p:cNvSpPr>
          <p:nvPr/>
        </p:nvSpPr>
        <p:spPr bwMode="auto">
          <a:xfrm>
            <a:off x="3878263" y="4203700"/>
            <a:ext cx="322262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solidFill>
                  <a:srgbClr val="0000CC"/>
                </a:solidFill>
                <a:ea typeface="HY헤드라인M" pitchFamily="18" charset="-127"/>
              </a:rPr>
              <a:t>w</a:t>
            </a:r>
          </a:p>
        </p:txBody>
      </p:sp>
      <p:sp>
        <p:nvSpPr>
          <p:cNvPr id="908322" name="Text Box 34"/>
          <p:cNvSpPr txBox="1">
            <a:spLocks noChangeArrowheads="1"/>
          </p:cNvSpPr>
          <p:nvPr/>
        </p:nvSpPr>
        <p:spPr bwMode="auto">
          <a:xfrm>
            <a:off x="3487738" y="3217863"/>
            <a:ext cx="74930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(</a:t>
            </a: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a</a:t>
            </a: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,</a:t>
            </a: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s</a:t>
            </a: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)</a:t>
            </a:r>
          </a:p>
        </p:txBody>
      </p:sp>
      <p:sp>
        <p:nvSpPr>
          <p:cNvPr id="908323" name="Text Box 35"/>
          <p:cNvSpPr txBox="1">
            <a:spLocks noChangeArrowheads="1"/>
          </p:cNvSpPr>
          <p:nvPr/>
        </p:nvSpPr>
        <p:spPr bwMode="auto">
          <a:xfrm>
            <a:off x="4643438" y="5202238"/>
            <a:ext cx="747712" cy="315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(</a:t>
            </a: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b</a:t>
            </a: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,</a:t>
            </a: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t</a:t>
            </a: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)</a:t>
            </a:r>
          </a:p>
        </p:txBody>
      </p:sp>
      <p:sp>
        <p:nvSpPr>
          <p:cNvPr id="908324" name="Text Box 36"/>
          <p:cNvSpPr txBox="1">
            <a:spLocks noChangeArrowheads="1"/>
          </p:cNvSpPr>
          <p:nvPr/>
        </p:nvSpPr>
        <p:spPr bwMode="auto">
          <a:xfrm>
            <a:off x="4211638" y="3687763"/>
            <a:ext cx="35877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w</a:t>
            </a:r>
          </a:p>
        </p:txBody>
      </p:sp>
      <p:sp>
        <p:nvSpPr>
          <p:cNvPr id="908325" name="Text Box 37"/>
          <p:cNvSpPr txBox="1">
            <a:spLocks noChangeArrowheads="1"/>
          </p:cNvSpPr>
          <p:nvPr/>
        </p:nvSpPr>
        <p:spPr bwMode="auto">
          <a:xfrm>
            <a:off x="4597400" y="4446588"/>
            <a:ext cx="357188" cy="319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w</a:t>
            </a:r>
          </a:p>
        </p:txBody>
      </p:sp>
      <p:graphicFrame>
        <p:nvGraphicFramePr>
          <p:cNvPr id="908327" name="Object 39"/>
          <p:cNvGraphicFramePr>
            <a:graphicFrameLocks noChangeAspect="1"/>
          </p:cNvGraphicFramePr>
          <p:nvPr/>
        </p:nvGraphicFramePr>
        <p:xfrm>
          <a:off x="1260475" y="2060575"/>
          <a:ext cx="60483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8328" name="Equation" r:id="rId5" imgW="2323800" imgH="291960" progId="Equation.DSMT4">
                  <p:embed/>
                </p:oleObj>
              </mc:Choice>
              <mc:Fallback>
                <p:oleObj name="Equation" r:id="rId5" imgW="2323800" imgH="2919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0475" y="2060575"/>
                        <a:ext cx="604837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8328" name="Text Box 40"/>
          <p:cNvSpPr txBox="1">
            <a:spLocks noChangeArrowheads="1"/>
          </p:cNvSpPr>
          <p:nvPr/>
        </p:nvSpPr>
        <p:spPr bwMode="auto">
          <a:xfrm>
            <a:off x="2843213" y="4835525"/>
            <a:ext cx="37147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ea typeface="HY헤드라인M" pitchFamily="18" charset="-127"/>
              </a:rPr>
              <a:t>d</a:t>
            </a:r>
          </a:p>
        </p:txBody>
      </p:sp>
      <p:sp>
        <p:nvSpPr>
          <p:cNvPr id="908329" name="Text Box 41"/>
          <p:cNvSpPr txBox="1">
            <a:spLocks noChangeArrowheads="1"/>
          </p:cNvSpPr>
          <p:nvPr/>
        </p:nvSpPr>
        <p:spPr bwMode="auto">
          <a:xfrm>
            <a:off x="2865438" y="5186363"/>
            <a:ext cx="20320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ea typeface="HY헤드라인M" pitchFamily="18" charset="-127"/>
                <a:sym typeface="Symbol" pitchFamily="18" charset="2"/>
              </a:rPr>
              <a:t></a:t>
            </a:r>
          </a:p>
        </p:txBody>
      </p:sp>
      <p:sp>
        <p:nvSpPr>
          <p:cNvPr id="908330" name="Freeform 42"/>
          <p:cNvSpPr>
            <a:spLocks/>
          </p:cNvSpPr>
          <p:nvPr/>
        </p:nvSpPr>
        <p:spPr bwMode="auto">
          <a:xfrm>
            <a:off x="2771775" y="5313363"/>
            <a:ext cx="82550" cy="1444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5" y="46"/>
              </a:cxn>
              <a:cxn ang="0">
                <a:pos x="45" y="91"/>
              </a:cxn>
            </a:cxnLst>
            <a:rect l="0" t="0" r="r" b="b"/>
            <a:pathLst>
              <a:path w="52" h="91">
                <a:moveTo>
                  <a:pt x="0" y="0"/>
                </a:moveTo>
                <a:cubicBezTo>
                  <a:pt x="19" y="15"/>
                  <a:pt x="38" y="31"/>
                  <a:pt x="45" y="46"/>
                </a:cubicBezTo>
                <a:cubicBezTo>
                  <a:pt x="52" y="61"/>
                  <a:pt x="48" y="76"/>
                  <a:pt x="45" y="91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08312" name="Oval 24"/>
          <p:cNvSpPr>
            <a:spLocks noChangeArrowheads="1"/>
          </p:cNvSpPr>
          <p:nvPr/>
        </p:nvSpPr>
        <p:spPr bwMode="auto">
          <a:xfrm>
            <a:off x="2465388" y="5430838"/>
            <a:ext cx="73025" cy="73025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8191F231-9D21-42AD-A545-E6A80C18D17A}" type="slidenum">
              <a:rPr lang="en-US" altLang="ko-KR"/>
              <a:pPr/>
              <a:t>23</a:t>
            </a:fld>
            <a:endParaRPr lang="en-US" altLang="ko-KR"/>
          </a:p>
        </p:txBody>
      </p:sp>
      <p:sp>
        <p:nvSpPr>
          <p:cNvPr id="910374" name="Line 38"/>
          <p:cNvSpPr>
            <a:spLocks noChangeShapeType="1"/>
          </p:cNvSpPr>
          <p:nvPr/>
        </p:nvSpPr>
        <p:spPr bwMode="auto">
          <a:xfrm flipH="1" flipV="1">
            <a:off x="3917950" y="4052888"/>
            <a:ext cx="0" cy="3952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0372" name="Rectangle 36"/>
          <p:cNvSpPr>
            <a:spLocks noChangeArrowheads="1"/>
          </p:cNvSpPr>
          <p:nvPr/>
        </p:nvSpPr>
        <p:spPr bwMode="auto">
          <a:xfrm>
            <a:off x="5867400" y="3429000"/>
            <a:ext cx="2879725" cy="1800225"/>
          </a:xfrm>
          <a:prstGeom prst="rect">
            <a:avLst/>
          </a:prstGeom>
          <a:solidFill>
            <a:srgbClr val="CCFFCC"/>
          </a:solidFill>
          <a:ln w="12700">
            <a:solidFill>
              <a:srgbClr val="CCFFCC"/>
            </a:solidFill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0338" name="Rectangle 2"/>
          <p:cNvSpPr>
            <a:spLocks noChangeArrowheads="1"/>
          </p:cNvSpPr>
          <p:nvPr/>
        </p:nvSpPr>
        <p:spPr bwMode="auto">
          <a:xfrm>
            <a:off x="815975" y="163513"/>
            <a:ext cx="670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곡선 추적에서 세 번째 점 계산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(3/6)</a:t>
            </a:r>
          </a:p>
        </p:txBody>
      </p:sp>
      <p:sp>
        <p:nvSpPr>
          <p:cNvPr id="910339" name="Text Box 3"/>
          <p:cNvSpPr txBox="1">
            <a:spLocks noChangeArrowheads="1"/>
          </p:cNvSpPr>
          <p:nvPr/>
        </p:nvSpPr>
        <p:spPr bwMode="auto">
          <a:xfrm>
            <a:off x="7600950" y="476250"/>
            <a:ext cx="14525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Zero-Curve Tracking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10340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교점의 좌표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j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는 다음과 같이 구할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910341" name="Text Box 5"/>
          <p:cNvSpPr txBox="1">
            <a:spLocks noChangeArrowheads="1"/>
          </p:cNvSpPr>
          <p:nvPr/>
        </p:nvSpPr>
        <p:spPr bwMode="auto">
          <a:xfrm>
            <a:off x="1735138" y="5202238"/>
            <a:ext cx="833437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ea typeface="HY헤드라인M" pitchFamily="18" charset="-127"/>
              </a:rPr>
              <a:t>(</a:t>
            </a:r>
            <a:r>
              <a:rPr lang="en-US" altLang="ko-KR" i="1">
                <a:ea typeface="HY헤드라인M" pitchFamily="18" charset="-127"/>
              </a:rPr>
              <a:t>u</a:t>
            </a:r>
            <a:r>
              <a:rPr lang="en-US" altLang="ko-KR">
                <a:ea typeface="HY헤드라인M" pitchFamily="18" charset="-127"/>
              </a:rPr>
              <a:t>,</a:t>
            </a:r>
            <a:r>
              <a:rPr lang="en-US" altLang="ko-KR" i="1">
                <a:ea typeface="HY헤드라인M" pitchFamily="18" charset="-127"/>
              </a:rPr>
              <a:t>v</a:t>
            </a:r>
            <a:r>
              <a:rPr lang="en-US" altLang="ko-KR">
                <a:ea typeface="HY헤드라인M" pitchFamily="18" charset="-127"/>
              </a:rPr>
              <a:t>)</a:t>
            </a:r>
          </a:p>
        </p:txBody>
      </p:sp>
      <p:sp>
        <p:nvSpPr>
          <p:cNvPr id="910342" name="Line 6"/>
          <p:cNvSpPr>
            <a:spLocks noChangeShapeType="1"/>
          </p:cNvSpPr>
          <p:nvPr/>
        </p:nvSpPr>
        <p:spPr bwMode="auto">
          <a:xfrm flipH="1">
            <a:off x="1944688" y="5168900"/>
            <a:ext cx="135255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0343" name="Line 7"/>
          <p:cNvSpPr>
            <a:spLocks noChangeShapeType="1"/>
          </p:cNvSpPr>
          <p:nvPr/>
        </p:nvSpPr>
        <p:spPr bwMode="auto">
          <a:xfrm flipH="1" flipV="1">
            <a:off x="3255963" y="4438650"/>
            <a:ext cx="0" cy="730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0344" name="Oval 8"/>
          <p:cNvSpPr>
            <a:spLocks noChangeArrowheads="1"/>
          </p:cNvSpPr>
          <p:nvPr/>
        </p:nvSpPr>
        <p:spPr bwMode="auto">
          <a:xfrm>
            <a:off x="3214688" y="4406900"/>
            <a:ext cx="73025" cy="69850"/>
          </a:xfrm>
          <a:prstGeom prst="ellipse">
            <a:avLst/>
          </a:prstGeom>
          <a:solidFill>
            <a:srgbClr val="0000FF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0345" name="Text Box 9"/>
          <p:cNvSpPr txBox="1">
            <a:spLocks noChangeArrowheads="1"/>
          </p:cNvSpPr>
          <p:nvPr/>
        </p:nvSpPr>
        <p:spPr bwMode="auto">
          <a:xfrm>
            <a:off x="2598738" y="4127500"/>
            <a:ext cx="774700" cy="3159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solidFill>
                  <a:srgbClr val="0000CC"/>
                </a:solidFill>
                <a:ea typeface="HY헤드라인M" pitchFamily="18" charset="-127"/>
              </a:rPr>
              <a:t>(</a:t>
            </a:r>
            <a:r>
              <a:rPr lang="en-US" altLang="ko-KR" i="1">
                <a:solidFill>
                  <a:srgbClr val="0000CC"/>
                </a:solidFill>
                <a:ea typeface="HY헤드라인M" pitchFamily="18" charset="-127"/>
              </a:rPr>
              <a:t>x</a:t>
            </a:r>
            <a:r>
              <a:rPr lang="en-US" altLang="ko-KR">
                <a:solidFill>
                  <a:srgbClr val="0000CC"/>
                </a:solidFill>
                <a:ea typeface="HY헤드라인M" pitchFamily="18" charset="-127"/>
              </a:rPr>
              <a:t>,</a:t>
            </a:r>
            <a:r>
              <a:rPr lang="en-US" altLang="ko-KR" i="1">
                <a:solidFill>
                  <a:srgbClr val="0000CC"/>
                </a:solidFill>
                <a:ea typeface="HY헤드라인M" pitchFamily="18" charset="-127"/>
              </a:rPr>
              <a:t>y</a:t>
            </a:r>
            <a:r>
              <a:rPr lang="en-US" altLang="ko-KR">
                <a:solidFill>
                  <a:srgbClr val="0000CC"/>
                </a:solidFill>
                <a:ea typeface="HY헤드라인M" pitchFamily="18" charset="-127"/>
              </a:rPr>
              <a:t>)</a:t>
            </a:r>
          </a:p>
        </p:txBody>
      </p:sp>
      <p:sp>
        <p:nvSpPr>
          <p:cNvPr id="910346" name="Line 10"/>
          <p:cNvSpPr>
            <a:spLocks noChangeShapeType="1"/>
          </p:cNvSpPr>
          <p:nvPr/>
        </p:nvSpPr>
        <p:spPr bwMode="auto">
          <a:xfrm flipV="1">
            <a:off x="1692275" y="3756025"/>
            <a:ext cx="2735263" cy="1608138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0347" name="Line 11"/>
          <p:cNvSpPr>
            <a:spLocks noChangeShapeType="1"/>
          </p:cNvSpPr>
          <p:nvPr/>
        </p:nvSpPr>
        <p:spPr bwMode="auto">
          <a:xfrm>
            <a:off x="3506788" y="3294063"/>
            <a:ext cx="833437" cy="1563687"/>
          </a:xfrm>
          <a:prstGeom prst="line">
            <a:avLst/>
          </a:prstGeom>
          <a:noFill/>
          <a:ln w="12700">
            <a:solidFill>
              <a:srgbClr val="FF0000"/>
            </a:solidFill>
            <a:prstDash val="sysDot"/>
            <a:round/>
            <a:headEnd type="oval" w="med" len="med"/>
            <a:tailEnd type="oval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0348" name="Text Box 12"/>
          <p:cNvSpPr txBox="1">
            <a:spLocks noChangeArrowheads="1"/>
          </p:cNvSpPr>
          <p:nvPr/>
        </p:nvSpPr>
        <p:spPr bwMode="auto">
          <a:xfrm>
            <a:off x="3375025" y="3946525"/>
            <a:ext cx="322263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solidFill>
                  <a:srgbClr val="0000CC"/>
                </a:solidFill>
                <a:ea typeface="HY헤드라인M" pitchFamily="18" charset="-127"/>
              </a:rPr>
              <a:t>w</a:t>
            </a:r>
          </a:p>
        </p:txBody>
      </p:sp>
      <p:sp>
        <p:nvSpPr>
          <p:cNvPr id="910349" name="Text Box 13"/>
          <p:cNvSpPr txBox="1">
            <a:spLocks noChangeArrowheads="1"/>
          </p:cNvSpPr>
          <p:nvPr/>
        </p:nvSpPr>
        <p:spPr bwMode="auto">
          <a:xfrm>
            <a:off x="2984500" y="2924175"/>
            <a:ext cx="74930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(</a:t>
            </a: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a</a:t>
            </a: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,</a:t>
            </a: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s</a:t>
            </a: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)</a:t>
            </a:r>
          </a:p>
        </p:txBody>
      </p:sp>
      <p:sp>
        <p:nvSpPr>
          <p:cNvPr id="910350" name="Text Box 14"/>
          <p:cNvSpPr txBox="1">
            <a:spLocks noChangeArrowheads="1"/>
          </p:cNvSpPr>
          <p:nvPr/>
        </p:nvSpPr>
        <p:spPr bwMode="auto">
          <a:xfrm>
            <a:off x="4140200" y="4908550"/>
            <a:ext cx="747713" cy="3159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(</a:t>
            </a: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b</a:t>
            </a: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,</a:t>
            </a: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t</a:t>
            </a: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)</a:t>
            </a:r>
          </a:p>
        </p:txBody>
      </p:sp>
      <p:sp>
        <p:nvSpPr>
          <p:cNvPr id="910351" name="Text Box 15"/>
          <p:cNvSpPr txBox="1">
            <a:spLocks noChangeArrowheads="1"/>
          </p:cNvSpPr>
          <p:nvPr/>
        </p:nvSpPr>
        <p:spPr bwMode="auto">
          <a:xfrm>
            <a:off x="3544888" y="3279775"/>
            <a:ext cx="35877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w</a:t>
            </a:r>
          </a:p>
        </p:txBody>
      </p:sp>
      <p:sp>
        <p:nvSpPr>
          <p:cNvPr id="910352" name="Text Box 16"/>
          <p:cNvSpPr txBox="1">
            <a:spLocks noChangeArrowheads="1"/>
          </p:cNvSpPr>
          <p:nvPr/>
        </p:nvSpPr>
        <p:spPr bwMode="auto">
          <a:xfrm>
            <a:off x="4210050" y="4497388"/>
            <a:ext cx="357188" cy="319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w</a:t>
            </a:r>
          </a:p>
        </p:txBody>
      </p:sp>
      <p:graphicFrame>
        <p:nvGraphicFramePr>
          <p:cNvPr id="910353" name="Object 17"/>
          <p:cNvGraphicFramePr>
            <a:graphicFrameLocks noChangeAspect="1"/>
          </p:cNvGraphicFramePr>
          <p:nvPr/>
        </p:nvGraphicFramePr>
        <p:xfrm>
          <a:off x="1239838" y="1844675"/>
          <a:ext cx="370046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0372" name="Equation" r:id="rId5" imgW="1422360" imgH="203040" progId="Equation.DSMT4">
                  <p:embed/>
                </p:oleObj>
              </mc:Choice>
              <mc:Fallback>
                <p:oleObj name="Equation" r:id="rId5" imgW="1422360" imgH="2030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9838" y="1844675"/>
                        <a:ext cx="3700462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0354" name="Text Box 18"/>
          <p:cNvSpPr txBox="1">
            <a:spLocks noChangeArrowheads="1"/>
          </p:cNvSpPr>
          <p:nvPr/>
        </p:nvSpPr>
        <p:spPr bwMode="auto">
          <a:xfrm>
            <a:off x="2339975" y="4541838"/>
            <a:ext cx="37147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ea typeface="HY헤드라인M" pitchFamily="18" charset="-127"/>
              </a:rPr>
              <a:t>d</a:t>
            </a:r>
          </a:p>
        </p:txBody>
      </p:sp>
      <p:sp>
        <p:nvSpPr>
          <p:cNvPr id="910355" name="Text Box 19"/>
          <p:cNvSpPr txBox="1">
            <a:spLocks noChangeArrowheads="1"/>
          </p:cNvSpPr>
          <p:nvPr/>
        </p:nvSpPr>
        <p:spPr bwMode="auto">
          <a:xfrm>
            <a:off x="2362200" y="4892675"/>
            <a:ext cx="20320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ea typeface="HY헤드라인M" pitchFamily="18" charset="-127"/>
                <a:sym typeface="Symbol" pitchFamily="18" charset="2"/>
              </a:rPr>
              <a:t></a:t>
            </a:r>
          </a:p>
        </p:txBody>
      </p:sp>
      <p:sp>
        <p:nvSpPr>
          <p:cNvPr id="910356" name="Freeform 20"/>
          <p:cNvSpPr>
            <a:spLocks/>
          </p:cNvSpPr>
          <p:nvPr/>
        </p:nvSpPr>
        <p:spPr bwMode="auto">
          <a:xfrm>
            <a:off x="2268538" y="5019675"/>
            <a:ext cx="82550" cy="1444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5" y="46"/>
              </a:cxn>
              <a:cxn ang="0">
                <a:pos x="45" y="91"/>
              </a:cxn>
            </a:cxnLst>
            <a:rect l="0" t="0" r="r" b="b"/>
            <a:pathLst>
              <a:path w="52" h="91">
                <a:moveTo>
                  <a:pt x="0" y="0"/>
                </a:moveTo>
                <a:cubicBezTo>
                  <a:pt x="19" y="15"/>
                  <a:pt x="38" y="31"/>
                  <a:pt x="45" y="46"/>
                </a:cubicBezTo>
                <a:cubicBezTo>
                  <a:pt x="52" y="61"/>
                  <a:pt x="48" y="76"/>
                  <a:pt x="45" y="91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0357" name="Oval 21"/>
          <p:cNvSpPr>
            <a:spLocks noChangeArrowheads="1"/>
          </p:cNvSpPr>
          <p:nvPr/>
        </p:nvSpPr>
        <p:spPr bwMode="auto">
          <a:xfrm>
            <a:off x="1962150" y="5137150"/>
            <a:ext cx="73025" cy="73025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0358" name="Oval 22"/>
          <p:cNvSpPr>
            <a:spLocks noChangeArrowheads="1"/>
          </p:cNvSpPr>
          <p:nvPr/>
        </p:nvSpPr>
        <p:spPr bwMode="auto">
          <a:xfrm>
            <a:off x="3873500" y="4017963"/>
            <a:ext cx="73025" cy="69850"/>
          </a:xfrm>
          <a:prstGeom prst="ellipse">
            <a:avLst/>
          </a:prstGeom>
          <a:solidFill>
            <a:srgbClr val="800080"/>
          </a:solidFill>
          <a:ln w="12700">
            <a:solidFill>
              <a:srgbClr val="80008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0359" name="Line 23"/>
          <p:cNvSpPr>
            <a:spLocks noChangeShapeType="1"/>
          </p:cNvSpPr>
          <p:nvPr/>
        </p:nvSpPr>
        <p:spPr bwMode="auto">
          <a:xfrm flipH="1">
            <a:off x="3263900" y="4443413"/>
            <a:ext cx="66040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0360" name="Text Box 24"/>
          <p:cNvSpPr txBox="1">
            <a:spLocks noChangeArrowheads="1"/>
          </p:cNvSpPr>
          <p:nvPr/>
        </p:nvSpPr>
        <p:spPr bwMode="auto">
          <a:xfrm>
            <a:off x="3467100" y="4237038"/>
            <a:ext cx="203200" cy="255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1200">
                <a:ea typeface="HY헤드라인M" pitchFamily="18" charset="-127"/>
                <a:sym typeface="Symbol" pitchFamily="18" charset="2"/>
              </a:rPr>
              <a:t></a:t>
            </a:r>
          </a:p>
        </p:txBody>
      </p:sp>
      <p:sp>
        <p:nvSpPr>
          <p:cNvPr id="910363" name="Freeform 27"/>
          <p:cNvSpPr>
            <a:spLocks/>
          </p:cNvSpPr>
          <p:nvPr/>
        </p:nvSpPr>
        <p:spPr bwMode="auto">
          <a:xfrm>
            <a:off x="3422650" y="4344988"/>
            <a:ext cx="69850" cy="1063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8" y="21"/>
              </a:cxn>
              <a:cxn ang="0">
                <a:pos x="38" y="67"/>
              </a:cxn>
            </a:cxnLst>
            <a:rect l="0" t="0" r="r" b="b"/>
            <a:pathLst>
              <a:path w="44" h="67">
                <a:moveTo>
                  <a:pt x="0" y="0"/>
                </a:moveTo>
                <a:cubicBezTo>
                  <a:pt x="6" y="3"/>
                  <a:pt x="32" y="10"/>
                  <a:pt x="38" y="21"/>
                </a:cubicBezTo>
                <a:cubicBezTo>
                  <a:pt x="44" y="32"/>
                  <a:pt x="38" y="58"/>
                  <a:pt x="38" y="67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0364" name="Freeform 28"/>
          <p:cNvSpPr>
            <a:spLocks/>
          </p:cNvSpPr>
          <p:nvPr/>
        </p:nvSpPr>
        <p:spPr bwMode="auto">
          <a:xfrm>
            <a:off x="6083300" y="3716338"/>
            <a:ext cx="1223963" cy="863600"/>
          </a:xfrm>
          <a:custGeom>
            <a:avLst/>
            <a:gdLst/>
            <a:ahLst/>
            <a:cxnLst>
              <a:cxn ang="0">
                <a:pos x="771" y="0"/>
              </a:cxn>
              <a:cxn ang="0">
                <a:pos x="0" y="544"/>
              </a:cxn>
              <a:cxn ang="0">
                <a:pos x="771" y="544"/>
              </a:cxn>
              <a:cxn ang="0">
                <a:pos x="771" y="0"/>
              </a:cxn>
            </a:cxnLst>
            <a:rect l="0" t="0" r="r" b="b"/>
            <a:pathLst>
              <a:path w="771" h="544">
                <a:moveTo>
                  <a:pt x="771" y="0"/>
                </a:moveTo>
                <a:lnTo>
                  <a:pt x="0" y="544"/>
                </a:lnTo>
                <a:lnTo>
                  <a:pt x="771" y="544"/>
                </a:lnTo>
                <a:lnTo>
                  <a:pt x="771" y="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0365" name="Text Box 29"/>
          <p:cNvSpPr txBox="1">
            <a:spLocks noChangeArrowheads="1"/>
          </p:cNvSpPr>
          <p:nvPr/>
        </p:nvSpPr>
        <p:spPr bwMode="auto">
          <a:xfrm>
            <a:off x="6370638" y="4292600"/>
            <a:ext cx="20320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ea typeface="HY헤드라인M" pitchFamily="18" charset="-127"/>
                <a:sym typeface="Symbol" pitchFamily="18" charset="2"/>
              </a:rPr>
              <a:t></a:t>
            </a:r>
          </a:p>
        </p:txBody>
      </p:sp>
      <p:sp>
        <p:nvSpPr>
          <p:cNvPr id="910366" name="Text Box 30"/>
          <p:cNvSpPr txBox="1">
            <a:spLocks noChangeArrowheads="1"/>
          </p:cNvSpPr>
          <p:nvPr/>
        </p:nvSpPr>
        <p:spPr bwMode="auto">
          <a:xfrm>
            <a:off x="6561138" y="3822700"/>
            <a:ext cx="20320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ea typeface="HY헤드라인M" pitchFamily="18" charset="-127"/>
                <a:sym typeface="Symbol" pitchFamily="18" charset="2"/>
              </a:rPr>
              <a:t></a:t>
            </a:r>
          </a:p>
        </p:txBody>
      </p:sp>
      <p:sp>
        <p:nvSpPr>
          <p:cNvPr id="910367" name="AutoShape 31"/>
          <p:cNvSpPr>
            <a:spLocks/>
          </p:cNvSpPr>
          <p:nvPr/>
        </p:nvSpPr>
        <p:spPr bwMode="auto">
          <a:xfrm>
            <a:off x="7378700" y="3716338"/>
            <a:ext cx="144463" cy="863600"/>
          </a:xfrm>
          <a:prstGeom prst="rightBrace">
            <a:avLst>
              <a:gd name="adj1" fmla="val 49817"/>
              <a:gd name="adj2" fmla="val 50000"/>
            </a:avLst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910369" name="Object 33"/>
          <p:cNvGraphicFramePr>
            <a:graphicFrameLocks noChangeAspect="1"/>
          </p:cNvGraphicFramePr>
          <p:nvPr/>
        </p:nvGraphicFramePr>
        <p:xfrm>
          <a:off x="7594600" y="4003675"/>
          <a:ext cx="1008063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0373" name="Equation" r:id="rId7" imgW="520560" imgH="152280" progId="Equation.DSMT4">
                  <p:embed/>
                </p:oleObj>
              </mc:Choice>
              <mc:Fallback>
                <p:oleObj name="Equation" r:id="rId7" imgW="520560" imgH="1522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4600" y="4003675"/>
                        <a:ext cx="1008063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0370" name="AutoShape 34"/>
          <p:cNvSpPr>
            <a:spLocks/>
          </p:cNvSpPr>
          <p:nvPr/>
        </p:nvSpPr>
        <p:spPr bwMode="auto">
          <a:xfrm rot="5400000">
            <a:off x="6623050" y="4111625"/>
            <a:ext cx="144463" cy="1223963"/>
          </a:xfrm>
          <a:prstGeom prst="rightBrace">
            <a:avLst>
              <a:gd name="adj1" fmla="val 70604"/>
              <a:gd name="adj2" fmla="val 50000"/>
            </a:avLst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910371" name="Object 35"/>
          <p:cNvGraphicFramePr>
            <a:graphicFrameLocks noChangeAspect="1"/>
          </p:cNvGraphicFramePr>
          <p:nvPr/>
        </p:nvGraphicFramePr>
        <p:xfrm>
          <a:off x="6586538" y="4795838"/>
          <a:ext cx="100806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0374" name="Equation" r:id="rId9" imgW="520560" imgH="152280" progId="Equation.DSMT4">
                  <p:embed/>
                </p:oleObj>
              </mc:Choice>
              <mc:Fallback>
                <p:oleObj name="Equation" r:id="rId9" imgW="520560" imgH="1522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538" y="4795838"/>
                        <a:ext cx="1008062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0373" name="Text Box 37"/>
          <p:cNvSpPr txBox="1">
            <a:spLocks noChangeArrowheads="1"/>
          </p:cNvSpPr>
          <p:nvPr/>
        </p:nvSpPr>
        <p:spPr bwMode="auto">
          <a:xfrm>
            <a:off x="3937000" y="3927475"/>
            <a:ext cx="549275" cy="3159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solidFill>
                  <a:srgbClr val="660066"/>
                </a:solidFill>
                <a:ea typeface="HY헤드라인M" pitchFamily="18" charset="-127"/>
              </a:rPr>
              <a:t>(</a:t>
            </a:r>
            <a:r>
              <a:rPr lang="en-US" altLang="ko-KR" i="1">
                <a:solidFill>
                  <a:srgbClr val="660066"/>
                </a:solidFill>
                <a:ea typeface="HY헤드라인M" pitchFamily="18" charset="-127"/>
              </a:rPr>
              <a:t>i</a:t>
            </a:r>
            <a:r>
              <a:rPr lang="en-US" altLang="ko-KR">
                <a:solidFill>
                  <a:srgbClr val="660066"/>
                </a:solidFill>
                <a:ea typeface="HY헤드라인M" pitchFamily="18" charset="-127"/>
              </a:rPr>
              <a:t>,</a:t>
            </a:r>
            <a:r>
              <a:rPr lang="en-US" altLang="ko-KR" i="1">
                <a:solidFill>
                  <a:srgbClr val="660066"/>
                </a:solidFill>
                <a:ea typeface="HY헤드라인M" pitchFamily="18" charset="-127"/>
              </a:rPr>
              <a:t>j</a:t>
            </a:r>
            <a:r>
              <a:rPr lang="en-US" altLang="ko-KR">
                <a:solidFill>
                  <a:srgbClr val="660066"/>
                </a:solidFill>
                <a:ea typeface="HY헤드라인M" pitchFamily="18" charset="-127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4F86D263-6774-4E93-AD76-B143E4F09ED9}" type="slidenum">
              <a:rPr lang="en-US" altLang="ko-KR"/>
              <a:pPr/>
              <a:t>24</a:t>
            </a:fld>
            <a:endParaRPr lang="en-US" altLang="ko-KR"/>
          </a:p>
        </p:txBody>
      </p:sp>
      <p:sp>
        <p:nvSpPr>
          <p:cNvPr id="912386" name="Line 2"/>
          <p:cNvSpPr>
            <a:spLocks noChangeShapeType="1"/>
          </p:cNvSpPr>
          <p:nvPr/>
        </p:nvSpPr>
        <p:spPr bwMode="auto">
          <a:xfrm flipH="1" flipV="1">
            <a:off x="3917950" y="4194175"/>
            <a:ext cx="0" cy="395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2387" name="Rectangle 3"/>
          <p:cNvSpPr>
            <a:spLocks noChangeArrowheads="1"/>
          </p:cNvSpPr>
          <p:nvPr/>
        </p:nvSpPr>
        <p:spPr bwMode="auto">
          <a:xfrm>
            <a:off x="5867400" y="3570288"/>
            <a:ext cx="2879725" cy="1800225"/>
          </a:xfrm>
          <a:prstGeom prst="rect">
            <a:avLst/>
          </a:prstGeom>
          <a:solidFill>
            <a:srgbClr val="CCFFCC"/>
          </a:solidFill>
          <a:ln w="12700">
            <a:solidFill>
              <a:srgbClr val="CCFFCC"/>
            </a:solidFill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2388" name="Rectangle 4"/>
          <p:cNvSpPr>
            <a:spLocks noChangeArrowheads="1"/>
          </p:cNvSpPr>
          <p:nvPr/>
        </p:nvSpPr>
        <p:spPr bwMode="auto">
          <a:xfrm>
            <a:off x="815975" y="163513"/>
            <a:ext cx="670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곡선 추적에서 세 번째 점 계산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(4/6)</a:t>
            </a:r>
          </a:p>
        </p:txBody>
      </p:sp>
      <p:sp>
        <p:nvSpPr>
          <p:cNvPr id="912389" name="Text Box 5"/>
          <p:cNvSpPr txBox="1">
            <a:spLocks noChangeArrowheads="1"/>
          </p:cNvSpPr>
          <p:nvPr/>
        </p:nvSpPr>
        <p:spPr bwMode="auto">
          <a:xfrm>
            <a:off x="7600950" y="476250"/>
            <a:ext cx="14525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Zero-Curve Tracking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12390" name="Text Box 6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탐색선의 시작 및 끝 좌표는 다음과 같이 구할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912391" name="Text Box 7"/>
          <p:cNvSpPr txBox="1">
            <a:spLocks noChangeArrowheads="1"/>
          </p:cNvSpPr>
          <p:nvPr/>
        </p:nvSpPr>
        <p:spPr bwMode="auto">
          <a:xfrm>
            <a:off x="1735138" y="5343525"/>
            <a:ext cx="833437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ea typeface="HY헤드라인M" pitchFamily="18" charset="-127"/>
              </a:rPr>
              <a:t>(</a:t>
            </a:r>
            <a:r>
              <a:rPr lang="en-US" altLang="ko-KR" i="1">
                <a:ea typeface="HY헤드라인M" pitchFamily="18" charset="-127"/>
              </a:rPr>
              <a:t>u</a:t>
            </a:r>
            <a:r>
              <a:rPr lang="en-US" altLang="ko-KR">
                <a:ea typeface="HY헤드라인M" pitchFamily="18" charset="-127"/>
              </a:rPr>
              <a:t>,</a:t>
            </a:r>
            <a:r>
              <a:rPr lang="en-US" altLang="ko-KR" i="1">
                <a:ea typeface="HY헤드라인M" pitchFamily="18" charset="-127"/>
              </a:rPr>
              <a:t>v</a:t>
            </a:r>
            <a:r>
              <a:rPr lang="en-US" altLang="ko-KR">
                <a:ea typeface="HY헤드라인M" pitchFamily="18" charset="-127"/>
              </a:rPr>
              <a:t>)</a:t>
            </a:r>
          </a:p>
        </p:txBody>
      </p:sp>
      <p:sp>
        <p:nvSpPr>
          <p:cNvPr id="912392" name="Line 8"/>
          <p:cNvSpPr>
            <a:spLocks noChangeShapeType="1"/>
          </p:cNvSpPr>
          <p:nvPr/>
        </p:nvSpPr>
        <p:spPr bwMode="auto">
          <a:xfrm flipH="1">
            <a:off x="1944688" y="5310188"/>
            <a:ext cx="135255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2393" name="Line 9"/>
          <p:cNvSpPr>
            <a:spLocks noChangeShapeType="1"/>
          </p:cNvSpPr>
          <p:nvPr/>
        </p:nvSpPr>
        <p:spPr bwMode="auto">
          <a:xfrm flipH="1" flipV="1">
            <a:off x="3255963" y="4579938"/>
            <a:ext cx="0" cy="730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2394" name="Oval 10"/>
          <p:cNvSpPr>
            <a:spLocks noChangeArrowheads="1"/>
          </p:cNvSpPr>
          <p:nvPr/>
        </p:nvSpPr>
        <p:spPr bwMode="auto">
          <a:xfrm>
            <a:off x="3214688" y="4548188"/>
            <a:ext cx="73025" cy="69850"/>
          </a:xfrm>
          <a:prstGeom prst="ellipse">
            <a:avLst/>
          </a:prstGeom>
          <a:solidFill>
            <a:srgbClr val="0000FF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2395" name="Text Box 11"/>
          <p:cNvSpPr txBox="1">
            <a:spLocks noChangeArrowheads="1"/>
          </p:cNvSpPr>
          <p:nvPr/>
        </p:nvSpPr>
        <p:spPr bwMode="auto">
          <a:xfrm>
            <a:off x="2598738" y="4268788"/>
            <a:ext cx="774700" cy="315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solidFill>
                  <a:srgbClr val="0000CC"/>
                </a:solidFill>
                <a:ea typeface="HY헤드라인M" pitchFamily="18" charset="-127"/>
              </a:rPr>
              <a:t>(</a:t>
            </a:r>
            <a:r>
              <a:rPr lang="en-US" altLang="ko-KR" i="1">
                <a:solidFill>
                  <a:srgbClr val="0000CC"/>
                </a:solidFill>
                <a:ea typeface="HY헤드라인M" pitchFamily="18" charset="-127"/>
              </a:rPr>
              <a:t>x</a:t>
            </a:r>
            <a:r>
              <a:rPr lang="en-US" altLang="ko-KR">
                <a:solidFill>
                  <a:srgbClr val="0000CC"/>
                </a:solidFill>
                <a:ea typeface="HY헤드라인M" pitchFamily="18" charset="-127"/>
              </a:rPr>
              <a:t>,</a:t>
            </a:r>
            <a:r>
              <a:rPr lang="en-US" altLang="ko-KR" i="1">
                <a:solidFill>
                  <a:srgbClr val="0000CC"/>
                </a:solidFill>
                <a:ea typeface="HY헤드라인M" pitchFamily="18" charset="-127"/>
              </a:rPr>
              <a:t>y</a:t>
            </a:r>
            <a:r>
              <a:rPr lang="en-US" altLang="ko-KR">
                <a:solidFill>
                  <a:srgbClr val="0000CC"/>
                </a:solidFill>
                <a:ea typeface="HY헤드라인M" pitchFamily="18" charset="-127"/>
              </a:rPr>
              <a:t>)</a:t>
            </a:r>
          </a:p>
        </p:txBody>
      </p:sp>
      <p:sp>
        <p:nvSpPr>
          <p:cNvPr id="912396" name="Line 12"/>
          <p:cNvSpPr>
            <a:spLocks noChangeShapeType="1"/>
          </p:cNvSpPr>
          <p:nvPr/>
        </p:nvSpPr>
        <p:spPr bwMode="auto">
          <a:xfrm flipV="1">
            <a:off x="1692275" y="3897313"/>
            <a:ext cx="2735263" cy="1608137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2397" name="Line 13"/>
          <p:cNvSpPr>
            <a:spLocks noChangeShapeType="1"/>
          </p:cNvSpPr>
          <p:nvPr/>
        </p:nvSpPr>
        <p:spPr bwMode="auto">
          <a:xfrm>
            <a:off x="3506788" y="3435350"/>
            <a:ext cx="833437" cy="1563688"/>
          </a:xfrm>
          <a:prstGeom prst="line">
            <a:avLst/>
          </a:prstGeom>
          <a:noFill/>
          <a:ln w="12700">
            <a:solidFill>
              <a:srgbClr val="FF0000"/>
            </a:solidFill>
            <a:prstDash val="sysDot"/>
            <a:round/>
            <a:headEnd type="oval" w="med" len="med"/>
            <a:tailEnd type="oval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2398" name="Text Box 14"/>
          <p:cNvSpPr txBox="1">
            <a:spLocks noChangeArrowheads="1"/>
          </p:cNvSpPr>
          <p:nvPr/>
        </p:nvSpPr>
        <p:spPr bwMode="auto">
          <a:xfrm>
            <a:off x="3276600" y="4191000"/>
            <a:ext cx="322263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solidFill>
                  <a:srgbClr val="0000CC"/>
                </a:solidFill>
                <a:ea typeface="HY헤드라인M" pitchFamily="18" charset="-127"/>
              </a:rPr>
              <a:t>w</a:t>
            </a:r>
          </a:p>
        </p:txBody>
      </p:sp>
      <p:sp>
        <p:nvSpPr>
          <p:cNvPr id="912399" name="Text Box 15"/>
          <p:cNvSpPr txBox="1">
            <a:spLocks noChangeArrowheads="1"/>
          </p:cNvSpPr>
          <p:nvPr/>
        </p:nvSpPr>
        <p:spPr bwMode="auto">
          <a:xfrm>
            <a:off x="2984500" y="3065463"/>
            <a:ext cx="74930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(</a:t>
            </a: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a</a:t>
            </a: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,</a:t>
            </a: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s</a:t>
            </a: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)</a:t>
            </a:r>
          </a:p>
        </p:txBody>
      </p:sp>
      <p:sp>
        <p:nvSpPr>
          <p:cNvPr id="912400" name="Text Box 16"/>
          <p:cNvSpPr txBox="1">
            <a:spLocks noChangeArrowheads="1"/>
          </p:cNvSpPr>
          <p:nvPr/>
        </p:nvSpPr>
        <p:spPr bwMode="auto">
          <a:xfrm>
            <a:off x="4140200" y="5049838"/>
            <a:ext cx="747713" cy="315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(</a:t>
            </a: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b</a:t>
            </a: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,</a:t>
            </a: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t</a:t>
            </a: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)</a:t>
            </a:r>
          </a:p>
        </p:txBody>
      </p:sp>
      <p:sp>
        <p:nvSpPr>
          <p:cNvPr id="912401" name="Text Box 17"/>
          <p:cNvSpPr txBox="1">
            <a:spLocks noChangeArrowheads="1"/>
          </p:cNvSpPr>
          <p:nvPr/>
        </p:nvSpPr>
        <p:spPr bwMode="auto">
          <a:xfrm>
            <a:off x="3590925" y="3497263"/>
            <a:ext cx="35877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w</a:t>
            </a:r>
          </a:p>
        </p:txBody>
      </p:sp>
      <p:sp>
        <p:nvSpPr>
          <p:cNvPr id="912402" name="Text Box 18"/>
          <p:cNvSpPr txBox="1">
            <a:spLocks noChangeArrowheads="1"/>
          </p:cNvSpPr>
          <p:nvPr/>
        </p:nvSpPr>
        <p:spPr bwMode="auto">
          <a:xfrm>
            <a:off x="3986213" y="4302125"/>
            <a:ext cx="357187" cy="319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w</a:t>
            </a:r>
          </a:p>
        </p:txBody>
      </p:sp>
      <p:graphicFrame>
        <p:nvGraphicFramePr>
          <p:cNvPr id="912403" name="Object 19"/>
          <p:cNvGraphicFramePr>
            <a:graphicFrameLocks noChangeAspect="1"/>
          </p:cNvGraphicFramePr>
          <p:nvPr/>
        </p:nvGraphicFramePr>
        <p:xfrm>
          <a:off x="900113" y="1700213"/>
          <a:ext cx="594677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2421" name="Equation" r:id="rId5" imgW="2286000" imgH="203040" progId="Equation.DSMT4">
                  <p:embed/>
                </p:oleObj>
              </mc:Choice>
              <mc:Fallback>
                <p:oleObj name="Equation" r:id="rId5" imgW="2286000" imgH="2030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700213"/>
                        <a:ext cx="5946775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2404" name="Text Box 20"/>
          <p:cNvSpPr txBox="1">
            <a:spLocks noChangeArrowheads="1"/>
          </p:cNvSpPr>
          <p:nvPr/>
        </p:nvSpPr>
        <p:spPr bwMode="auto">
          <a:xfrm>
            <a:off x="2339975" y="4683125"/>
            <a:ext cx="37147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ea typeface="HY헤드라인M" pitchFamily="18" charset="-127"/>
              </a:rPr>
              <a:t>d</a:t>
            </a:r>
          </a:p>
        </p:txBody>
      </p:sp>
      <p:sp>
        <p:nvSpPr>
          <p:cNvPr id="912405" name="Text Box 21"/>
          <p:cNvSpPr txBox="1">
            <a:spLocks noChangeArrowheads="1"/>
          </p:cNvSpPr>
          <p:nvPr/>
        </p:nvSpPr>
        <p:spPr bwMode="auto">
          <a:xfrm>
            <a:off x="2362200" y="5033963"/>
            <a:ext cx="20320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ea typeface="HY헤드라인M" pitchFamily="18" charset="-127"/>
                <a:sym typeface="Symbol" pitchFamily="18" charset="2"/>
              </a:rPr>
              <a:t></a:t>
            </a:r>
          </a:p>
        </p:txBody>
      </p:sp>
      <p:sp>
        <p:nvSpPr>
          <p:cNvPr id="912406" name="Freeform 22"/>
          <p:cNvSpPr>
            <a:spLocks/>
          </p:cNvSpPr>
          <p:nvPr/>
        </p:nvSpPr>
        <p:spPr bwMode="auto">
          <a:xfrm>
            <a:off x="2268538" y="5160963"/>
            <a:ext cx="82550" cy="1444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5" y="46"/>
              </a:cxn>
              <a:cxn ang="0">
                <a:pos x="45" y="91"/>
              </a:cxn>
            </a:cxnLst>
            <a:rect l="0" t="0" r="r" b="b"/>
            <a:pathLst>
              <a:path w="52" h="91">
                <a:moveTo>
                  <a:pt x="0" y="0"/>
                </a:moveTo>
                <a:cubicBezTo>
                  <a:pt x="19" y="15"/>
                  <a:pt x="38" y="31"/>
                  <a:pt x="45" y="46"/>
                </a:cubicBezTo>
                <a:cubicBezTo>
                  <a:pt x="52" y="61"/>
                  <a:pt x="48" y="76"/>
                  <a:pt x="45" y="91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2407" name="Oval 23"/>
          <p:cNvSpPr>
            <a:spLocks noChangeArrowheads="1"/>
          </p:cNvSpPr>
          <p:nvPr/>
        </p:nvSpPr>
        <p:spPr bwMode="auto">
          <a:xfrm>
            <a:off x="1962150" y="5278438"/>
            <a:ext cx="73025" cy="73025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2408" name="Oval 24"/>
          <p:cNvSpPr>
            <a:spLocks noChangeArrowheads="1"/>
          </p:cNvSpPr>
          <p:nvPr/>
        </p:nvSpPr>
        <p:spPr bwMode="auto">
          <a:xfrm>
            <a:off x="3873500" y="4159250"/>
            <a:ext cx="73025" cy="69850"/>
          </a:xfrm>
          <a:prstGeom prst="ellipse">
            <a:avLst/>
          </a:prstGeom>
          <a:solidFill>
            <a:srgbClr val="800080"/>
          </a:solidFill>
          <a:ln w="12700">
            <a:solidFill>
              <a:srgbClr val="80008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2409" name="Line 25"/>
          <p:cNvSpPr>
            <a:spLocks noChangeShapeType="1"/>
          </p:cNvSpPr>
          <p:nvPr/>
        </p:nvSpPr>
        <p:spPr bwMode="auto">
          <a:xfrm flipH="1">
            <a:off x="3263900" y="4584700"/>
            <a:ext cx="66040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2410" name="Text Box 26"/>
          <p:cNvSpPr txBox="1">
            <a:spLocks noChangeArrowheads="1"/>
          </p:cNvSpPr>
          <p:nvPr/>
        </p:nvSpPr>
        <p:spPr bwMode="auto">
          <a:xfrm>
            <a:off x="3467100" y="4378325"/>
            <a:ext cx="203200" cy="255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1200">
                <a:ea typeface="HY헤드라인M" pitchFamily="18" charset="-127"/>
                <a:sym typeface="Symbol" pitchFamily="18" charset="2"/>
              </a:rPr>
              <a:t></a:t>
            </a:r>
          </a:p>
        </p:txBody>
      </p:sp>
      <p:sp>
        <p:nvSpPr>
          <p:cNvPr id="912411" name="Freeform 27"/>
          <p:cNvSpPr>
            <a:spLocks/>
          </p:cNvSpPr>
          <p:nvPr/>
        </p:nvSpPr>
        <p:spPr bwMode="auto">
          <a:xfrm>
            <a:off x="3422650" y="4486275"/>
            <a:ext cx="69850" cy="1063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8" y="21"/>
              </a:cxn>
              <a:cxn ang="0">
                <a:pos x="38" y="67"/>
              </a:cxn>
            </a:cxnLst>
            <a:rect l="0" t="0" r="r" b="b"/>
            <a:pathLst>
              <a:path w="44" h="67">
                <a:moveTo>
                  <a:pt x="0" y="0"/>
                </a:moveTo>
                <a:cubicBezTo>
                  <a:pt x="6" y="3"/>
                  <a:pt x="32" y="10"/>
                  <a:pt x="38" y="21"/>
                </a:cubicBezTo>
                <a:cubicBezTo>
                  <a:pt x="44" y="32"/>
                  <a:pt x="38" y="58"/>
                  <a:pt x="38" y="67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2412" name="Freeform 28"/>
          <p:cNvSpPr>
            <a:spLocks/>
          </p:cNvSpPr>
          <p:nvPr/>
        </p:nvSpPr>
        <p:spPr bwMode="auto">
          <a:xfrm>
            <a:off x="6083300" y="3857625"/>
            <a:ext cx="1223963" cy="863600"/>
          </a:xfrm>
          <a:custGeom>
            <a:avLst/>
            <a:gdLst/>
            <a:ahLst/>
            <a:cxnLst>
              <a:cxn ang="0">
                <a:pos x="771" y="0"/>
              </a:cxn>
              <a:cxn ang="0">
                <a:pos x="0" y="544"/>
              </a:cxn>
              <a:cxn ang="0">
                <a:pos x="771" y="544"/>
              </a:cxn>
              <a:cxn ang="0">
                <a:pos x="771" y="0"/>
              </a:cxn>
            </a:cxnLst>
            <a:rect l="0" t="0" r="r" b="b"/>
            <a:pathLst>
              <a:path w="771" h="544">
                <a:moveTo>
                  <a:pt x="771" y="0"/>
                </a:moveTo>
                <a:lnTo>
                  <a:pt x="0" y="544"/>
                </a:lnTo>
                <a:lnTo>
                  <a:pt x="771" y="544"/>
                </a:lnTo>
                <a:lnTo>
                  <a:pt x="771" y="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2413" name="Text Box 29"/>
          <p:cNvSpPr txBox="1">
            <a:spLocks noChangeArrowheads="1"/>
          </p:cNvSpPr>
          <p:nvPr/>
        </p:nvSpPr>
        <p:spPr bwMode="auto">
          <a:xfrm>
            <a:off x="6370638" y="4433888"/>
            <a:ext cx="20320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ea typeface="HY헤드라인M" pitchFamily="18" charset="-127"/>
                <a:sym typeface="Symbol" pitchFamily="18" charset="2"/>
              </a:rPr>
              <a:t></a:t>
            </a:r>
          </a:p>
        </p:txBody>
      </p:sp>
      <p:sp>
        <p:nvSpPr>
          <p:cNvPr id="912414" name="Text Box 30"/>
          <p:cNvSpPr txBox="1">
            <a:spLocks noChangeArrowheads="1"/>
          </p:cNvSpPr>
          <p:nvPr/>
        </p:nvSpPr>
        <p:spPr bwMode="auto">
          <a:xfrm>
            <a:off x="6561138" y="3963988"/>
            <a:ext cx="203200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ea typeface="HY헤드라인M" pitchFamily="18" charset="-127"/>
                <a:sym typeface="Symbol" pitchFamily="18" charset="2"/>
              </a:rPr>
              <a:t></a:t>
            </a:r>
          </a:p>
        </p:txBody>
      </p:sp>
      <p:sp>
        <p:nvSpPr>
          <p:cNvPr id="912415" name="AutoShape 31"/>
          <p:cNvSpPr>
            <a:spLocks/>
          </p:cNvSpPr>
          <p:nvPr/>
        </p:nvSpPr>
        <p:spPr bwMode="auto">
          <a:xfrm>
            <a:off x="7378700" y="3857625"/>
            <a:ext cx="144463" cy="863600"/>
          </a:xfrm>
          <a:prstGeom prst="rightBrace">
            <a:avLst>
              <a:gd name="adj1" fmla="val 49817"/>
              <a:gd name="adj2" fmla="val 50000"/>
            </a:avLst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912416" name="Object 32"/>
          <p:cNvGraphicFramePr>
            <a:graphicFrameLocks noChangeAspect="1"/>
          </p:cNvGraphicFramePr>
          <p:nvPr/>
        </p:nvGraphicFramePr>
        <p:xfrm>
          <a:off x="7594600" y="4144963"/>
          <a:ext cx="1008063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2422" name="Equation" r:id="rId7" imgW="520560" imgH="152280" progId="Equation.DSMT4">
                  <p:embed/>
                </p:oleObj>
              </mc:Choice>
              <mc:Fallback>
                <p:oleObj name="Equation" r:id="rId7" imgW="520560" imgH="1522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4600" y="4144963"/>
                        <a:ext cx="1008063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2417" name="AutoShape 33"/>
          <p:cNvSpPr>
            <a:spLocks/>
          </p:cNvSpPr>
          <p:nvPr/>
        </p:nvSpPr>
        <p:spPr bwMode="auto">
          <a:xfrm rot="5400000">
            <a:off x="6623051" y="4252912"/>
            <a:ext cx="144462" cy="1223963"/>
          </a:xfrm>
          <a:prstGeom prst="rightBrace">
            <a:avLst>
              <a:gd name="adj1" fmla="val 70605"/>
              <a:gd name="adj2" fmla="val 50000"/>
            </a:avLst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912418" name="Object 34"/>
          <p:cNvGraphicFramePr>
            <a:graphicFrameLocks noChangeAspect="1"/>
          </p:cNvGraphicFramePr>
          <p:nvPr/>
        </p:nvGraphicFramePr>
        <p:xfrm>
          <a:off x="6586538" y="4937125"/>
          <a:ext cx="100806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2423" name="Equation" r:id="rId9" imgW="520560" imgH="152280" progId="Equation.DSMT4">
                  <p:embed/>
                </p:oleObj>
              </mc:Choice>
              <mc:Fallback>
                <p:oleObj name="Equation" r:id="rId9" imgW="520560" imgH="1522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538" y="4937125"/>
                        <a:ext cx="1008062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2419" name="Text Box 35"/>
          <p:cNvSpPr txBox="1">
            <a:spLocks noChangeArrowheads="1"/>
          </p:cNvSpPr>
          <p:nvPr/>
        </p:nvSpPr>
        <p:spPr bwMode="auto">
          <a:xfrm>
            <a:off x="3740150" y="3863975"/>
            <a:ext cx="549275" cy="285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1400">
                <a:solidFill>
                  <a:srgbClr val="660066"/>
                </a:solidFill>
                <a:ea typeface="HY헤드라인M" pitchFamily="18" charset="-127"/>
              </a:rPr>
              <a:t>(</a:t>
            </a:r>
            <a:r>
              <a:rPr lang="en-US" altLang="ko-KR" sz="1400" i="1">
                <a:solidFill>
                  <a:srgbClr val="660066"/>
                </a:solidFill>
                <a:ea typeface="HY헤드라인M" pitchFamily="18" charset="-127"/>
              </a:rPr>
              <a:t>i</a:t>
            </a:r>
            <a:r>
              <a:rPr lang="en-US" altLang="ko-KR" sz="1400">
                <a:solidFill>
                  <a:srgbClr val="660066"/>
                </a:solidFill>
                <a:ea typeface="HY헤드라인M" pitchFamily="18" charset="-127"/>
              </a:rPr>
              <a:t>,</a:t>
            </a:r>
            <a:r>
              <a:rPr lang="en-US" altLang="ko-KR" sz="1400" i="1">
                <a:solidFill>
                  <a:srgbClr val="660066"/>
                </a:solidFill>
                <a:ea typeface="HY헤드라인M" pitchFamily="18" charset="-127"/>
              </a:rPr>
              <a:t>j</a:t>
            </a:r>
            <a:r>
              <a:rPr lang="en-US" altLang="ko-KR" sz="1400">
                <a:solidFill>
                  <a:srgbClr val="660066"/>
                </a:solidFill>
                <a:ea typeface="HY헤드라인M" pitchFamily="18" charset="-127"/>
              </a:rPr>
              <a:t>)</a:t>
            </a:r>
          </a:p>
        </p:txBody>
      </p:sp>
      <p:graphicFrame>
        <p:nvGraphicFramePr>
          <p:cNvPr id="912420" name="Object 36"/>
          <p:cNvGraphicFramePr>
            <a:graphicFrameLocks noChangeAspect="1"/>
          </p:cNvGraphicFramePr>
          <p:nvPr/>
        </p:nvGraphicFramePr>
        <p:xfrm>
          <a:off x="900113" y="2251075"/>
          <a:ext cx="594677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2424" name="Equation" r:id="rId11" imgW="2286000" imgH="203040" progId="Equation.DSMT4">
                  <p:embed/>
                </p:oleObj>
              </mc:Choice>
              <mc:Fallback>
                <p:oleObj name="Equation" r:id="rId11" imgW="2286000" imgH="2030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2251075"/>
                        <a:ext cx="5946775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2421" name="Line 37"/>
          <p:cNvSpPr>
            <a:spLocks noChangeShapeType="1"/>
          </p:cNvSpPr>
          <p:nvPr/>
        </p:nvSpPr>
        <p:spPr bwMode="auto">
          <a:xfrm flipH="1" flipV="1">
            <a:off x="3509963" y="3475038"/>
            <a:ext cx="0" cy="730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2422" name="Line 38"/>
          <p:cNvSpPr>
            <a:spLocks noChangeShapeType="1"/>
          </p:cNvSpPr>
          <p:nvPr/>
        </p:nvSpPr>
        <p:spPr bwMode="auto">
          <a:xfrm flipH="1" flipV="1">
            <a:off x="3511550" y="4194175"/>
            <a:ext cx="825500" cy="1588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2423" name="Text Box 39"/>
          <p:cNvSpPr txBox="1">
            <a:spLocks noChangeArrowheads="1"/>
          </p:cNvSpPr>
          <p:nvPr/>
        </p:nvSpPr>
        <p:spPr bwMode="auto">
          <a:xfrm>
            <a:off x="3467100" y="3554413"/>
            <a:ext cx="203200" cy="255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1200">
                <a:ea typeface="HY헤드라인M" pitchFamily="18" charset="-127"/>
                <a:sym typeface="Symbol" pitchFamily="18" charset="2"/>
              </a:rPr>
              <a:t></a:t>
            </a:r>
          </a:p>
        </p:txBody>
      </p:sp>
      <p:sp>
        <p:nvSpPr>
          <p:cNvPr id="912424" name="Line 40"/>
          <p:cNvSpPr>
            <a:spLocks noChangeShapeType="1"/>
          </p:cNvSpPr>
          <p:nvPr/>
        </p:nvSpPr>
        <p:spPr bwMode="auto">
          <a:xfrm flipV="1">
            <a:off x="4337050" y="4205288"/>
            <a:ext cx="0" cy="768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2425" name="Text Box 41"/>
          <p:cNvSpPr txBox="1">
            <a:spLocks noChangeArrowheads="1"/>
          </p:cNvSpPr>
          <p:nvPr/>
        </p:nvSpPr>
        <p:spPr bwMode="auto">
          <a:xfrm>
            <a:off x="4171950" y="4613275"/>
            <a:ext cx="203200" cy="255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1200">
                <a:ea typeface="HY헤드라인M" pitchFamily="18" charset="-127"/>
                <a:sym typeface="Symbol" pitchFamily="18" charset="2"/>
              </a:rPr>
              <a:t>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4C95395E-EE61-4862-B160-9E8EF5886DFE}" type="slidenum">
              <a:rPr lang="en-US" altLang="ko-KR"/>
              <a:pPr/>
              <a:t>25</a:t>
            </a:fld>
            <a:endParaRPr lang="en-US" altLang="ko-KR"/>
          </a:p>
        </p:txBody>
      </p:sp>
      <p:sp>
        <p:nvSpPr>
          <p:cNvPr id="914469" name="Line 37"/>
          <p:cNvSpPr>
            <a:spLocks noChangeShapeType="1"/>
          </p:cNvSpPr>
          <p:nvPr/>
        </p:nvSpPr>
        <p:spPr bwMode="auto">
          <a:xfrm flipH="1" flipV="1">
            <a:off x="2520950" y="3482975"/>
            <a:ext cx="1588" cy="447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4436" name="Rectangle 4"/>
          <p:cNvSpPr>
            <a:spLocks noChangeArrowheads="1"/>
          </p:cNvSpPr>
          <p:nvPr/>
        </p:nvSpPr>
        <p:spPr bwMode="auto">
          <a:xfrm>
            <a:off x="815975" y="163513"/>
            <a:ext cx="670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곡선 추적에서 세 번째 점 계산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(5/6)</a:t>
            </a:r>
          </a:p>
        </p:txBody>
      </p:sp>
      <p:sp>
        <p:nvSpPr>
          <p:cNvPr id="914437" name="Text Box 5"/>
          <p:cNvSpPr txBox="1">
            <a:spLocks noChangeArrowheads="1"/>
          </p:cNvSpPr>
          <p:nvPr/>
        </p:nvSpPr>
        <p:spPr bwMode="auto">
          <a:xfrm>
            <a:off x="7600950" y="476250"/>
            <a:ext cx="14525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Zero-Curve Tracking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14438" name="Text Box 6"/>
          <p:cNvSpPr txBox="1">
            <a:spLocks noChangeArrowheads="1"/>
          </p:cNvSpPr>
          <p:nvPr/>
        </p:nvSpPr>
        <p:spPr bwMode="auto">
          <a:xfrm>
            <a:off x="323850" y="1065213"/>
            <a:ext cx="8569325" cy="116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곡선과의 교점을 구하기 위하여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탐색선의 시작점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s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에서 </a:t>
            </a:r>
            <a:r>
              <a:rPr lang="en-US" altLang="ko-KR" sz="2000" i="1">
                <a:ea typeface="HY헤드라인M" pitchFamily="18" charset="-127"/>
              </a:rPr>
              <a:t>c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만큼씩 이동하면서 이동 전의 점과 이동 후의 점에 대한 함수 값의 부호가 변화하는지 확인한다</a:t>
            </a:r>
            <a:r>
              <a:rPr lang="en-US" altLang="ko-KR" sz="2000">
                <a:ea typeface="HY헤드라인M" pitchFamily="18" charset="-127"/>
              </a:rPr>
              <a:t>. (</a:t>
            </a:r>
            <a:r>
              <a:rPr lang="ko-KR" altLang="en-US" sz="2000">
                <a:ea typeface="HY헤드라인M" pitchFamily="18" charset="-127"/>
              </a:rPr>
              <a:t>부호가 변하면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그 중간에 해가 존재하기 때문이다</a:t>
            </a:r>
            <a:r>
              <a:rPr lang="en-US" altLang="ko-KR" sz="2000">
                <a:ea typeface="HY헤드라인M" pitchFamily="18" charset="-127"/>
              </a:rPr>
              <a:t>.)</a:t>
            </a:r>
          </a:p>
        </p:txBody>
      </p:sp>
      <p:sp>
        <p:nvSpPr>
          <p:cNvPr id="914444" name="Line 12"/>
          <p:cNvSpPr>
            <a:spLocks noChangeShapeType="1"/>
          </p:cNvSpPr>
          <p:nvPr/>
        </p:nvSpPr>
        <p:spPr bwMode="auto">
          <a:xfrm flipV="1">
            <a:off x="1260475" y="4122738"/>
            <a:ext cx="2625725" cy="1546225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4445" name="Line 13"/>
          <p:cNvSpPr>
            <a:spLocks noChangeShapeType="1"/>
          </p:cNvSpPr>
          <p:nvPr/>
        </p:nvSpPr>
        <p:spPr bwMode="auto">
          <a:xfrm>
            <a:off x="2535238" y="3473450"/>
            <a:ext cx="1220787" cy="2287588"/>
          </a:xfrm>
          <a:prstGeom prst="line">
            <a:avLst/>
          </a:prstGeom>
          <a:noFill/>
          <a:ln w="12700">
            <a:solidFill>
              <a:srgbClr val="FF0000"/>
            </a:solidFill>
            <a:prstDash val="sysDot"/>
            <a:round/>
            <a:headEnd type="oval" w="med" len="med"/>
            <a:tailEnd type="oval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4447" name="Text Box 15"/>
          <p:cNvSpPr txBox="1">
            <a:spLocks noChangeArrowheads="1"/>
          </p:cNvSpPr>
          <p:nvPr/>
        </p:nvSpPr>
        <p:spPr bwMode="auto">
          <a:xfrm>
            <a:off x="2159000" y="3084513"/>
            <a:ext cx="539750" cy="319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(</a:t>
            </a: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a</a:t>
            </a: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,</a:t>
            </a:r>
            <a:r>
              <a:rPr lang="en-US" altLang="ko-KR" i="1">
                <a:solidFill>
                  <a:srgbClr val="FF0000"/>
                </a:solidFill>
                <a:ea typeface="HY헤드라인M" pitchFamily="18" charset="-127"/>
              </a:rPr>
              <a:t>s</a:t>
            </a:r>
            <a:r>
              <a:rPr lang="en-US" altLang="ko-KR">
                <a:solidFill>
                  <a:srgbClr val="FF0000"/>
                </a:solidFill>
                <a:ea typeface="HY헤드라인M" pitchFamily="18" charset="-127"/>
              </a:rPr>
              <a:t>)</a:t>
            </a:r>
          </a:p>
        </p:txBody>
      </p:sp>
      <p:sp>
        <p:nvSpPr>
          <p:cNvPr id="914467" name="Text Box 35"/>
          <p:cNvSpPr txBox="1">
            <a:spLocks noChangeArrowheads="1"/>
          </p:cNvSpPr>
          <p:nvPr/>
        </p:nvSpPr>
        <p:spPr bwMode="auto">
          <a:xfrm>
            <a:off x="2914650" y="3716338"/>
            <a:ext cx="577850" cy="285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1400">
                <a:solidFill>
                  <a:srgbClr val="660066"/>
                </a:solidFill>
                <a:ea typeface="HY헤드라인M" pitchFamily="18" charset="-127"/>
              </a:rPr>
              <a:t>(</a:t>
            </a:r>
            <a:r>
              <a:rPr lang="en-US" altLang="ko-KR" sz="1400" i="1">
                <a:solidFill>
                  <a:srgbClr val="660066"/>
                </a:solidFill>
                <a:ea typeface="HY헤드라인M" pitchFamily="18" charset="-127"/>
              </a:rPr>
              <a:t>g</a:t>
            </a:r>
            <a:r>
              <a:rPr lang="en-US" altLang="ko-KR" sz="1400">
                <a:solidFill>
                  <a:srgbClr val="660066"/>
                </a:solidFill>
                <a:ea typeface="HY헤드라인M" pitchFamily="18" charset="-127"/>
              </a:rPr>
              <a:t>,</a:t>
            </a:r>
            <a:r>
              <a:rPr lang="en-US" altLang="ko-KR" sz="1400" i="1">
                <a:solidFill>
                  <a:srgbClr val="660066"/>
                </a:solidFill>
                <a:ea typeface="HY헤드라인M" pitchFamily="18" charset="-127"/>
              </a:rPr>
              <a:t>h</a:t>
            </a:r>
            <a:r>
              <a:rPr lang="en-US" altLang="ko-KR" sz="1400">
                <a:solidFill>
                  <a:srgbClr val="660066"/>
                </a:solidFill>
                <a:ea typeface="HY헤드라인M" pitchFamily="18" charset="-127"/>
              </a:rPr>
              <a:t>)</a:t>
            </a:r>
          </a:p>
        </p:txBody>
      </p:sp>
      <p:sp>
        <p:nvSpPr>
          <p:cNvPr id="914470" name="Line 38"/>
          <p:cNvSpPr>
            <a:spLocks noChangeShapeType="1"/>
          </p:cNvSpPr>
          <p:nvPr/>
        </p:nvSpPr>
        <p:spPr bwMode="auto">
          <a:xfrm flipH="1" flipV="1">
            <a:off x="2517775" y="3932238"/>
            <a:ext cx="254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4471" name="Text Box 39"/>
          <p:cNvSpPr txBox="1">
            <a:spLocks noChangeArrowheads="1"/>
          </p:cNvSpPr>
          <p:nvPr/>
        </p:nvSpPr>
        <p:spPr bwMode="auto">
          <a:xfrm>
            <a:off x="2501900" y="3556000"/>
            <a:ext cx="130175" cy="255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1200">
                <a:ea typeface="HY헤드라인M" pitchFamily="18" charset="-127"/>
                <a:sym typeface="Symbol" pitchFamily="18" charset="2"/>
              </a:rPr>
              <a:t></a:t>
            </a:r>
          </a:p>
        </p:txBody>
      </p:sp>
      <p:sp>
        <p:nvSpPr>
          <p:cNvPr id="914475" name="Freeform 43"/>
          <p:cNvSpPr>
            <a:spLocks/>
          </p:cNvSpPr>
          <p:nvPr/>
        </p:nvSpPr>
        <p:spPr bwMode="auto">
          <a:xfrm>
            <a:off x="827088" y="4532313"/>
            <a:ext cx="3878262" cy="1417637"/>
          </a:xfrm>
          <a:custGeom>
            <a:avLst/>
            <a:gdLst/>
            <a:ahLst/>
            <a:cxnLst>
              <a:cxn ang="0">
                <a:pos x="0" y="893"/>
              </a:cxn>
              <a:cxn ang="0">
                <a:pos x="1000" y="225"/>
              </a:cxn>
              <a:cxn ang="0">
                <a:pos x="1722" y="56"/>
              </a:cxn>
              <a:cxn ang="0">
                <a:pos x="2443" y="563"/>
              </a:cxn>
            </a:cxnLst>
            <a:rect l="0" t="0" r="r" b="b"/>
            <a:pathLst>
              <a:path w="2443" h="893">
                <a:moveTo>
                  <a:pt x="0" y="893"/>
                </a:moveTo>
                <a:cubicBezTo>
                  <a:pt x="167" y="782"/>
                  <a:pt x="713" y="364"/>
                  <a:pt x="1000" y="225"/>
                </a:cubicBezTo>
                <a:cubicBezTo>
                  <a:pt x="1287" y="86"/>
                  <a:pt x="1482" y="0"/>
                  <a:pt x="1722" y="56"/>
                </a:cubicBezTo>
                <a:cubicBezTo>
                  <a:pt x="1962" y="112"/>
                  <a:pt x="2293" y="458"/>
                  <a:pt x="2443" y="563"/>
                </a:cubicBez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4481" name="Line 49"/>
          <p:cNvSpPr>
            <a:spLocks noChangeShapeType="1"/>
          </p:cNvSpPr>
          <p:nvPr/>
        </p:nvSpPr>
        <p:spPr bwMode="auto">
          <a:xfrm flipH="1" flipV="1">
            <a:off x="2787650" y="3932238"/>
            <a:ext cx="1588" cy="447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4482" name="Line 50"/>
          <p:cNvSpPr>
            <a:spLocks noChangeShapeType="1"/>
          </p:cNvSpPr>
          <p:nvPr/>
        </p:nvSpPr>
        <p:spPr bwMode="auto">
          <a:xfrm flipH="1" flipV="1">
            <a:off x="2784475" y="4381500"/>
            <a:ext cx="254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4483" name="Text Box 51"/>
          <p:cNvSpPr txBox="1">
            <a:spLocks noChangeArrowheads="1"/>
          </p:cNvSpPr>
          <p:nvPr/>
        </p:nvSpPr>
        <p:spPr bwMode="auto">
          <a:xfrm>
            <a:off x="2768600" y="4030663"/>
            <a:ext cx="130175" cy="255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1200">
                <a:ea typeface="HY헤드라인M" pitchFamily="18" charset="-127"/>
                <a:sym typeface="Symbol" pitchFamily="18" charset="2"/>
              </a:rPr>
              <a:t></a:t>
            </a:r>
          </a:p>
        </p:txBody>
      </p:sp>
      <p:sp>
        <p:nvSpPr>
          <p:cNvPr id="914476" name="Oval 44"/>
          <p:cNvSpPr>
            <a:spLocks noChangeArrowheads="1"/>
          </p:cNvSpPr>
          <p:nvPr/>
        </p:nvSpPr>
        <p:spPr bwMode="auto">
          <a:xfrm>
            <a:off x="2757488" y="3905250"/>
            <a:ext cx="73025" cy="69850"/>
          </a:xfrm>
          <a:prstGeom prst="ellipse">
            <a:avLst/>
          </a:prstGeom>
          <a:solidFill>
            <a:srgbClr val="800080"/>
          </a:solidFill>
          <a:ln w="12700">
            <a:solidFill>
              <a:srgbClr val="80008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4485" name="Line 53"/>
          <p:cNvSpPr>
            <a:spLocks noChangeShapeType="1"/>
          </p:cNvSpPr>
          <p:nvPr/>
        </p:nvSpPr>
        <p:spPr bwMode="auto">
          <a:xfrm flipH="1" flipV="1">
            <a:off x="3024188" y="4383088"/>
            <a:ext cx="1587" cy="447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4486" name="Line 54"/>
          <p:cNvSpPr>
            <a:spLocks noChangeShapeType="1"/>
          </p:cNvSpPr>
          <p:nvPr/>
        </p:nvSpPr>
        <p:spPr bwMode="auto">
          <a:xfrm flipH="1" flipV="1">
            <a:off x="3021013" y="4832350"/>
            <a:ext cx="254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4487" name="Text Box 55"/>
          <p:cNvSpPr txBox="1">
            <a:spLocks noChangeArrowheads="1"/>
          </p:cNvSpPr>
          <p:nvPr/>
        </p:nvSpPr>
        <p:spPr bwMode="auto">
          <a:xfrm>
            <a:off x="3005138" y="4468813"/>
            <a:ext cx="130175" cy="255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1200">
                <a:ea typeface="HY헤드라인M" pitchFamily="18" charset="-127"/>
                <a:sym typeface="Symbol" pitchFamily="18" charset="2"/>
              </a:rPr>
              <a:t></a:t>
            </a:r>
          </a:p>
        </p:txBody>
      </p:sp>
      <p:sp>
        <p:nvSpPr>
          <p:cNvPr id="914488" name="Oval 56"/>
          <p:cNvSpPr>
            <a:spLocks noChangeArrowheads="1"/>
          </p:cNvSpPr>
          <p:nvPr/>
        </p:nvSpPr>
        <p:spPr bwMode="auto">
          <a:xfrm>
            <a:off x="3241675" y="4792663"/>
            <a:ext cx="73025" cy="69850"/>
          </a:xfrm>
          <a:prstGeom prst="ellipse">
            <a:avLst/>
          </a:prstGeom>
          <a:solidFill>
            <a:srgbClr val="800080"/>
          </a:solidFill>
          <a:ln w="12700">
            <a:solidFill>
              <a:srgbClr val="80008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4484" name="Oval 52"/>
          <p:cNvSpPr>
            <a:spLocks noChangeArrowheads="1"/>
          </p:cNvSpPr>
          <p:nvPr/>
        </p:nvSpPr>
        <p:spPr bwMode="auto">
          <a:xfrm>
            <a:off x="3005138" y="4341813"/>
            <a:ext cx="73025" cy="69850"/>
          </a:xfrm>
          <a:prstGeom prst="ellipse">
            <a:avLst/>
          </a:prstGeom>
          <a:solidFill>
            <a:srgbClr val="800080"/>
          </a:solidFill>
          <a:ln w="12700">
            <a:solidFill>
              <a:srgbClr val="80008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4490" name="Text Box 58"/>
          <p:cNvSpPr txBox="1">
            <a:spLocks noChangeArrowheads="1"/>
          </p:cNvSpPr>
          <p:nvPr/>
        </p:nvSpPr>
        <p:spPr bwMode="auto">
          <a:xfrm>
            <a:off x="4211638" y="4292600"/>
            <a:ext cx="2879725" cy="511175"/>
          </a:xfrm>
          <a:prstGeom prst="rect">
            <a:avLst/>
          </a:prstGeom>
          <a:noFill/>
          <a:ln w="127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ko-KR" altLang="en-US" sz="1400">
                <a:solidFill>
                  <a:srgbClr val="660066"/>
                </a:solidFill>
                <a:ea typeface="HY헤드라인M" pitchFamily="18" charset="-127"/>
              </a:rPr>
              <a:t>이 두 점을 대상으로 이분법을 수행하여 원하는 교점을 찾아낸다</a:t>
            </a:r>
            <a:r>
              <a:rPr lang="en-US" altLang="ko-KR" sz="1400">
                <a:solidFill>
                  <a:srgbClr val="660066"/>
                </a:solidFill>
                <a:ea typeface="HY헤드라인M" pitchFamily="18" charset="-127"/>
              </a:rPr>
              <a:t>.</a:t>
            </a:r>
          </a:p>
        </p:txBody>
      </p:sp>
      <p:cxnSp>
        <p:nvCxnSpPr>
          <p:cNvPr id="914491" name="AutoShape 59"/>
          <p:cNvCxnSpPr>
            <a:cxnSpLocks noChangeShapeType="1"/>
            <a:stCxn id="914490" idx="1"/>
            <a:endCxn id="914484" idx="6"/>
          </p:cNvCxnSpPr>
          <p:nvPr/>
        </p:nvCxnSpPr>
        <p:spPr bwMode="auto">
          <a:xfrm flipH="1" flipV="1">
            <a:off x="3078163" y="4376738"/>
            <a:ext cx="1133475" cy="171450"/>
          </a:xfrm>
          <a:prstGeom prst="straightConnector1">
            <a:avLst/>
          </a:prstGeom>
          <a:noFill/>
          <a:ln w="12700">
            <a:solidFill>
              <a:srgbClr val="800080"/>
            </a:solidFill>
            <a:prstDash val="sysDot"/>
            <a:round/>
            <a:headEnd/>
            <a:tailEnd type="triangle" w="med" len="med"/>
          </a:ln>
          <a:effectLst/>
        </p:spPr>
      </p:cxnSp>
      <p:cxnSp>
        <p:nvCxnSpPr>
          <p:cNvPr id="914492" name="AutoShape 60"/>
          <p:cNvCxnSpPr>
            <a:cxnSpLocks noChangeShapeType="1"/>
            <a:stCxn id="914490" idx="1"/>
            <a:endCxn id="914488" idx="7"/>
          </p:cNvCxnSpPr>
          <p:nvPr/>
        </p:nvCxnSpPr>
        <p:spPr bwMode="auto">
          <a:xfrm flipH="1">
            <a:off x="3303588" y="4548188"/>
            <a:ext cx="908050" cy="254000"/>
          </a:xfrm>
          <a:prstGeom prst="straightConnector1">
            <a:avLst/>
          </a:prstGeom>
          <a:noFill/>
          <a:ln w="12700">
            <a:solidFill>
              <a:srgbClr val="800080"/>
            </a:solidFill>
            <a:prstDash val="sysDot"/>
            <a:round/>
            <a:headEnd/>
            <a:tailEnd type="triangle" w="med" len="med"/>
          </a:ln>
          <a:effectLst/>
        </p:spPr>
      </p:cxnSp>
      <p:sp>
        <p:nvSpPr>
          <p:cNvPr id="914493" name="Text Box 61"/>
          <p:cNvSpPr txBox="1">
            <a:spLocks noChangeArrowheads="1"/>
          </p:cNvSpPr>
          <p:nvPr/>
        </p:nvSpPr>
        <p:spPr bwMode="auto">
          <a:xfrm>
            <a:off x="2652713" y="3454400"/>
            <a:ext cx="144462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solidFill>
                  <a:srgbClr val="660066"/>
                </a:solidFill>
                <a:ea typeface="HY헤드라인M" pitchFamily="18" charset="-127"/>
              </a:rPr>
              <a:t>c</a:t>
            </a:r>
          </a:p>
        </p:txBody>
      </p:sp>
      <p:sp>
        <p:nvSpPr>
          <p:cNvPr id="914494" name="Text Box 62"/>
          <p:cNvSpPr txBox="1">
            <a:spLocks noChangeArrowheads="1"/>
          </p:cNvSpPr>
          <p:nvPr/>
        </p:nvSpPr>
        <p:spPr bwMode="auto">
          <a:xfrm>
            <a:off x="2894013" y="3929063"/>
            <a:ext cx="144462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solidFill>
                  <a:srgbClr val="660066"/>
                </a:solidFill>
                <a:ea typeface="HY헤드라인M" pitchFamily="18" charset="-127"/>
              </a:rPr>
              <a:t>c</a:t>
            </a:r>
          </a:p>
        </p:txBody>
      </p:sp>
      <p:sp>
        <p:nvSpPr>
          <p:cNvPr id="914495" name="Text Box 63"/>
          <p:cNvSpPr txBox="1">
            <a:spLocks noChangeArrowheads="1"/>
          </p:cNvSpPr>
          <p:nvPr/>
        </p:nvSpPr>
        <p:spPr bwMode="auto">
          <a:xfrm>
            <a:off x="3135313" y="4394200"/>
            <a:ext cx="144462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solidFill>
                  <a:srgbClr val="660066"/>
                </a:solidFill>
                <a:ea typeface="HY헤드라인M" pitchFamily="18" charset="-127"/>
              </a:rPr>
              <a:t>c</a:t>
            </a:r>
          </a:p>
        </p:txBody>
      </p:sp>
      <p:graphicFrame>
        <p:nvGraphicFramePr>
          <p:cNvPr id="914496" name="Object 64"/>
          <p:cNvGraphicFramePr>
            <a:graphicFrameLocks noChangeAspect="1"/>
          </p:cNvGraphicFramePr>
          <p:nvPr/>
        </p:nvGraphicFramePr>
        <p:xfrm>
          <a:off x="4017963" y="2852738"/>
          <a:ext cx="35687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4501" name="Equation" r:id="rId5" imgW="1371600" imgH="203040" progId="Equation.DSMT4">
                  <p:embed/>
                </p:oleObj>
              </mc:Choice>
              <mc:Fallback>
                <p:oleObj name="Equation" r:id="rId5" imgW="1371600" imgH="20304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7963" y="2852738"/>
                        <a:ext cx="3568700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4497" name="AutoShape 65"/>
          <p:cNvSpPr>
            <a:spLocks/>
          </p:cNvSpPr>
          <p:nvPr/>
        </p:nvSpPr>
        <p:spPr bwMode="auto">
          <a:xfrm flipH="1">
            <a:off x="2314575" y="3500438"/>
            <a:ext cx="144463" cy="433387"/>
          </a:xfrm>
          <a:prstGeom prst="rightBrace">
            <a:avLst>
              <a:gd name="adj1" fmla="val 25000"/>
              <a:gd name="adj2" fmla="val 50000"/>
            </a:avLst>
          </a:prstGeom>
          <a:noFill/>
          <a:ln w="6350" cap="rnd">
            <a:solidFill>
              <a:srgbClr val="333333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914498" name="Object 66"/>
          <p:cNvGraphicFramePr>
            <a:graphicFrameLocks noChangeAspect="1"/>
          </p:cNvGraphicFramePr>
          <p:nvPr/>
        </p:nvGraphicFramePr>
        <p:xfrm>
          <a:off x="765175" y="3644900"/>
          <a:ext cx="108267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4502" name="Equation" r:id="rId7" imgW="558720" imgH="164880" progId="Equation.DSMT4">
                  <p:embed/>
                </p:oleObj>
              </mc:Choice>
              <mc:Fallback>
                <p:oleObj name="Equation" r:id="rId7" imgW="558720" imgH="16488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175" y="3644900"/>
                        <a:ext cx="1082675" cy="319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4499" name="AutoShape 67"/>
          <p:cNvSpPr>
            <a:spLocks/>
          </p:cNvSpPr>
          <p:nvPr/>
        </p:nvSpPr>
        <p:spPr bwMode="auto">
          <a:xfrm rot="5400000">
            <a:off x="2603500" y="3921126"/>
            <a:ext cx="71437" cy="239712"/>
          </a:xfrm>
          <a:prstGeom prst="rightBrace">
            <a:avLst>
              <a:gd name="adj1" fmla="val 27963"/>
              <a:gd name="adj2" fmla="val 50000"/>
            </a:avLst>
          </a:prstGeom>
          <a:noFill/>
          <a:ln w="6350" cap="rnd">
            <a:solidFill>
              <a:srgbClr val="333333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914500" name="Object 68"/>
          <p:cNvGraphicFramePr>
            <a:graphicFrameLocks noChangeAspect="1"/>
          </p:cNvGraphicFramePr>
          <p:nvPr/>
        </p:nvGraphicFramePr>
        <p:xfrm>
          <a:off x="815975" y="4292600"/>
          <a:ext cx="95885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4503" name="Equation" r:id="rId9" imgW="495000" imgH="164880" progId="Equation.DSMT4">
                  <p:embed/>
                </p:oleObj>
              </mc:Choice>
              <mc:Fallback>
                <p:oleObj name="Equation" r:id="rId9" imgW="495000" imgH="16488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975" y="4292600"/>
                        <a:ext cx="958850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14501" name="AutoShape 69"/>
          <p:cNvCxnSpPr>
            <a:cxnSpLocks noChangeShapeType="1"/>
            <a:stCxn id="0" idx="3"/>
            <a:endCxn id="914499" idx="1"/>
          </p:cNvCxnSpPr>
          <p:nvPr/>
        </p:nvCxnSpPr>
        <p:spPr bwMode="auto">
          <a:xfrm flipV="1">
            <a:off x="1836738" y="4078288"/>
            <a:ext cx="804862" cy="374650"/>
          </a:xfrm>
          <a:prstGeom prst="bentConnector2">
            <a:avLst/>
          </a:prstGeom>
          <a:noFill/>
          <a:ln w="6350" cap="rnd">
            <a:solidFill>
              <a:srgbClr val="333333"/>
            </a:solidFill>
            <a:prstDash val="sysDot"/>
            <a:miter lim="800000"/>
            <a:headEnd/>
            <a:tailEnd type="triangle" w="med" len="med"/>
          </a:ln>
          <a:effectLst/>
        </p:spPr>
      </p:cxnSp>
      <p:cxnSp>
        <p:nvCxnSpPr>
          <p:cNvPr id="914502" name="AutoShape 70"/>
          <p:cNvCxnSpPr>
            <a:cxnSpLocks noChangeShapeType="1"/>
            <a:stCxn id="0" idx="3"/>
            <a:endCxn id="914497" idx="1"/>
          </p:cNvCxnSpPr>
          <p:nvPr/>
        </p:nvCxnSpPr>
        <p:spPr bwMode="auto">
          <a:xfrm flipV="1">
            <a:off x="1785938" y="3716338"/>
            <a:ext cx="530225" cy="88900"/>
          </a:xfrm>
          <a:prstGeom prst="bentConnector3">
            <a:avLst>
              <a:gd name="adj1" fmla="val 49699"/>
            </a:avLst>
          </a:prstGeom>
          <a:noFill/>
          <a:ln w="6350" cap="rnd">
            <a:solidFill>
              <a:srgbClr val="333333"/>
            </a:solidFill>
            <a:prstDash val="sysDot"/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89DD5174-AAA8-4437-976B-14D35216EF2D}" type="slidenum">
              <a:rPr lang="en-US" altLang="ko-KR"/>
              <a:pPr/>
              <a:t>26</a:t>
            </a:fld>
            <a:endParaRPr lang="en-US" altLang="ko-KR"/>
          </a:p>
        </p:txBody>
      </p:sp>
      <p:sp>
        <p:nvSpPr>
          <p:cNvPr id="916483" name="Rectangle 3"/>
          <p:cNvSpPr>
            <a:spLocks noChangeArrowheads="1"/>
          </p:cNvSpPr>
          <p:nvPr/>
        </p:nvSpPr>
        <p:spPr bwMode="auto">
          <a:xfrm>
            <a:off x="815975" y="163513"/>
            <a:ext cx="670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곡선 추적에서 세 번째 점 계산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(6/6)</a:t>
            </a:r>
          </a:p>
        </p:txBody>
      </p:sp>
      <p:sp>
        <p:nvSpPr>
          <p:cNvPr id="916484" name="Text Box 4"/>
          <p:cNvSpPr txBox="1">
            <a:spLocks noChangeArrowheads="1"/>
          </p:cNvSpPr>
          <p:nvPr/>
        </p:nvSpPr>
        <p:spPr bwMode="auto">
          <a:xfrm>
            <a:off x="7600950" y="476250"/>
            <a:ext cx="14525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Zero-Curve Tracking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16485" name="Text Box 5"/>
          <p:cNvSpPr txBox="1">
            <a:spLocks noChangeArrowheads="1"/>
          </p:cNvSpPr>
          <p:nvPr/>
        </p:nvSpPr>
        <p:spPr bwMode="auto">
          <a:xfrm>
            <a:off x="323850" y="1065213"/>
            <a:ext cx="8569325" cy="116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부호가 변하는 두 점을 찾았으면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c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를 절반으로 줄인 후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다시금 이동하면서 이동 전의 점과 이동 후의 점에 대한 함수 값의 부호가 변화하는지 확인한다</a:t>
            </a:r>
            <a:r>
              <a:rPr lang="en-US" altLang="ko-KR" sz="2000">
                <a:ea typeface="HY헤드라인M" pitchFamily="18" charset="-127"/>
              </a:rPr>
              <a:t>. (</a:t>
            </a:r>
            <a:r>
              <a:rPr lang="ko-KR" altLang="en-US" sz="2000">
                <a:ea typeface="HY헤드라인M" pitchFamily="18" charset="-127"/>
              </a:rPr>
              <a:t>부호가 변하면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그 중간에 해가 존재하기 때문이다</a:t>
            </a:r>
            <a:r>
              <a:rPr lang="en-US" altLang="ko-KR" sz="2000">
                <a:ea typeface="HY헤드라인M" pitchFamily="18" charset="-127"/>
              </a:rPr>
              <a:t>.)</a:t>
            </a:r>
          </a:p>
        </p:txBody>
      </p:sp>
      <p:sp>
        <p:nvSpPr>
          <p:cNvPr id="916487" name="Line 7"/>
          <p:cNvSpPr>
            <a:spLocks noChangeShapeType="1"/>
          </p:cNvSpPr>
          <p:nvPr/>
        </p:nvSpPr>
        <p:spPr bwMode="auto">
          <a:xfrm>
            <a:off x="3840163" y="2565400"/>
            <a:ext cx="1220787" cy="2287588"/>
          </a:xfrm>
          <a:prstGeom prst="line">
            <a:avLst/>
          </a:prstGeom>
          <a:noFill/>
          <a:ln w="12700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6492" name="Freeform 12"/>
          <p:cNvSpPr>
            <a:spLocks/>
          </p:cNvSpPr>
          <p:nvPr/>
        </p:nvSpPr>
        <p:spPr bwMode="auto">
          <a:xfrm>
            <a:off x="1700213" y="3529013"/>
            <a:ext cx="4527550" cy="1055687"/>
          </a:xfrm>
          <a:custGeom>
            <a:avLst/>
            <a:gdLst/>
            <a:ahLst/>
            <a:cxnLst>
              <a:cxn ang="0">
                <a:pos x="0" y="665"/>
              </a:cxn>
              <a:cxn ang="0">
                <a:pos x="1180" y="62"/>
              </a:cxn>
              <a:cxn ang="0">
                <a:pos x="2220" y="294"/>
              </a:cxn>
              <a:cxn ang="0">
                <a:pos x="2852" y="99"/>
              </a:cxn>
            </a:cxnLst>
            <a:rect l="0" t="0" r="r" b="b"/>
            <a:pathLst>
              <a:path w="2852" h="665">
                <a:moveTo>
                  <a:pt x="0" y="665"/>
                </a:moveTo>
                <a:cubicBezTo>
                  <a:pt x="197" y="564"/>
                  <a:pt x="810" y="124"/>
                  <a:pt x="1180" y="62"/>
                </a:cubicBezTo>
                <a:cubicBezTo>
                  <a:pt x="1550" y="0"/>
                  <a:pt x="1941" y="288"/>
                  <a:pt x="2220" y="294"/>
                </a:cubicBezTo>
                <a:cubicBezTo>
                  <a:pt x="2499" y="300"/>
                  <a:pt x="2720" y="140"/>
                  <a:pt x="2852" y="99"/>
                </a:cubicBez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6493" name="Line 13"/>
          <p:cNvSpPr>
            <a:spLocks noChangeShapeType="1"/>
          </p:cNvSpPr>
          <p:nvPr/>
        </p:nvSpPr>
        <p:spPr bwMode="auto">
          <a:xfrm flipH="1" flipV="1">
            <a:off x="4092575" y="3024188"/>
            <a:ext cx="1588" cy="447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6494" name="Line 14"/>
          <p:cNvSpPr>
            <a:spLocks noChangeShapeType="1"/>
          </p:cNvSpPr>
          <p:nvPr/>
        </p:nvSpPr>
        <p:spPr bwMode="auto">
          <a:xfrm flipH="1" flipV="1">
            <a:off x="4089400" y="3473450"/>
            <a:ext cx="254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6495" name="Text Box 15"/>
          <p:cNvSpPr txBox="1">
            <a:spLocks noChangeArrowheads="1"/>
          </p:cNvSpPr>
          <p:nvPr/>
        </p:nvSpPr>
        <p:spPr bwMode="auto">
          <a:xfrm>
            <a:off x="4073525" y="3122613"/>
            <a:ext cx="130175" cy="255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1200">
                <a:ea typeface="HY헤드라인M" pitchFamily="18" charset="-127"/>
                <a:sym typeface="Symbol" pitchFamily="18" charset="2"/>
              </a:rPr>
              <a:t></a:t>
            </a:r>
          </a:p>
        </p:txBody>
      </p:sp>
      <p:sp>
        <p:nvSpPr>
          <p:cNvPr id="916496" name="Oval 16"/>
          <p:cNvSpPr>
            <a:spLocks noChangeArrowheads="1"/>
          </p:cNvSpPr>
          <p:nvPr/>
        </p:nvSpPr>
        <p:spPr bwMode="auto">
          <a:xfrm>
            <a:off x="4062413" y="2997200"/>
            <a:ext cx="73025" cy="69850"/>
          </a:xfrm>
          <a:prstGeom prst="ellipse">
            <a:avLst/>
          </a:prstGeom>
          <a:solidFill>
            <a:srgbClr val="800080"/>
          </a:solidFill>
          <a:ln w="12700">
            <a:solidFill>
              <a:srgbClr val="80008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6497" name="Line 17"/>
          <p:cNvSpPr>
            <a:spLocks noChangeShapeType="1"/>
          </p:cNvSpPr>
          <p:nvPr/>
        </p:nvSpPr>
        <p:spPr bwMode="auto">
          <a:xfrm flipH="1" flipV="1">
            <a:off x="4329113" y="3475038"/>
            <a:ext cx="1587" cy="447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6498" name="Line 18"/>
          <p:cNvSpPr>
            <a:spLocks noChangeShapeType="1"/>
          </p:cNvSpPr>
          <p:nvPr/>
        </p:nvSpPr>
        <p:spPr bwMode="auto">
          <a:xfrm flipH="1" flipV="1">
            <a:off x="4325938" y="3924300"/>
            <a:ext cx="254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6499" name="Text Box 19"/>
          <p:cNvSpPr txBox="1">
            <a:spLocks noChangeArrowheads="1"/>
          </p:cNvSpPr>
          <p:nvPr/>
        </p:nvSpPr>
        <p:spPr bwMode="auto">
          <a:xfrm>
            <a:off x="4310063" y="3560763"/>
            <a:ext cx="130175" cy="255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1200">
                <a:ea typeface="HY헤드라인M" pitchFamily="18" charset="-127"/>
                <a:sym typeface="Symbol" pitchFamily="18" charset="2"/>
              </a:rPr>
              <a:t></a:t>
            </a:r>
          </a:p>
        </p:txBody>
      </p:sp>
      <p:sp>
        <p:nvSpPr>
          <p:cNvPr id="916500" name="Oval 20"/>
          <p:cNvSpPr>
            <a:spLocks noChangeArrowheads="1"/>
          </p:cNvSpPr>
          <p:nvPr/>
        </p:nvSpPr>
        <p:spPr bwMode="auto">
          <a:xfrm>
            <a:off x="4546600" y="3884613"/>
            <a:ext cx="73025" cy="69850"/>
          </a:xfrm>
          <a:prstGeom prst="ellipse">
            <a:avLst/>
          </a:prstGeom>
          <a:solidFill>
            <a:srgbClr val="800080"/>
          </a:solidFill>
          <a:ln w="12700">
            <a:solidFill>
              <a:srgbClr val="80008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6501" name="Oval 21"/>
          <p:cNvSpPr>
            <a:spLocks noChangeArrowheads="1"/>
          </p:cNvSpPr>
          <p:nvPr/>
        </p:nvSpPr>
        <p:spPr bwMode="auto">
          <a:xfrm>
            <a:off x="4310063" y="3433763"/>
            <a:ext cx="73025" cy="69850"/>
          </a:xfrm>
          <a:prstGeom prst="ellipse">
            <a:avLst/>
          </a:prstGeom>
          <a:solidFill>
            <a:srgbClr val="800080"/>
          </a:solidFill>
          <a:ln w="12700">
            <a:solidFill>
              <a:srgbClr val="80008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6505" name="Text Box 25"/>
          <p:cNvSpPr txBox="1">
            <a:spLocks noChangeArrowheads="1"/>
          </p:cNvSpPr>
          <p:nvPr/>
        </p:nvSpPr>
        <p:spPr bwMode="auto">
          <a:xfrm>
            <a:off x="4508500" y="3140075"/>
            <a:ext cx="144463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solidFill>
                  <a:srgbClr val="660066"/>
                </a:solidFill>
                <a:ea typeface="HY헤드라인M" pitchFamily="18" charset="-127"/>
              </a:rPr>
              <a:t>c</a:t>
            </a:r>
          </a:p>
        </p:txBody>
      </p:sp>
      <p:sp>
        <p:nvSpPr>
          <p:cNvPr id="916506" name="Text Box 26"/>
          <p:cNvSpPr txBox="1">
            <a:spLocks noChangeArrowheads="1"/>
          </p:cNvSpPr>
          <p:nvPr/>
        </p:nvSpPr>
        <p:spPr bwMode="auto">
          <a:xfrm>
            <a:off x="4129088" y="3021013"/>
            <a:ext cx="28257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solidFill>
                  <a:srgbClr val="660066"/>
                </a:solidFill>
                <a:ea typeface="HY헤드라인M" pitchFamily="18" charset="-127"/>
              </a:rPr>
              <a:t>c</a:t>
            </a:r>
            <a:r>
              <a:rPr lang="en-US" altLang="ko-KR">
                <a:solidFill>
                  <a:srgbClr val="660066"/>
                </a:solidFill>
                <a:ea typeface="HY헤드라인M" pitchFamily="18" charset="-127"/>
                <a:sym typeface="Symbol" pitchFamily="18" charset="2"/>
              </a:rPr>
              <a:t></a:t>
            </a:r>
          </a:p>
        </p:txBody>
      </p:sp>
      <p:sp>
        <p:nvSpPr>
          <p:cNvPr id="916507" name="Text Box 27"/>
          <p:cNvSpPr txBox="1">
            <a:spLocks noChangeArrowheads="1"/>
          </p:cNvSpPr>
          <p:nvPr/>
        </p:nvSpPr>
        <p:spPr bwMode="auto">
          <a:xfrm>
            <a:off x="4484688" y="3511550"/>
            <a:ext cx="28257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i="1">
                <a:solidFill>
                  <a:srgbClr val="660066"/>
                </a:solidFill>
                <a:ea typeface="HY헤드라인M" pitchFamily="18" charset="-127"/>
              </a:rPr>
              <a:t>c</a:t>
            </a:r>
            <a:r>
              <a:rPr lang="en-US" altLang="ko-KR">
                <a:solidFill>
                  <a:srgbClr val="660066"/>
                </a:solidFill>
                <a:ea typeface="HY헤드라인M" pitchFamily="18" charset="-127"/>
                <a:sym typeface="Symbol" pitchFamily="18" charset="2"/>
              </a:rPr>
              <a:t></a:t>
            </a:r>
          </a:p>
        </p:txBody>
      </p:sp>
      <p:sp>
        <p:nvSpPr>
          <p:cNvPr id="916516" name="Text Box 36"/>
          <p:cNvSpPr txBox="1">
            <a:spLocks noChangeArrowheads="1"/>
          </p:cNvSpPr>
          <p:nvPr/>
        </p:nvSpPr>
        <p:spPr bwMode="auto">
          <a:xfrm>
            <a:off x="323850" y="5151438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원하는 정확도의 교점을 찾을 때까지 상기 과정을 반복한다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D0650285-8936-4369-8183-F4FEE44FD664}" type="slidenum">
              <a:rPr lang="en-US" altLang="ko-KR"/>
              <a:pPr/>
              <a:t>27</a:t>
            </a:fld>
            <a:endParaRPr lang="en-US" altLang="ko-KR"/>
          </a:p>
        </p:txBody>
      </p:sp>
      <p:sp>
        <p:nvSpPr>
          <p:cNvPr id="902148" name="Rectangle 4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곡선 추적법 알고리즘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</a:p>
        </p:txBody>
      </p:sp>
      <p:sp>
        <p:nvSpPr>
          <p:cNvPr id="902149" name="Text Box 5"/>
          <p:cNvSpPr txBox="1">
            <a:spLocks noChangeArrowheads="1"/>
          </p:cNvSpPr>
          <p:nvPr/>
        </p:nvSpPr>
        <p:spPr bwMode="auto">
          <a:xfrm>
            <a:off x="7600950" y="476250"/>
            <a:ext cx="14525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Zero-Curve Tracking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02150" name="Rectangle 6"/>
          <p:cNvSpPr>
            <a:spLocks noChangeArrowheads="1"/>
          </p:cNvSpPr>
          <p:nvPr/>
        </p:nvSpPr>
        <p:spPr bwMode="auto">
          <a:xfrm>
            <a:off x="611188" y="1068388"/>
            <a:ext cx="7777162" cy="5114925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procedure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zero-curve-tracking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i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i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w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c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e</a:t>
            </a:r>
            <a:r>
              <a:rPr kumimoji="0" lang="en-US" altLang="ko-KR" sz="1800"/>
              <a:t>: real numbers)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i</a:t>
            </a:r>
            <a:r>
              <a:rPr kumimoji="0" lang="en-US" altLang="ko-KR" sz="1800"/>
              <a:t> and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i</a:t>
            </a:r>
            <a:r>
              <a:rPr kumimoji="0" lang="en-US" altLang="ko-KR" sz="1800"/>
              <a:t> are starting points.}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w</a:t>
            </a:r>
            <a:r>
              <a:rPr kumimoji="0" lang="en-US" altLang="ko-KR" sz="1800" baseline="-25000"/>
              <a:t>  </a:t>
            </a:r>
            <a:r>
              <a:rPr kumimoji="0" lang="en-US" altLang="ko-KR" sz="1800"/>
              <a:t>is a distance factor.}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c</a:t>
            </a:r>
            <a:r>
              <a:rPr kumimoji="0" lang="en-US" altLang="ko-KR" sz="1800" baseline="-25000"/>
              <a:t>  </a:t>
            </a:r>
            <a:r>
              <a:rPr kumimoji="0" lang="en-US" altLang="ko-KR" sz="1800"/>
              <a:t>is a an interval factor.}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e</a:t>
            </a:r>
            <a:r>
              <a:rPr kumimoji="0" lang="en-US" altLang="ko-KR" sz="1800" baseline="-25000"/>
              <a:t> </a:t>
            </a:r>
            <a:r>
              <a:rPr kumimoji="0" lang="en-US" altLang="ko-KR" sz="1800"/>
              <a:t>is an allowable error value.}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u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v</a:t>
            </a:r>
            <a:r>
              <a:rPr kumimoji="0" lang="en-US" altLang="ko-KR" sz="1800"/>
              <a:t>) = </a:t>
            </a:r>
            <a:r>
              <a:rPr kumimoji="0" lang="en-US" altLang="ko-KR" sz="1800" i="1"/>
              <a:t>root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i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i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c</a:t>
            </a:r>
            <a:r>
              <a:rPr kumimoji="0" lang="en-US" altLang="ko-KR" sz="1800"/>
              <a:t>, 0, </a:t>
            </a:r>
            <a:r>
              <a:rPr kumimoji="0" lang="en-US" altLang="ko-KR" sz="1800" i="1"/>
              <a:t>e</a:t>
            </a:r>
            <a:r>
              <a:rPr kumimoji="0" lang="en-US" altLang="ko-KR" sz="1800"/>
              <a:t>);  </a:t>
            </a:r>
            <a:r>
              <a:rPr kumimoji="0" lang="en-US" altLang="ko-KR" sz="1800">
                <a:solidFill>
                  <a:schemeClr val="folHlink"/>
                </a:solidFill>
              </a:rPr>
              <a:t>// find the first root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) = </a:t>
            </a:r>
            <a:r>
              <a:rPr kumimoji="0" lang="en-US" altLang="ko-KR" sz="1800" i="1"/>
              <a:t>root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i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i</a:t>
            </a:r>
            <a:r>
              <a:rPr kumimoji="0" lang="en-US" altLang="ko-KR" sz="1800"/>
              <a:t>+</a:t>
            </a:r>
            <a:r>
              <a:rPr kumimoji="0" lang="en-US" altLang="ko-KR" sz="1800" i="1"/>
              <a:t>w,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c</a:t>
            </a:r>
            <a:r>
              <a:rPr kumimoji="0" lang="en-US" altLang="ko-KR" sz="1800"/>
              <a:t>, 0, </a:t>
            </a:r>
            <a:r>
              <a:rPr kumimoji="0" lang="en-US" altLang="ko-KR" sz="1800" i="1"/>
              <a:t>e</a:t>
            </a:r>
            <a:r>
              <a:rPr kumimoji="0" lang="en-US" altLang="ko-KR" sz="1800"/>
              <a:t>); </a:t>
            </a:r>
            <a:r>
              <a:rPr kumimoji="0" lang="en-US" altLang="ko-KR" sz="1800">
                <a:solidFill>
                  <a:schemeClr val="folHlink"/>
                </a:solidFill>
              </a:rPr>
              <a:t>// find the second root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 b="1"/>
              <a:t>while</a:t>
            </a:r>
            <a:r>
              <a:rPr kumimoji="0" lang="en-US" altLang="ko-KR" sz="1800"/>
              <a:t> (</a:t>
            </a:r>
            <a:r>
              <a:rPr kumimoji="0" lang="en-US" altLang="ko-KR" sz="1800" b="1"/>
              <a:t>true</a:t>
            </a:r>
            <a:r>
              <a:rPr kumimoji="0" lang="en-US" altLang="ko-KR" sz="1800">
                <a:sym typeface="Symbol" pitchFamily="18" charset="2"/>
              </a:rPr>
              <a:t>)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 b="1"/>
              <a:t>begin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d </a:t>
            </a:r>
            <a:r>
              <a:rPr kumimoji="0" lang="en-US" altLang="ko-KR" sz="1800"/>
              <a:t>:=                           ;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	</a:t>
            </a:r>
            <a:r>
              <a:rPr kumimoji="0" lang="en-US" altLang="ko-KR" sz="1800" i="1"/>
              <a:t>A</a:t>
            </a:r>
            <a:r>
              <a:rPr kumimoji="0" lang="en-US" altLang="ko-KR" sz="1800"/>
              <a:t> := (x – </a:t>
            </a:r>
            <a:r>
              <a:rPr kumimoji="0" lang="en-US" altLang="ko-KR" sz="1800" i="1"/>
              <a:t>u</a:t>
            </a:r>
            <a:r>
              <a:rPr kumimoji="0" lang="en-US" altLang="ko-KR" sz="1800"/>
              <a:t>) / </a:t>
            </a:r>
            <a:r>
              <a:rPr kumimoji="0" lang="en-US" altLang="ko-KR" sz="1800" i="1"/>
              <a:t>d</a:t>
            </a:r>
            <a:r>
              <a:rPr kumimoji="0" lang="en-US" altLang="ko-KR" sz="1800"/>
              <a:t>;   </a:t>
            </a:r>
            <a:r>
              <a:rPr kumimoji="0" lang="en-US" altLang="ko-KR" sz="1800" i="1"/>
              <a:t>B</a:t>
            </a:r>
            <a:r>
              <a:rPr kumimoji="0" lang="en-US" altLang="ko-KR" sz="1800"/>
              <a:t> := (y – </a:t>
            </a:r>
            <a:r>
              <a:rPr kumimoji="0" lang="en-US" altLang="ko-KR" sz="1800" i="1"/>
              <a:t>v</a:t>
            </a:r>
            <a:r>
              <a:rPr kumimoji="0" lang="en-US" altLang="ko-KR" sz="1800"/>
              <a:t>) / </a:t>
            </a:r>
            <a:r>
              <a:rPr kumimoji="0" lang="en-US" altLang="ko-KR" sz="1800" i="1"/>
              <a:t>d</a:t>
            </a:r>
            <a:r>
              <a:rPr kumimoji="0" lang="en-US" altLang="ko-KR" sz="1800"/>
              <a:t>;   // </a:t>
            </a:r>
            <a:r>
              <a:rPr kumimoji="0" lang="en-US" altLang="ko-KR" sz="1800" i="1"/>
              <a:t>A</a:t>
            </a:r>
            <a:r>
              <a:rPr kumimoji="0" lang="en-US" altLang="ko-KR" sz="1800"/>
              <a:t> = cos </a:t>
            </a:r>
            <a:r>
              <a:rPr kumimoji="0" lang="en-US" altLang="ko-KR" sz="1800">
                <a:sym typeface="Symbol" pitchFamily="18" charset="2"/>
              </a:rPr>
              <a:t>, </a:t>
            </a:r>
            <a:r>
              <a:rPr kumimoji="0" lang="en-US" altLang="ko-KR" sz="1800" i="1">
                <a:sym typeface="Symbol" pitchFamily="18" charset="2"/>
              </a:rPr>
              <a:t>B</a:t>
            </a:r>
            <a:r>
              <a:rPr kumimoji="0" lang="en-US" altLang="ko-KR" sz="1800">
                <a:sym typeface="Symbol" pitchFamily="18" charset="2"/>
              </a:rPr>
              <a:t> = sin </a:t>
            </a:r>
            <a:endParaRPr kumimoji="0" lang="en-US" altLang="en-US" sz="1800">
              <a:sym typeface="Symbol" pitchFamily="18" charset="2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u </a:t>
            </a:r>
            <a:r>
              <a:rPr kumimoji="0" lang="en-US" altLang="ko-KR" sz="1800"/>
              <a:t>:=</a:t>
            </a:r>
            <a:r>
              <a:rPr kumimoji="0" lang="en-US" altLang="ko-KR" sz="1800" i="1"/>
              <a:t> x</a:t>
            </a:r>
            <a:r>
              <a:rPr kumimoji="0" lang="en-US" altLang="ko-KR" sz="1800"/>
              <a:t>;</a:t>
            </a:r>
            <a:r>
              <a:rPr kumimoji="0" lang="en-US" altLang="ko-KR" sz="1800" i="1"/>
              <a:t>   v </a:t>
            </a:r>
            <a:r>
              <a:rPr kumimoji="0" lang="en-US" altLang="ko-KR" sz="1800"/>
              <a:t>:=</a:t>
            </a:r>
            <a:r>
              <a:rPr kumimoji="0" lang="en-US" altLang="ko-KR" sz="1800" i="1"/>
              <a:t> y</a:t>
            </a:r>
            <a:r>
              <a:rPr kumimoji="0" lang="en-US" altLang="ko-KR" sz="1800"/>
              <a:t>;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x </a:t>
            </a:r>
            <a:r>
              <a:rPr kumimoji="0" lang="en-US" altLang="ko-KR" sz="1800"/>
              <a:t>:=</a:t>
            </a:r>
            <a:r>
              <a:rPr kumimoji="0" lang="en-US" altLang="ko-KR" sz="1800" i="1"/>
              <a:t> x </a:t>
            </a:r>
            <a:r>
              <a:rPr kumimoji="0" lang="en-US" altLang="ko-KR" sz="1800"/>
              <a:t>+</a:t>
            </a:r>
            <a:r>
              <a:rPr kumimoji="0" lang="en-US" altLang="ko-KR" sz="1800" i="1"/>
              <a:t> w</a:t>
            </a:r>
            <a:r>
              <a:rPr kumimoji="0" lang="en-US" altLang="ko-KR" sz="1800">
                <a:sym typeface="Symbol" pitchFamily="18" charset="2"/>
              </a:rPr>
              <a:t>(</a:t>
            </a:r>
            <a:r>
              <a:rPr kumimoji="0" lang="en-US" altLang="ko-KR" sz="1800" i="1">
                <a:sym typeface="Symbol" pitchFamily="18" charset="2"/>
              </a:rPr>
              <a:t>A-B</a:t>
            </a:r>
            <a:r>
              <a:rPr kumimoji="0" lang="en-US" altLang="ko-KR" sz="1800">
                <a:sym typeface="Symbol" pitchFamily="18" charset="2"/>
              </a:rPr>
              <a:t>);</a:t>
            </a:r>
            <a:r>
              <a:rPr kumimoji="0" lang="en-US" altLang="ko-KR" sz="1800" i="1">
                <a:sym typeface="Symbol" pitchFamily="18" charset="2"/>
              </a:rPr>
              <a:t>   </a:t>
            </a:r>
            <a:r>
              <a:rPr kumimoji="0" lang="en-US" altLang="ko-KR" sz="1800" i="1"/>
              <a:t>y </a:t>
            </a:r>
            <a:r>
              <a:rPr kumimoji="0" lang="en-US" altLang="ko-KR" sz="1800"/>
              <a:t>:=</a:t>
            </a:r>
            <a:r>
              <a:rPr kumimoji="0" lang="en-US" altLang="ko-KR" sz="1800" i="1"/>
              <a:t> y </a:t>
            </a:r>
            <a:r>
              <a:rPr kumimoji="0" lang="en-US" altLang="ko-KR" sz="1800"/>
              <a:t>+</a:t>
            </a:r>
            <a:r>
              <a:rPr kumimoji="0" lang="en-US" altLang="ko-KR" sz="1800" i="1"/>
              <a:t> w</a:t>
            </a:r>
            <a:r>
              <a:rPr kumimoji="0" lang="en-US" altLang="ko-KR" sz="1800">
                <a:sym typeface="Symbol" pitchFamily="18" charset="2"/>
              </a:rPr>
              <a:t>(</a:t>
            </a:r>
            <a:r>
              <a:rPr kumimoji="0" lang="en-US" altLang="ko-KR" sz="1800" i="1">
                <a:sym typeface="Symbol" pitchFamily="18" charset="2"/>
              </a:rPr>
              <a:t>A</a:t>
            </a:r>
            <a:r>
              <a:rPr kumimoji="0" lang="en-US" altLang="ko-KR" sz="1800">
                <a:sym typeface="Symbol" pitchFamily="18" charset="2"/>
              </a:rPr>
              <a:t>+</a:t>
            </a:r>
            <a:r>
              <a:rPr kumimoji="0" lang="en-US" altLang="ko-KR" sz="1800" i="1">
                <a:sym typeface="Symbol" pitchFamily="18" charset="2"/>
              </a:rPr>
              <a:t>B</a:t>
            </a:r>
            <a:r>
              <a:rPr kumimoji="0" lang="en-US" altLang="ko-KR" sz="1800">
                <a:sym typeface="Symbol" pitchFamily="18" charset="2"/>
              </a:rPr>
              <a:t>);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) = </a:t>
            </a:r>
            <a:r>
              <a:rPr kumimoji="0" lang="en-US" altLang="ko-KR" sz="1800" i="1"/>
              <a:t>root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y,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c</a:t>
            </a:r>
            <a:r>
              <a:rPr kumimoji="0" lang="en-US" altLang="ko-KR" sz="1800">
                <a:sym typeface="Symbol" pitchFamily="18" charset="2"/>
              </a:rPr>
              <a:t></a:t>
            </a:r>
            <a:r>
              <a:rPr kumimoji="0" lang="en-US" altLang="ko-KR" sz="1800" i="1">
                <a:sym typeface="Symbol" pitchFamily="18" charset="2"/>
              </a:rPr>
              <a:t>B</a:t>
            </a:r>
            <a:r>
              <a:rPr kumimoji="0" lang="en-US" altLang="ko-KR" sz="1800"/>
              <a:t>, -</a:t>
            </a:r>
            <a:r>
              <a:rPr kumimoji="0" lang="en-US" altLang="ko-KR" sz="1800" i="1"/>
              <a:t>c</a:t>
            </a:r>
            <a:r>
              <a:rPr kumimoji="0" lang="en-US" altLang="ko-KR" sz="1800">
                <a:sym typeface="Symbol" pitchFamily="18" charset="2"/>
              </a:rPr>
              <a:t></a:t>
            </a:r>
            <a:r>
              <a:rPr kumimoji="0" lang="en-US" altLang="ko-KR" sz="1800" i="1">
                <a:sym typeface="Symbol" pitchFamily="18" charset="2"/>
              </a:rPr>
              <a:t>A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e</a:t>
            </a:r>
            <a:r>
              <a:rPr kumimoji="0" lang="en-US" altLang="ko-KR" sz="1800"/>
              <a:t>);  // </a:t>
            </a:r>
            <a:r>
              <a:rPr kumimoji="0" lang="en-US" altLang="ko-KR" sz="1800" i="1"/>
              <a:t>p</a:t>
            </a:r>
            <a:r>
              <a:rPr kumimoji="0" lang="en-US" altLang="ko-KR" sz="1800"/>
              <a:t> = </a:t>
            </a:r>
            <a:r>
              <a:rPr kumimoji="0" lang="en-US" altLang="ko-KR" sz="1800" i="1"/>
              <a:t>c</a:t>
            </a:r>
            <a:r>
              <a:rPr kumimoji="0" lang="en-US" altLang="ko-KR" sz="1800">
                <a:sym typeface="Symbol" pitchFamily="18" charset="2"/>
              </a:rPr>
              <a:t></a:t>
            </a:r>
            <a:r>
              <a:rPr kumimoji="0" lang="en-US" altLang="ko-KR" sz="1800" i="1">
                <a:sym typeface="Symbol" pitchFamily="18" charset="2"/>
              </a:rPr>
              <a:t>B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q</a:t>
            </a:r>
            <a:r>
              <a:rPr kumimoji="0" lang="en-US" altLang="ko-KR" sz="1800"/>
              <a:t> = -</a:t>
            </a:r>
            <a:r>
              <a:rPr kumimoji="0" lang="en-US" altLang="ko-KR" sz="1800" i="1"/>
              <a:t>c</a:t>
            </a:r>
            <a:r>
              <a:rPr kumimoji="0" lang="en-US" altLang="ko-KR" sz="1800">
                <a:sym typeface="Symbol" pitchFamily="18" charset="2"/>
              </a:rPr>
              <a:t></a:t>
            </a:r>
            <a:r>
              <a:rPr kumimoji="0" lang="en-US" altLang="ko-KR" sz="1800" i="1">
                <a:sym typeface="Symbol" pitchFamily="18" charset="2"/>
              </a:rPr>
              <a:t>A</a:t>
            </a:r>
            <a:r>
              <a:rPr kumimoji="0" lang="en-US" altLang="ko-KR" sz="1800"/>
              <a:t> 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	end</a:t>
            </a:r>
          </a:p>
        </p:txBody>
      </p:sp>
      <p:graphicFrame>
        <p:nvGraphicFramePr>
          <p:cNvPr id="902151" name="Object 7"/>
          <p:cNvGraphicFramePr>
            <a:graphicFrameLocks noChangeAspect="1"/>
          </p:cNvGraphicFramePr>
          <p:nvPr/>
        </p:nvGraphicFramePr>
        <p:xfrm>
          <a:off x="1979613" y="4027488"/>
          <a:ext cx="1765300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152" name="Equation" r:id="rId4" imgW="863280" imgH="228600" progId="Equation.DSMT4">
                  <p:embed/>
                </p:oleObj>
              </mc:Choice>
              <mc:Fallback>
                <p:oleObj name="Equation" r:id="rId4" imgW="86328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4027488"/>
                        <a:ext cx="1765300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75EB5AE5-73D8-4A0A-9000-94A019A34036}" type="slidenum">
              <a:rPr lang="en-US" altLang="ko-KR"/>
              <a:pPr/>
              <a:t>28</a:t>
            </a:fld>
            <a:endParaRPr lang="en-US" altLang="ko-KR"/>
          </a:p>
        </p:txBody>
      </p:sp>
      <p:sp>
        <p:nvSpPr>
          <p:cNvPr id="904194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곡선 추적법 알고리즘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</a:p>
        </p:txBody>
      </p:sp>
      <p:sp>
        <p:nvSpPr>
          <p:cNvPr id="904195" name="Text Box 3"/>
          <p:cNvSpPr txBox="1">
            <a:spLocks noChangeArrowheads="1"/>
          </p:cNvSpPr>
          <p:nvPr/>
        </p:nvSpPr>
        <p:spPr bwMode="auto">
          <a:xfrm>
            <a:off x="7600950" y="476250"/>
            <a:ext cx="14525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Zero-Curve Tracking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04196" name="Rectangle 4"/>
          <p:cNvSpPr>
            <a:spLocks noChangeArrowheads="1"/>
          </p:cNvSpPr>
          <p:nvPr/>
        </p:nvSpPr>
        <p:spPr bwMode="auto">
          <a:xfrm>
            <a:off x="611188" y="1101725"/>
            <a:ext cx="7777162" cy="5114925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procedure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root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p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q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e</a:t>
            </a:r>
            <a:r>
              <a:rPr kumimoji="0" lang="en-US" altLang="ko-KR" sz="1800"/>
              <a:t>: real numbers)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 b="1"/>
              <a:t>while</a:t>
            </a:r>
            <a:r>
              <a:rPr kumimoji="0" lang="en-US" altLang="ko-KR" sz="1800"/>
              <a:t> (</a:t>
            </a:r>
            <a:r>
              <a:rPr kumimoji="0" lang="en-US" altLang="ko-KR" sz="1800" b="1"/>
              <a:t>true</a:t>
            </a:r>
            <a:r>
              <a:rPr kumimoji="0" lang="en-US" altLang="ko-KR" sz="1800">
                <a:sym typeface="Symbol" pitchFamily="18" charset="2"/>
              </a:rPr>
              <a:t>)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 b="1"/>
              <a:t>begin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x</a:t>
            </a:r>
            <a:r>
              <a:rPr kumimoji="0" lang="en-US" altLang="ko-KR" sz="1800" i="1" baseline="-25000"/>
              <a:t>n</a:t>
            </a:r>
            <a:r>
              <a:rPr kumimoji="0" lang="en-US" altLang="ko-KR" sz="1800" i="1"/>
              <a:t> </a:t>
            </a:r>
            <a:r>
              <a:rPr kumimoji="0" lang="en-US" altLang="ko-KR" sz="1800"/>
              <a:t>:= x + </a:t>
            </a:r>
            <a:r>
              <a:rPr kumimoji="0" lang="en-US" altLang="ko-KR" sz="1800" i="1"/>
              <a:t>p</a:t>
            </a:r>
            <a:r>
              <a:rPr kumimoji="0" lang="en-US" altLang="ko-KR" sz="1800"/>
              <a:t>;  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n</a:t>
            </a:r>
            <a:r>
              <a:rPr kumimoji="0" lang="en-US" altLang="ko-KR" sz="1800"/>
              <a:t> := 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 + </a:t>
            </a:r>
            <a:r>
              <a:rPr kumimoji="0" lang="en-US" altLang="ko-KR" sz="1800" i="1"/>
              <a:t>q</a:t>
            </a:r>
            <a:r>
              <a:rPr kumimoji="0" lang="en-US" altLang="ko-KR" sz="1800"/>
              <a:t>;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800"/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	</a:t>
            </a:r>
            <a:r>
              <a:rPr kumimoji="0" lang="en-US" altLang="ko-KR" sz="1800" b="1"/>
              <a:t>if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f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)</a:t>
            </a:r>
            <a:r>
              <a:rPr kumimoji="0" lang="en-US" altLang="ko-KR" sz="1800">
                <a:sym typeface="Symbol" pitchFamily="18" charset="2"/>
              </a:rPr>
              <a:t></a:t>
            </a:r>
            <a:r>
              <a:rPr kumimoji="0" lang="en-US" altLang="ko-KR" sz="1800" i="1">
                <a:sym typeface="Symbol" pitchFamily="18" charset="2"/>
              </a:rPr>
              <a:t>f</a:t>
            </a:r>
            <a:r>
              <a:rPr kumimoji="0" lang="en-US" altLang="ko-KR" sz="1800">
                <a:sym typeface="Symbol" pitchFamily="18" charset="2"/>
              </a:rPr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n</a:t>
            </a:r>
            <a:r>
              <a:rPr kumimoji="0" lang="en-US" altLang="ko-KR" sz="1800">
                <a:sym typeface="Symbol" pitchFamily="18" charset="2"/>
              </a:rPr>
              <a:t>,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n</a:t>
            </a:r>
            <a:r>
              <a:rPr kumimoji="0" lang="en-US" altLang="ko-KR" sz="1800">
                <a:sym typeface="Symbol" pitchFamily="18" charset="2"/>
              </a:rPr>
              <a:t>)  0 </a:t>
            </a:r>
            <a:r>
              <a:rPr kumimoji="0" lang="en-US" altLang="ko-KR" sz="1800" b="1">
                <a:sym typeface="Symbol" pitchFamily="18" charset="2"/>
              </a:rPr>
              <a:t>then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>
                <a:sym typeface="Symbol" pitchFamily="18" charset="2"/>
              </a:rPr>
              <a:t>			</a:t>
            </a:r>
            <a:r>
              <a:rPr kumimoji="0" lang="en-US" altLang="ko-KR" sz="1800" b="1">
                <a:sym typeface="Symbol" pitchFamily="18" charset="2"/>
              </a:rPr>
              <a:t>begin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>
                <a:sym typeface="Symbol" pitchFamily="18" charset="2"/>
              </a:rPr>
              <a:t>			if (|</a:t>
            </a:r>
            <a:r>
              <a:rPr kumimoji="0" lang="en-US" altLang="ko-KR" sz="1800" i="1">
                <a:sym typeface="Symbol" pitchFamily="18" charset="2"/>
              </a:rPr>
              <a:t>p|</a:t>
            </a:r>
            <a:r>
              <a:rPr kumimoji="0" lang="en-US" altLang="ko-KR" sz="1800">
                <a:sym typeface="Symbol" pitchFamily="18" charset="2"/>
              </a:rPr>
              <a:t> &gt; </a:t>
            </a:r>
            <a:r>
              <a:rPr kumimoji="0" lang="en-US" altLang="ko-KR" sz="1800" i="1">
                <a:sym typeface="Symbol" pitchFamily="18" charset="2"/>
              </a:rPr>
              <a:t>e</a:t>
            </a:r>
            <a:r>
              <a:rPr kumimoji="0" lang="en-US" altLang="ko-KR" sz="1800">
                <a:sym typeface="Symbol" pitchFamily="18" charset="2"/>
              </a:rPr>
              <a:t>) || (|</a:t>
            </a:r>
            <a:r>
              <a:rPr kumimoji="0" lang="en-US" altLang="ko-KR" sz="1800" i="1">
                <a:sym typeface="Symbol" pitchFamily="18" charset="2"/>
              </a:rPr>
              <a:t>q|</a:t>
            </a:r>
            <a:r>
              <a:rPr kumimoji="0" lang="en-US" altLang="ko-KR" sz="1800">
                <a:sym typeface="Symbol" pitchFamily="18" charset="2"/>
              </a:rPr>
              <a:t> &gt; </a:t>
            </a:r>
            <a:r>
              <a:rPr kumimoji="0" lang="en-US" altLang="ko-KR" sz="1800" i="1">
                <a:sym typeface="Symbol" pitchFamily="18" charset="2"/>
              </a:rPr>
              <a:t>e</a:t>
            </a:r>
            <a:r>
              <a:rPr kumimoji="0" lang="en-US" altLang="ko-KR" sz="1800">
                <a:sym typeface="Symbol" pitchFamily="18" charset="2"/>
              </a:rPr>
              <a:t>) </a:t>
            </a:r>
            <a:r>
              <a:rPr kumimoji="0" lang="en-US" altLang="ko-KR" sz="1800" b="1">
                <a:sym typeface="Symbol" pitchFamily="18" charset="2"/>
              </a:rPr>
              <a:t>then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>
                <a:sym typeface="Symbol" pitchFamily="18" charset="2"/>
              </a:rPr>
              <a:t>				</a:t>
            </a:r>
            <a:r>
              <a:rPr kumimoji="0" lang="en-US" altLang="ko-KR" sz="1800" b="1">
                <a:sym typeface="Symbol" pitchFamily="18" charset="2"/>
              </a:rPr>
              <a:t>begin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>
                <a:sym typeface="Symbol" pitchFamily="18" charset="2"/>
              </a:rPr>
              <a:t>					</a:t>
            </a:r>
            <a:r>
              <a:rPr kumimoji="0" lang="en-US" altLang="ko-KR" sz="1800" i="1"/>
              <a:t>p</a:t>
            </a:r>
            <a:r>
              <a:rPr kumimoji="0" lang="en-US" altLang="ko-KR" sz="1800" i="1" baseline="-25000"/>
              <a:t> </a:t>
            </a:r>
            <a:r>
              <a:rPr kumimoji="0" lang="en-US" altLang="ko-KR" sz="1800"/>
              <a:t>:= </a:t>
            </a:r>
            <a:r>
              <a:rPr kumimoji="0" lang="en-US" altLang="ko-KR" sz="1800" i="1"/>
              <a:t>p</a:t>
            </a:r>
            <a:r>
              <a:rPr kumimoji="0" lang="en-US" altLang="ko-KR" sz="1800"/>
              <a:t>/2;</a:t>
            </a:r>
            <a:r>
              <a:rPr kumimoji="0" lang="en-US" altLang="ko-KR" sz="1800">
                <a:sym typeface="Symbol" pitchFamily="18" charset="2"/>
              </a:rPr>
              <a:t>   </a:t>
            </a:r>
            <a:r>
              <a:rPr kumimoji="0" lang="en-US" altLang="ko-KR" sz="1800" i="1"/>
              <a:t>q</a:t>
            </a:r>
            <a:r>
              <a:rPr kumimoji="0" lang="en-US" altLang="ko-KR" sz="1800" i="1" baseline="-25000"/>
              <a:t> </a:t>
            </a:r>
            <a:r>
              <a:rPr kumimoji="0" lang="en-US" altLang="ko-KR" sz="1800"/>
              <a:t>:= </a:t>
            </a:r>
            <a:r>
              <a:rPr kumimoji="0" lang="en-US" altLang="ko-KR" sz="1800" i="1"/>
              <a:t>q</a:t>
            </a:r>
            <a:r>
              <a:rPr kumimoji="0" lang="en-US" altLang="ko-KR" sz="1800"/>
              <a:t>/2;</a:t>
            </a:r>
            <a:endParaRPr kumimoji="0" lang="en-US" altLang="ko-KR" sz="1800">
              <a:sym typeface="Symbol" pitchFamily="18" charset="2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>
                <a:sym typeface="Symbol" pitchFamily="18" charset="2"/>
              </a:rPr>
              <a:t>				</a:t>
            </a:r>
            <a:r>
              <a:rPr kumimoji="0" lang="en-US" altLang="ko-KR" sz="1800" b="1">
                <a:sym typeface="Symbol" pitchFamily="18" charset="2"/>
              </a:rPr>
              <a:t>end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>
                <a:sym typeface="Symbol" pitchFamily="18" charset="2"/>
              </a:rPr>
              <a:t>			</a:t>
            </a:r>
            <a:r>
              <a:rPr kumimoji="0" lang="en-US" altLang="ko-KR" sz="1800" b="1">
                <a:sym typeface="Symbol" pitchFamily="18" charset="2"/>
              </a:rPr>
              <a:t>else</a:t>
            </a:r>
            <a:r>
              <a:rPr kumimoji="0" lang="en-US" altLang="ko-KR" sz="1800">
                <a:sym typeface="Symbol" pitchFamily="18" charset="2"/>
              </a:rPr>
              <a:t> </a:t>
            </a:r>
            <a:r>
              <a:rPr kumimoji="0" lang="en-US" altLang="ko-KR" sz="1800" b="1">
                <a:sym typeface="Symbol" pitchFamily="18" charset="2"/>
              </a:rPr>
              <a:t>return</a:t>
            </a:r>
            <a:r>
              <a:rPr kumimoji="0" lang="en-US" altLang="ko-KR" sz="1800">
                <a:sym typeface="Symbol" pitchFamily="18" charset="2"/>
              </a:rPr>
              <a:t> 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n</a:t>
            </a:r>
            <a:r>
              <a:rPr kumimoji="0" lang="en-US" altLang="ko-KR" sz="1800">
                <a:sym typeface="Symbol" pitchFamily="18" charset="2"/>
              </a:rPr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n</a:t>
            </a:r>
            <a:r>
              <a:rPr kumimoji="0" lang="en-US" altLang="ko-KR" sz="1800">
                <a:sym typeface="Symbol" pitchFamily="18" charset="2"/>
              </a:rPr>
              <a:t>);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>
                <a:sym typeface="Symbol" pitchFamily="18" charset="2"/>
              </a:rPr>
              <a:t>			</a:t>
            </a:r>
            <a:r>
              <a:rPr kumimoji="0" lang="en-US" altLang="ko-KR" sz="1800" b="1">
                <a:sym typeface="Symbol" pitchFamily="18" charset="2"/>
              </a:rPr>
              <a:t>end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</a:t>
            </a:r>
            <a:r>
              <a:rPr kumimoji="0" lang="en-US" altLang="ko-KR" sz="1800" b="1"/>
              <a:t>else begin</a:t>
            </a:r>
            <a:r>
              <a:rPr kumimoji="0" lang="en-US" altLang="ko-KR" sz="1800" i="1"/>
              <a:t> x </a:t>
            </a:r>
            <a:r>
              <a:rPr kumimoji="0" lang="en-US" altLang="ko-KR" sz="1800"/>
              <a:t>:=</a:t>
            </a:r>
            <a:r>
              <a:rPr kumimoji="0" lang="en-US" altLang="ko-KR" sz="1800" i="1"/>
              <a:t> x</a:t>
            </a:r>
            <a:r>
              <a:rPr kumimoji="0" lang="en-US" altLang="ko-KR" sz="1800" i="1" baseline="-25000"/>
              <a:t>n</a:t>
            </a:r>
            <a:r>
              <a:rPr kumimoji="0" lang="en-US" altLang="ko-KR" sz="1800"/>
              <a:t>;</a:t>
            </a:r>
            <a:r>
              <a:rPr kumimoji="0" lang="en-US" altLang="ko-KR" sz="1800" i="1"/>
              <a:t>   y </a:t>
            </a:r>
            <a:r>
              <a:rPr kumimoji="0" lang="en-US" altLang="ko-KR" sz="1800"/>
              <a:t>:=</a:t>
            </a:r>
            <a:r>
              <a:rPr kumimoji="0" lang="en-US" altLang="ko-KR" sz="1800" i="1"/>
              <a:t> y</a:t>
            </a:r>
            <a:r>
              <a:rPr kumimoji="0" lang="en-US" altLang="ko-KR" sz="1800" i="1" baseline="-25000"/>
              <a:t>n</a:t>
            </a:r>
            <a:r>
              <a:rPr kumimoji="0" lang="en-US" altLang="ko-KR" sz="1800"/>
              <a:t>; </a:t>
            </a:r>
            <a:r>
              <a:rPr kumimoji="0" lang="en-US" altLang="ko-KR" sz="1800" b="1"/>
              <a:t>end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	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58262E0-F9E1-4833-9546-A7A15CEED2F8}" type="slidenum">
              <a:rPr lang="en-US" altLang="ko-KR"/>
              <a:pPr/>
              <a:t>29</a:t>
            </a:fld>
            <a:endParaRPr lang="en-US" altLang="ko-KR"/>
          </a:p>
        </p:txBody>
      </p:sp>
      <p:sp>
        <p:nvSpPr>
          <p:cNvPr id="918530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곡선 추적법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(1/4)</a:t>
            </a:r>
          </a:p>
        </p:txBody>
      </p:sp>
      <p:sp>
        <p:nvSpPr>
          <p:cNvPr id="918531" name="Text Box 3"/>
          <p:cNvSpPr txBox="1">
            <a:spLocks noChangeArrowheads="1"/>
          </p:cNvSpPr>
          <p:nvPr/>
        </p:nvSpPr>
        <p:spPr bwMode="auto">
          <a:xfrm>
            <a:off x="7600950" y="476250"/>
            <a:ext cx="14525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Zero-Curve Tracking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918533" name="Object 5"/>
          <p:cNvGraphicFramePr>
            <a:graphicFrameLocks noChangeAspect="1"/>
          </p:cNvGraphicFramePr>
          <p:nvPr/>
        </p:nvGraphicFramePr>
        <p:xfrm>
          <a:off x="2051050" y="765175"/>
          <a:ext cx="25431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8534" name="Equation" r:id="rId4" imgW="888840" imgH="190440" progId="Equation.DSMT4">
                  <p:embed/>
                </p:oleObj>
              </mc:Choice>
              <mc:Fallback>
                <p:oleObj name="Equation" r:id="rId4" imgW="888840" imgH="190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765175"/>
                        <a:ext cx="2543175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8534" name="Text Box 6"/>
          <p:cNvSpPr txBox="1">
            <a:spLocks noChangeArrowheads="1"/>
          </p:cNvSpPr>
          <p:nvPr/>
        </p:nvSpPr>
        <p:spPr bwMode="auto">
          <a:xfrm>
            <a:off x="395288" y="8366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6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대상 함수</a:t>
            </a:r>
            <a:r>
              <a:rPr lang="en-US" altLang="ko-KR" sz="2000">
                <a:ea typeface="HY헤드라인M" pitchFamily="18" charset="-127"/>
              </a:rPr>
              <a:t>: </a:t>
            </a:r>
          </a:p>
        </p:txBody>
      </p:sp>
      <p:pic>
        <p:nvPicPr>
          <p:cNvPr id="918535" name="Picture 7" descr="zero_curve-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5650" y="1320800"/>
            <a:ext cx="8064500" cy="5111750"/>
          </a:xfrm>
          <a:prstGeom prst="rect">
            <a:avLst/>
          </a:prstGeom>
          <a:noFill/>
        </p:spPr>
      </p:pic>
      <p:sp>
        <p:nvSpPr>
          <p:cNvPr id="918536" name="Rectangle 8"/>
          <p:cNvSpPr>
            <a:spLocks noChangeArrowheads="1"/>
          </p:cNvSpPr>
          <p:nvPr/>
        </p:nvSpPr>
        <p:spPr bwMode="auto">
          <a:xfrm>
            <a:off x="755650" y="1557338"/>
            <a:ext cx="7777163" cy="503237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8537" name="Rectangle 9"/>
          <p:cNvSpPr>
            <a:spLocks noChangeArrowheads="1"/>
          </p:cNvSpPr>
          <p:nvPr/>
        </p:nvSpPr>
        <p:spPr bwMode="auto">
          <a:xfrm>
            <a:off x="755650" y="2133600"/>
            <a:ext cx="7777163" cy="287338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8538" name="Rectangle 10"/>
          <p:cNvSpPr>
            <a:spLocks noChangeArrowheads="1"/>
          </p:cNvSpPr>
          <p:nvPr/>
        </p:nvSpPr>
        <p:spPr bwMode="auto">
          <a:xfrm>
            <a:off x="755650" y="2492375"/>
            <a:ext cx="7777163" cy="360363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918541" name="Group 13"/>
          <p:cNvGrpSpPr>
            <a:grpSpLocks/>
          </p:cNvGrpSpPr>
          <p:nvPr/>
        </p:nvGrpSpPr>
        <p:grpSpPr bwMode="auto">
          <a:xfrm>
            <a:off x="755650" y="2924175"/>
            <a:ext cx="7777163" cy="1728788"/>
            <a:chOff x="476" y="1842"/>
            <a:chExt cx="4899" cy="1089"/>
          </a:xfrm>
        </p:grpSpPr>
        <p:sp>
          <p:nvSpPr>
            <p:cNvPr id="918539" name="Rectangle 11"/>
            <p:cNvSpPr>
              <a:spLocks noChangeArrowheads="1"/>
            </p:cNvSpPr>
            <p:nvPr/>
          </p:nvSpPr>
          <p:spPr bwMode="auto">
            <a:xfrm>
              <a:off x="476" y="1842"/>
              <a:ext cx="4899" cy="182"/>
            </a:xfrm>
            <a:prstGeom prst="rect">
              <a:avLst/>
            </a:prstGeom>
            <a:noFill/>
            <a:ln w="1905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18540" name="Rectangle 12"/>
            <p:cNvSpPr>
              <a:spLocks noChangeArrowheads="1"/>
            </p:cNvSpPr>
            <p:nvPr/>
          </p:nvSpPr>
          <p:spPr bwMode="auto">
            <a:xfrm>
              <a:off x="476" y="2477"/>
              <a:ext cx="4899" cy="454"/>
            </a:xfrm>
            <a:prstGeom prst="rect">
              <a:avLst/>
            </a:prstGeom>
            <a:noFill/>
            <a:ln w="1905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sp>
        <p:nvSpPr>
          <p:cNvPr id="918542" name="Rectangle 14"/>
          <p:cNvSpPr>
            <a:spLocks noChangeArrowheads="1"/>
          </p:cNvSpPr>
          <p:nvPr/>
        </p:nvSpPr>
        <p:spPr bwMode="auto">
          <a:xfrm>
            <a:off x="755650" y="4738688"/>
            <a:ext cx="7777163" cy="879475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18543" name="Rectangle 15"/>
          <p:cNvSpPr>
            <a:spLocks noChangeArrowheads="1"/>
          </p:cNvSpPr>
          <p:nvPr/>
        </p:nvSpPr>
        <p:spPr bwMode="auto">
          <a:xfrm>
            <a:off x="755650" y="5718175"/>
            <a:ext cx="7777163" cy="590550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18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18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18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18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18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8536" grpId="0" animBg="1"/>
      <p:bldP spid="918537" grpId="0" animBg="1"/>
      <p:bldP spid="918538" grpId="0" animBg="1"/>
      <p:bldP spid="918542" grpId="0" animBg="1"/>
      <p:bldP spid="9185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D784906E-54ED-4DB4-AE0E-152F60FE02A6}" type="slidenum">
              <a:rPr lang="en-US" altLang="ko-KR"/>
              <a:pPr/>
              <a:t>3</a:t>
            </a:fld>
            <a:endParaRPr lang="en-US" altLang="ko-KR"/>
          </a:p>
        </p:txBody>
      </p:sp>
      <p:sp>
        <p:nvSpPr>
          <p:cNvPr id="864282" name="AutoShape 26"/>
          <p:cNvSpPr>
            <a:spLocks noChangeArrowheads="1"/>
          </p:cNvSpPr>
          <p:nvPr/>
        </p:nvSpPr>
        <p:spPr bwMode="auto">
          <a:xfrm>
            <a:off x="250825" y="1098550"/>
            <a:ext cx="8353425" cy="5524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12700">
            <a:solidFill>
              <a:srgbClr val="FF99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64258" name="Rectangle 2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We are now …</a:t>
            </a:r>
          </a:p>
        </p:txBody>
      </p:sp>
      <p:sp>
        <p:nvSpPr>
          <p:cNvPr id="864259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284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이차원 이분 격자</a:t>
            </a:r>
            <a:r>
              <a:rPr lang="en-US" altLang="ko-KR" sz="2000">
                <a:ea typeface="HY헤드라인M" pitchFamily="18" charset="-127"/>
              </a:rPr>
              <a:t>(bisection grid)</a:t>
            </a:r>
            <a:r>
              <a:rPr lang="ko-KR" altLang="en-US" sz="2000">
                <a:ea typeface="HY헤드라인M" pitchFamily="18" charset="-127"/>
              </a:rPr>
              <a:t>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영점 곡선 추적 </a:t>
            </a:r>
            <a:r>
              <a:rPr lang="en-US" altLang="ko-KR" sz="2000">
                <a:ea typeface="HY헤드라인M" pitchFamily="18" charset="-127"/>
              </a:rPr>
              <a:t>(Zero-Curve Tracking)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더욱 세밀한 이차원 이분 격자법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다차원 극값을 구하기 위한 경사도 탐색 </a:t>
            </a:r>
            <a:r>
              <a:rPr lang="en-US" altLang="ko-KR" sz="2000">
                <a:ea typeface="HY헤드라인M" pitchFamily="18" charset="-127"/>
              </a:rPr>
              <a:t>(Gradient Search)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가파른 경사법 </a:t>
            </a:r>
            <a:r>
              <a:rPr lang="en-US" altLang="ko-KR" sz="2000">
                <a:ea typeface="HY헤드라인M" pitchFamily="18" charset="-127"/>
              </a:rPr>
              <a:t>(Steepest Descent)</a:t>
            </a:r>
          </a:p>
        </p:txBody>
      </p:sp>
      <p:sp>
        <p:nvSpPr>
          <p:cNvPr id="864283" name="Text Box 27"/>
          <p:cNvSpPr txBox="1">
            <a:spLocks noChangeArrowheads="1"/>
          </p:cNvSpPr>
          <p:nvPr/>
        </p:nvSpPr>
        <p:spPr bwMode="auto">
          <a:xfrm>
            <a:off x="8027988" y="476250"/>
            <a:ext cx="10255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Grid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B9B6C551-F1D6-4C3A-985E-2C49DE064189}" type="slidenum">
              <a:rPr lang="en-US" altLang="ko-KR"/>
              <a:pPr/>
              <a:t>30</a:t>
            </a:fld>
            <a:endParaRPr lang="en-US" altLang="ko-KR"/>
          </a:p>
        </p:txBody>
      </p:sp>
      <p:sp>
        <p:nvSpPr>
          <p:cNvPr id="920578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곡선 추적법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(2/4)</a:t>
            </a:r>
          </a:p>
        </p:txBody>
      </p:sp>
      <p:sp>
        <p:nvSpPr>
          <p:cNvPr id="920579" name="Text Box 3"/>
          <p:cNvSpPr txBox="1">
            <a:spLocks noChangeArrowheads="1"/>
          </p:cNvSpPr>
          <p:nvPr/>
        </p:nvSpPr>
        <p:spPr bwMode="auto">
          <a:xfrm>
            <a:off x="7600950" y="476250"/>
            <a:ext cx="14525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Zero-Curve Tracking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920583" name="Picture 7" descr="zero_curve-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981075"/>
            <a:ext cx="8208963" cy="5203825"/>
          </a:xfrm>
          <a:prstGeom prst="rect">
            <a:avLst/>
          </a:prstGeom>
          <a:noFill/>
        </p:spPr>
      </p:pic>
      <p:sp>
        <p:nvSpPr>
          <p:cNvPr id="920584" name="Rectangle 8"/>
          <p:cNvSpPr>
            <a:spLocks noChangeArrowheads="1"/>
          </p:cNvSpPr>
          <p:nvPr/>
        </p:nvSpPr>
        <p:spPr bwMode="auto">
          <a:xfrm>
            <a:off x="395288" y="1196975"/>
            <a:ext cx="7993062" cy="358775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20585" name="Rectangle 9"/>
          <p:cNvSpPr>
            <a:spLocks noChangeArrowheads="1"/>
          </p:cNvSpPr>
          <p:nvPr/>
        </p:nvSpPr>
        <p:spPr bwMode="auto">
          <a:xfrm>
            <a:off x="395288" y="1990725"/>
            <a:ext cx="7993062" cy="403225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20586" name="Rectangle 10"/>
          <p:cNvSpPr>
            <a:spLocks noChangeArrowheads="1"/>
          </p:cNvSpPr>
          <p:nvPr/>
        </p:nvSpPr>
        <p:spPr bwMode="auto">
          <a:xfrm>
            <a:off x="395288" y="2506663"/>
            <a:ext cx="7993062" cy="403225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20587" name="Rectangle 11"/>
          <p:cNvSpPr>
            <a:spLocks noChangeArrowheads="1"/>
          </p:cNvSpPr>
          <p:nvPr/>
        </p:nvSpPr>
        <p:spPr bwMode="auto">
          <a:xfrm>
            <a:off x="395288" y="2978150"/>
            <a:ext cx="7993062" cy="2538413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0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0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0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0584" grpId="0" animBg="1"/>
      <p:bldP spid="920585" grpId="0" animBg="1"/>
      <p:bldP spid="920586" grpId="0" animBg="1"/>
      <p:bldP spid="92058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0A23EEB-62BE-4119-A6CB-24685D40ADF0}" type="slidenum">
              <a:rPr lang="en-US" altLang="ko-KR"/>
              <a:pPr/>
              <a:t>31</a:t>
            </a:fld>
            <a:endParaRPr lang="en-US" altLang="ko-KR"/>
          </a:p>
        </p:txBody>
      </p:sp>
      <p:sp>
        <p:nvSpPr>
          <p:cNvPr id="983042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곡선 추적법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(3/4)</a:t>
            </a:r>
          </a:p>
        </p:txBody>
      </p:sp>
      <p:sp>
        <p:nvSpPr>
          <p:cNvPr id="983043" name="Text Box 3"/>
          <p:cNvSpPr txBox="1">
            <a:spLocks noChangeArrowheads="1"/>
          </p:cNvSpPr>
          <p:nvPr/>
        </p:nvSpPr>
        <p:spPr bwMode="auto">
          <a:xfrm>
            <a:off x="7600950" y="476250"/>
            <a:ext cx="14525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Zero-Curve Tracking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983044" name="Picture 4" descr="zero_curve-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981075"/>
            <a:ext cx="8280400" cy="5248275"/>
          </a:xfrm>
          <a:prstGeom prst="rect">
            <a:avLst/>
          </a:prstGeom>
          <a:noFill/>
        </p:spPr>
      </p:pic>
      <p:sp>
        <p:nvSpPr>
          <p:cNvPr id="983045" name="Rectangle 5"/>
          <p:cNvSpPr>
            <a:spLocks noChangeArrowheads="1"/>
          </p:cNvSpPr>
          <p:nvPr/>
        </p:nvSpPr>
        <p:spPr bwMode="auto">
          <a:xfrm>
            <a:off x="395288" y="1484313"/>
            <a:ext cx="7993062" cy="4249737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4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27305CC8-552E-409D-8318-E43C88280794}" type="slidenum">
              <a:rPr lang="en-US" altLang="ko-KR"/>
              <a:pPr/>
              <a:t>32</a:t>
            </a:fld>
            <a:endParaRPr lang="en-US" altLang="ko-KR"/>
          </a:p>
        </p:txBody>
      </p:sp>
      <p:sp>
        <p:nvSpPr>
          <p:cNvPr id="922626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곡선 추적법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(4/4)</a:t>
            </a:r>
          </a:p>
        </p:txBody>
      </p:sp>
      <p:sp>
        <p:nvSpPr>
          <p:cNvPr id="922627" name="Text Box 3"/>
          <p:cNvSpPr txBox="1">
            <a:spLocks noChangeArrowheads="1"/>
          </p:cNvSpPr>
          <p:nvPr/>
        </p:nvSpPr>
        <p:spPr bwMode="auto">
          <a:xfrm>
            <a:off x="7600950" y="476250"/>
            <a:ext cx="14525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Zero-Curve Tracking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922628" name="Picture 4" descr="zero_curve-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981075"/>
            <a:ext cx="8280400" cy="5248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AA9D7C68-21C1-4F64-8BCA-2388708DA4C1}" type="slidenum">
              <a:rPr lang="en-US" altLang="ko-KR"/>
              <a:pPr/>
              <a:t>33</a:t>
            </a:fld>
            <a:endParaRPr lang="en-US" altLang="ko-KR"/>
          </a:p>
        </p:txBody>
      </p:sp>
      <p:sp>
        <p:nvSpPr>
          <p:cNvPr id="926722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곡선 추적법 프로그램 실행 결과</a:t>
            </a:r>
          </a:p>
        </p:txBody>
      </p:sp>
      <p:sp>
        <p:nvSpPr>
          <p:cNvPr id="926723" name="Text Box 3"/>
          <p:cNvSpPr txBox="1">
            <a:spLocks noChangeArrowheads="1"/>
          </p:cNvSpPr>
          <p:nvPr/>
        </p:nvSpPr>
        <p:spPr bwMode="auto">
          <a:xfrm>
            <a:off x="7600950" y="476250"/>
            <a:ext cx="14525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Zero-Curve Tracking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926726" name="Picture 6" descr="zero_curve-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836613"/>
            <a:ext cx="8388350" cy="5316537"/>
          </a:xfrm>
          <a:prstGeom prst="rect">
            <a:avLst/>
          </a:prstGeom>
          <a:noFill/>
        </p:spPr>
      </p:pic>
      <p:pic>
        <p:nvPicPr>
          <p:cNvPr id="926725" name="Picture 5" descr="zero_curve-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7850" y="1136650"/>
            <a:ext cx="8386763" cy="5316538"/>
          </a:xfrm>
          <a:prstGeom prst="rect">
            <a:avLst/>
          </a:prstGeom>
          <a:noFill/>
        </p:spPr>
      </p:pic>
      <p:pic>
        <p:nvPicPr>
          <p:cNvPr id="926728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27550" y="2420938"/>
            <a:ext cx="4581525" cy="4095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26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926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3643FFE-D36C-4654-9399-3939F32FE80A}" type="slidenum">
              <a:rPr lang="en-US" altLang="ko-KR"/>
              <a:pPr/>
              <a:t>34</a:t>
            </a:fld>
            <a:endParaRPr lang="en-US" altLang="ko-KR"/>
          </a:p>
        </p:txBody>
      </p:sp>
      <p:sp>
        <p:nvSpPr>
          <p:cNvPr id="978946" name="Rectangle 2"/>
          <p:cNvSpPr>
            <a:spLocks noChangeArrowheads="1"/>
          </p:cNvSpPr>
          <p:nvPr/>
        </p:nvSpPr>
        <p:spPr bwMode="auto">
          <a:xfrm>
            <a:off x="815975" y="163513"/>
            <a:ext cx="6348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곡선 추적법 다른 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</a:p>
        </p:txBody>
      </p:sp>
      <p:sp>
        <p:nvSpPr>
          <p:cNvPr id="978947" name="Text Box 3"/>
          <p:cNvSpPr txBox="1">
            <a:spLocks noChangeArrowheads="1"/>
          </p:cNvSpPr>
          <p:nvPr/>
        </p:nvSpPr>
        <p:spPr bwMode="auto">
          <a:xfrm>
            <a:off x="7600950" y="476250"/>
            <a:ext cx="14525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Zero-Curve Tracking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978951" name="Object 7"/>
          <p:cNvGraphicFramePr>
            <a:graphicFrameLocks noChangeAspect="1"/>
          </p:cNvGraphicFramePr>
          <p:nvPr/>
        </p:nvGraphicFramePr>
        <p:xfrm>
          <a:off x="2014538" y="825500"/>
          <a:ext cx="2616200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8952" name="Equation" r:id="rId4" imgW="914400" imgH="304560" progId="Equation.DSMT4">
                  <p:embed/>
                </p:oleObj>
              </mc:Choice>
              <mc:Fallback>
                <p:oleObj name="Equation" r:id="rId4" imgW="91440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538" y="825500"/>
                        <a:ext cx="2616200" cy="87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8952" name="Text Box 8"/>
          <p:cNvSpPr txBox="1">
            <a:spLocks noChangeArrowheads="1"/>
          </p:cNvSpPr>
          <p:nvPr/>
        </p:nvSpPr>
        <p:spPr bwMode="auto">
          <a:xfrm>
            <a:off x="395288" y="10604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6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대상 함수</a:t>
            </a:r>
            <a:r>
              <a:rPr lang="en-US" altLang="ko-KR" sz="2000">
                <a:ea typeface="HY헤드라인M" pitchFamily="18" charset="-127"/>
              </a:rPr>
              <a:t>: </a:t>
            </a:r>
          </a:p>
        </p:txBody>
      </p:sp>
      <p:pic>
        <p:nvPicPr>
          <p:cNvPr id="978953" name="Picture 9" descr="zero_curve-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4213" y="1773238"/>
            <a:ext cx="7694612" cy="1628775"/>
          </a:xfrm>
          <a:prstGeom prst="rect">
            <a:avLst/>
          </a:prstGeom>
          <a:noFill/>
        </p:spPr>
      </p:pic>
      <p:pic>
        <p:nvPicPr>
          <p:cNvPr id="978958" name="Picture 14" descr="zero_curve-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4213" y="3500438"/>
            <a:ext cx="7694612" cy="2390775"/>
          </a:xfrm>
          <a:prstGeom prst="rect">
            <a:avLst/>
          </a:prstGeom>
          <a:noFill/>
        </p:spPr>
      </p:pic>
      <p:pic>
        <p:nvPicPr>
          <p:cNvPr id="978957" name="Picture 1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211638" y="2276475"/>
            <a:ext cx="4581525" cy="4095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48BD5EC8-CF74-43CA-8860-300B7844A78D}" type="slidenum">
              <a:rPr lang="en-US" altLang="ko-KR"/>
              <a:pPr/>
              <a:t>35</a:t>
            </a:fld>
            <a:endParaRPr lang="en-US" altLang="ko-KR"/>
          </a:p>
        </p:txBody>
      </p:sp>
      <p:sp>
        <p:nvSpPr>
          <p:cNvPr id="980994" name="Rectangle 2"/>
          <p:cNvSpPr>
            <a:spLocks noChangeArrowheads="1"/>
          </p:cNvSpPr>
          <p:nvPr/>
        </p:nvSpPr>
        <p:spPr bwMode="auto">
          <a:xfrm>
            <a:off x="815975" y="163513"/>
            <a:ext cx="6348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곡선 추적법 다른 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</a:p>
        </p:txBody>
      </p:sp>
      <p:sp>
        <p:nvSpPr>
          <p:cNvPr id="980995" name="Text Box 3"/>
          <p:cNvSpPr txBox="1">
            <a:spLocks noChangeArrowheads="1"/>
          </p:cNvSpPr>
          <p:nvPr/>
        </p:nvSpPr>
        <p:spPr bwMode="auto">
          <a:xfrm>
            <a:off x="7600950" y="476250"/>
            <a:ext cx="1452563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Zero-Curve Tracking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80997" name="Text Box 5"/>
          <p:cNvSpPr txBox="1">
            <a:spLocks noChangeArrowheads="1"/>
          </p:cNvSpPr>
          <p:nvPr/>
        </p:nvSpPr>
        <p:spPr bwMode="auto">
          <a:xfrm>
            <a:off x="395288" y="10604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대상 함수</a:t>
            </a:r>
            <a:r>
              <a:rPr lang="en-US" altLang="ko-KR" sz="2000">
                <a:ea typeface="HY헤드라인M" pitchFamily="18" charset="-127"/>
              </a:rPr>
              <a:t>: </a:t>
            </a:r>
          </a:p>
        </p:txBody>
      </p:sp>
      <p:pic>
        <p:nvPicPr>
          <p:cNvPr id="981001" name="Picture 9" descr="zero_curve-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650" y="1628775"/>
            <a:ext cx="7770813" cy="1933575"/>
          </a:xfrm>
          <a:prstGeom prst="rect">
            <a:avLst/>
          </a:prstGeom>
          <a:noFill/>
        </p:spPr>
      </p:pic>
      <p:pic>
        <p:nvPicPr>
          <p:cNvPr id="981002" name="Picture 10" descr="zero_curve-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5650" y="3789363"/>
            <a:ext cx="7770813" cy="1933575"/>
          </a:xfrm>
          <a:prstGeom prst="rect">
            <a:avLst/>
          </a:prstGeom>
          <a:noFill/>
        </p:spPr>
      </p:pic>
      <p:pic>
        <p:nvPicPr>
          <p:cNvPr id="981005" name="Picture 1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84663" y="2276475"/>
            <a:ext cx="4581525" cy="4095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graphicFrame>
        <p:nvGraphicFramePr>
          <p:cNvPr id="981007" name="Object 15"/>
          <p:cNvGraphicFramePr>
            <a:graphicFrameLocks noChangeAspect="1"/>
          </p:cNvGraphicFramePr>
          <p:nvPr/>
        </p:nvGraphicFramePr>
        <p:xfrm>
          <a:off x="2051050" y="1074738"/>
          <a:ext cx="20891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1008" name="Equation" r:id="rId8" imgW="965160" imgH="215640" progId="Equation.DSMT4">
                  <p:embed/>
                </p:oleObj>
              </mc:Choice>
              <mc:Fallback>
                <p:oleObj name="Equation" r:id="rId8" imgW="965160" imgH="2156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074738"/>
                        <a:ext cx="2089150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675494D-5FE1-46D7-BA85-76159AF0EA35}" type="slidenum">
              <a:rPr lang="en-US" altLang="ko-KR"/>
              <a:pPr/>
              <a:t>36</a:t>
            </a:fld>
            <a:endParaRPr lang="en-US" altLang="ko-KR"/>
          </a:p>
        </p:txBody>
      </p:sp>
      <p:sp>
        <p:nvSpPr>
          <p:cNvPr id="928770" name="AutoShape 2"/>
          <p:cNvSpPr>
            <a:spLocks noChangeArrowheads="1"/>
          </p:cNvSpPr>
          <p:nvPr/>
        </p:nvSpPr>
        <p:spPr bwMode="auto">
          <a:xfrm>
            <a:off x="250825" y="2241550"/>
            <a:ext cx="8353425" cy="5524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12700">
            <a:solidFill>
              <a:srgbClr val="FF99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28771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We are now …</a:t>
            </a:r>
          </a:p>
        </p:txBody>
      </p:sp>
      <p:sp>
        <p:nvSpPr>
          <p:cNvPr id="928772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284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이차원 이분 격자</a:t>
            </a:r>
            <a:r>
              <a:rPr lang="en-US" altLang="ko-KR" sz="2000">
                <a:ea typeface="HY헤드라인M" pitchFamily="18" charset="-127"/>
              </a:rPr>
              <a:t>(bisection grid)</a:t>
            </a:r>
            <a:r>
              <a:rPr lang="ko-KR" altLang="en-US" sz="2000">
                <a:ea typeface="HY헤드라인M" pitchFamily="18" charset="-127"/>
              </a:rPr>
              <a:t>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영점 곡선 추적 </a:t>
            </a:r>
            <a:r>
              <a:rPr lang="en-US" altLang="ko-KR" sz="2000">
                <a:ea typeface="HY헤드라인M" pitchFamily="18" charset="-127"/>
              </a:rPr>
              <a:t>(Zero-Curve Tracking)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더욱 세밀한 이차원 이분 격자법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영점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교차 사각형</a:t>
            </a:r>
            <a:r>
              <a:rPr lang="en-US" altLang="ko-KR" sz="2000">
                <a:ea typeface="HY헤드라인M" pitchFamily="18" charset="-127"/>
              </a:rPr>
              <a:t>)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다차원 극값을 구하기 위한 경사도 탐색 </a:t>
            </a:r>
            <a:r>
              <a:rPr lang="en-US" altLang="ko-KR" sz="2000">
                <a:ea typeface="HY헤드라인M" pitchFamily="18" charset="-127"/>
              </a:rPr>
              <a:t>(Gradient Search)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가파른 경사법 </a:t>
            </a:r>
            <a:r>
              <a:rPr lang="en-US" altLang="ko-KR" sz="2000">
                <a:ea typeface="HY헤드라인M" pitchFamily="18" charset="-127"/>
              </a:rPr>
              <a:t>(Steepest Descent)</a:t>
            </a:r>
          </a:p>
        </p:txBody>
      </p:sp>
      <p:sp>
        <p:nvSpPr>
          <p:cNvPr id="928773" name="Text Box 5"/>
          <p:cNvSpPr txBox="1">
            <a:spLocks noChangeArrowheads="1"/>
          </p:cNvSpPr>
          <p:nvPr/>
        </p:nvSpPr>
        <p:spPr bwMode="auto">
          <a:xfrm>
            <a:off x="7491413" y="476250"/>
            <a:ext cx="1562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Zero-Crossing Squares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4F5AD64-1239-48D0-B729-7984F1744872}" type="slidenum">
              <a:rPr lang="en-US" altLang="ko-KR"/>
              <a:pPr/>
              <a:t>37</a:t>
            </a:fld>
            <a:endParaRPr lang="en-US" altLang="ko-KR"/>
          </a:p>
        </p:txBody>
      </p:sp>
      <p:sp>
        <p:nvSpPr>
          <p:cNvPr id="930818" name="Rectangle 2"/>
          <p:cNvSpPr>
            <a:spLocks noChangeArrowheads="1"/>
          </p:cNvSpPr>
          <p:nvPr/>
        </p:nvSpPr>
        <p:spPr bwMode="auto">
          <a:xfrm>
            <a:off x="815975" y="163513"/>
            <a:ext cx="6132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교차 사각형의 동기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(motivation) (1/2)</a:t>
            </a:r>
          </a:p>
        </p:txBody>
      </p:sp>
      <p:sp>
        <p:nvSpPr>
          <p:cNvPr id="930820" name="Text Box 4"/>
          <p:cNvSpPr txBox="1">
            <a:spLocks noChangeArrowheads="1"/>
          </p:cNvSpPr>
          <p:nvPr/>
        </p:nvSpPr>
        <p:spPr bwMode="auto">
          <a:xfrm>
            <a:off x="7491413" y="476250"/>
            <a:ext cx="1562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Zero-Crossing Squares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30822" name="Text Box 6"/>
          <p:cNvSpPr txBox="1">
            <a:spLocks noChangeArrowheads="1"/>
          </p:cNvSpPr>
          <p:nvPr/>
        </p:nvSpPr>
        <p:spPr bwMode="auto">
          <a:xfrm>
            <a:off x="323850" y="1052513"/>
            <a:ext cx="8569325" cy="5235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이분 격자법은 </a:t>
            </a:r>
            <a:r>
              <a:rPr lang="en-US" altLang="ko-KR" sz="2000">
                <a:ea typeface="HY헤드라인M" pitchFamily="18" charset="-127"/>
              </a:rPr>
              <a:t>Domain </a:t>
            </a:r>
            <a:r>
              <a:rPr lang="ko-KR" altLang="en-US" sz="2000">
                <a:ea typeface="HY헤드라인M" pitchFamily="18" charset="-127"/>
              </a:rPr>
              <a:t>내의 많은 구간에 대해서 해를 구하는 시도를 해야 하므로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불필요한 공간 탐색이 많이 이루어진다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또한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탐색 공간을 줄이기 위하여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구간을 넓게 할 경우 정확한 해를 찾기가 어렵다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endParaRPr lang="en-US" altLang="ko-KR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영점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교차 사각형 방법에서는</a:t>
            </a:r>
            <a:br>
              <a:rPr lang="ko-KR" altLang="en-US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1) </a:t>
            </a:r>
            <a:r>
              <a:rPr lang="ko-KR" altLang="en-US" sz="2000">
                <a:ea typeface="HY헤드라인M" pitchFamily="18" charset="-127"/>
              </a:rPr>
              <a:t>비교적 큰 사각형으로 구간을 분할한 후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2) (</a:t>
            </a:r>
            <a:r>
              <a:rPr lang="ko-KR" altLang="en-US" sz="2000">
                <a:ea typeface="HY헤드라인M" pitchFamily="18" charset="-127"/>
              </a:rPr>
              <a:t>이분 격자법 등을 사용하여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ko-KR" altLang="en-US" sz="2000">
                <a:ea typeface="HY헤드라인M" pitchFamily="18" charset="-127"/>
              </a:rPr>
              <a:t>해당 사각형들이 영점을 포함하는지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    여부를 확인하여</a:t>
            </a:r>
            <a:r>
              <a:rPr lang="en-US" altLang="ko-KR" sz="2000">
                <a:ea typeface="HY헤드라인M" pitchFamily="18" charset="-127"/>
              </a:rPr>
              <a:t>, 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3) </a:t>
            </a:r>
            <a:r>
              <a:rPr lang="ko-KR" altLang="en-US" sz="2000">
                <a:ea typeface="HY헤드라인M" pitchFamily="18" charset="-127"/>
              </a:rPr>
              <a:t>영점을 포함하는 사각형에 대해서는 보다 세밀한 사각형을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    구성하여 영점을 확인하는 방법을 사용한다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endParaRPr lang="en-US" altLang="ko-KR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In CS, we call this technique as “filtering &amp; refining.”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61A4E70-CA35-4189-B260-A4B459119BE1}" type="slidenum">
              <a:rPr lang="en-US" altLang="ko-KR"/>
              <a:pPr/>
              <a:t>38</a:t>
            </a:fld>
            <a:endParaRPr lang="en-US" altLang="ko-KR"/>
          </a:p>
        </p:txBody>
      </p:sp>
      <p:sp>
        <p:nvSpPr>
          <p:cNvPr id="961538" name="Rectangle 2"/>
          <p:cNvSpPr>
            <a:spLocks noChangeArrowheads="1"/>
          </p:cNvSpPr>
          <p:nvPr/>
        </p:nvSpPr>
        <p:spPr bwMode="auto">
          <a:xfrm>
            <a:off x="815975" y="163513"/>
            <a:ext cx="6132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교차 사각형의 동기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(motivation) (2/2)</a:t>
            </a:r>
          </a:p>
        </p:txBody>
      </p:sp>
      <p:sp>
        <p:nvSpPr>
          <p:cNvPr id="961539" name="Text Box 3"/>
          <p:cNvSpPr txBox="1">
            <a:spLocks noChangeArrowheads="1"/>
          </p:cNvSpPr>
          <p:nvPr/>
        </p:nvSpPr>
        <p:spPr bwMode="auto">
          <a:xfrm>
            <a:off x="7491413" y="476250"/>
            <a:ext cx="1562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Zero-Crossing Squares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61542" name="Rectangle 6"/>
          <p:cNvSpPr>
            <a:spLocks noChangeArrowheads="1"/>
          </p:cNvSpPr>
          <p:nvPr/>
        </p:nvSpPr>
        <p:spPr bwMode="auto">
          <a:xfrm>
            <a:off x="539750" y="1484313"/>
            <a:ext cx="3671888" cy="3744912"/>
          </a:xfrm>
          <a:prstGeom prst="rect">
            <a:avLst/>
          </a:prstGeom>
          <a:solidFill>
            <a:srgbClr val="CCFFFF"/>
          </a:solidFill>
          <a:ln w="12700">
            <a:solidFill>
              <a:srgbClr val="339966"/>
            </a:solidFill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43" name="Freeform 7"/>
          <p:cNvSpPr>
            <a:spLocks/>
          </p:cNvSpPr>
          <p:nvPr/>
        </p:nvSpPr>
        <p:spPr bwMode="auto">
          <a:xfrm>
            <a:off x="971550" y="2106613"/>
            <a:ext cx="2882900" cy="1536700"/>
          </a:xfrm>
          <a:custGeom>
            <a:avLst/>
            <a:gdLst/>
            <a:ahLst/>
            <a:cxnLst>
              <a:cxn ang="0">
                <a:pos x="0" y="968"/>
              </a:cxn>
              <a:cxn ang="0">
                <a:pos x="464" y="691"/>
              </a:cxn>
              <a:cxn ang="0">
                <a:pos x="1355" y="384"/>
              </a:cxn>
              <a:cxn ang="0">
                <a:pos x="1816" y="0"/>
              </a:cxn>
            </a:cxnLst>
            <a:rect l="0" t="0" r="r" b="b"/>
            <a:pathLst>
              <a:path w="1816" h="968">
                <a:moveTo>
                  <a:pt x="0" y="968"/>
                </a:moveTo>
                <a:cubicBezTo>
                  <a:pt x="77" y="922"/>
                  <a:pt x="238" y="788"/>
                  <a:pt x="464" y="691"/>
                </a:cubicBezTo>
                <a:cubicBezTo>
                  <a:pt x="690" y="594"/>
                  <a:pt x="1130" y="499"/>
                  <a:pt x="1355" y="384"/>
                </a:cubicBezTo>
                <a:cubicBezTo>
                  <a:pt x="1580" y="269"/>
                  <a:pt x="1720" y="80"/>
                  <a:pt x="1816" y="0"/>
                </a:cubicBezTo>
              </a:path>
            </a:pathLst>
          </a:cu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44" name="Line 8"/>
          <p:cNvSpPr>
            <a:spLocks noChangeShapeType="1"/>
          </p:cNvSpPr>
          <p:nvPr/>
        </p:nvSpPr>
        <p:spPr bwMode="auto">
          <a:xfrm flipH="1" flipV="1">
            <a:off x="971550" y="3141663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45" name="Rectangle 9"/>
          <p:cNvSpPr>
            <a:spLocks noChangeArrowheads="1"/>
          </p:cNvSpPr>
          <p:nvPr/>
        </p:nvSpPr>
        <p:spPr bwMode="auto">
          <a:xfrm>
            <a:off x="971550" y="1701800"/>
            <a:ext cx="2879725" cy="287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961546" name="Group 10"/>
          <p:cNvGrpSpPr>
            <a:grpSpLocks/>
          </p:cNvGrpSpPr>
          <p:nvPr/>
        </p:nvGrpSpPr>
        <p:grpSpPr bwMode="auto">
          <a:xfrm>
            <a:off x="1258888" y="1701800"/>
            <a:ext cx="2311400" cy="2879725"/>
            <a:chOff x="3288" y="1344"/>
            <a:chExt cx="1456" cy="1678"/>
          </a:xfrm>
        </p:grpSpPr>
        <p:sp>
          <p:nvSpPr>
            <p:cNvPr id="961547" name="Line 11"/>
            <p:cNvSpPr>
              <a:spLocks noChangeShapeType="1"/>
            </p:cNvSpPr>
            <p:nvPr/>
          </p:nvSpPr>
          <p:spPr bwMode="auto">
            <a:xfrm flipV="1">
              <a:off x="4014" y="1344"/>
              <a:ext cx="0" cy="16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548" name="Line 12"/>
            <p:cNvSpPr>
              <a:spLocks noChangeShapeType="1"/>
            </p:cNvSpPr>
            <p:nvPr/>
          </p:nvSpPr>
          <p:spPr bwMode="auto">
            <a:xfrm flipV="1">
              <a:off x="3288" y="1344"/>
              <a:ext cx="0" cy="16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549" name="Line 13"/>
            <p:cNvSpPr>
              <a:spLocks noChangeShapeType="1"/>
            </p:cNvSpPr>
            <p:nvPr/>
          </p:nvSpPr>
          <p:spPr bwMode="auto">
            <a:xfrm flipV="1">
              <a:off x="3470" y="1344"/>
              <a:ext cx="0" cy="16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550" name="Line 14"/>
            <p:cNvSpPr>
              <a:spLocks noChangeShapeType="1"/>
            </p:cNvSpPr>
            <p:nvPr/>
          </p:nvSpPr>
          <p:spPr bwMode="auto">
            <a:xfrm flipV="1">
              <a:off x="3652" y="1344"/>
              <a:ext cx="0" cy="16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551" name="Line 15"/>
            <p:cNvSpPr>
              <a:spLocks noChangeShapeType="1"/>
            </p:cNvSpPr>
            <p:nvPr/>
          </p:nvSpPr>
          <p:spPr bwMode="auto">
            <a:xfrm flipV="1">
              <a:off x="3834" y="1344"/>
              <a:ext cx="0" cy="16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552" name="Line 16"/>
            <p:cNvSpPr>
              <a:spLocks noChangeShapeType="1"/>
            </p:cNvSpPr>
            <p:nvPr/>
          </p:nvSpPr>
          <p:spPr bwMode="auto">
            <a:xfrm flipV="1">
              <a:off x="4198" y="1344"/>
              <a:ext cx="0" cy="16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553" name="Line 17"/>
            <p:cNvSpPr>
              <a:spLocks noChangeShapeType="1"/>
            </p:cNvSpPr>
            <p:nvPr/>
          </p:nvSpPr>
          <p:spPr bwMode="auto">
            <a:xfrm flipV="1">
              <a:off x="4380" y="1344"/>
              <a:ext cx="0" cy="16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554" name="Line 18"/>
            <p:cNvSpPr>
              <a:spLocks noChangeShapeType="1"/>
            </p:cNvSpPr>
            <p:nvPr/>
          </p:nvSpPr>
          <p:spPr bwMode="auto">
            <a:xfrm flipV="1">
              <a:off x="4562" y="1344"/>
              <a:ext cx="0" cy="16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555" name="Line 19"/>
            <p:cNvSpPr>
              <a:spLocks noChangeShapeType="1"/>
            </p:cNvSpPr>
            <p:nvPr/>
          </p:nvSpPr>
          <p:spPr bwMode="auto">
            <a:xfrm flipV="1">
              <a:off x="4744" y="1344"/>
              <a:ext cx="0" cy="16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sp>
        <p:nvSpPr>
          <p:cNvPr id="961556" name="Line 20"/>
          <p:cNvSpPr>
            <a:spLocks noChangeShapeType="1"/>
          </p:cNvSpPr>
          <p:nvPr/>
        </p:nvSpPr>
        <p:spPr bwMode="auto">
          <a:xfrm flipH="1" flipV="1">
            <a:off x="971550" y="3429000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57" name="Line 21"/>
          <p:cNvSpPr>
            <a:spLocks noChangeShapeType="1"/>
          </p:cNvSpPr>
          <p:nvPr/>
        </p:nvSpPr>
        <p:spPr bwMode="auto">
          <a:xfrm flipH="1" flipV="1">
            <a:off x="971550" y="3716338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58" name="Line 22"/>
          <p:cNvSpPr>
            <a:spLocks noChangeShapeType="1"/>
          </p:cNvSpPr>
          <p:nvPr/>
        </p:nvSpPr>
        <p:spPr bwMode="auto">
          <a:xfrm flipH="1" flipV="1">
            <a:off x="971550" y="4003675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59" name="Line 23"/>
          <p:cNvSpPr>
            <a:spLocks noChangeShapeType="1"/>
          </p:cNvSpPr>
          <p:nvPr/>
        </p:nvSpPr>
        <p:spPr bwMode="auto">
          <a:xfrm flipH="1" flipV="1">
            <a:off x="971550" y="4291013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60" name="Line 24"/>
          <p:cNvSpPr>
            <a:spLocks noChangeShapeType="1"/>
          </p:cNvSpPr>
          <p:nvPr/>
        </p:nvSpPr>
        <p:spPr bwMode="auto">
          <a:xfrm flipH="1" flipV="1">
            <a:off x="971550" y="1989138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61" name="Line 25"/>
          <p:cNvSpPr>
            <a:spLocks noChangeShapeType="1"/>
          </p:cNvSpPr>
          <p:nvPr/>
        </p:nvSpPr>
        <p:spPr bwMode="auto">
          <a:xfrm flipH="1" flipV="1">
            <a:off x="971550" y="2276475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62" name="Line 26"/>
          <p:cNvSpPr>
            <a:spLocks noChangeShapeType="1"/>
          </p:cNvSpPr>
          <p:nvPr/>
        </p:nvSpPr>
        <p:spPr bwMode="auto">
          <a:xfrm flipH="1" flipV="1">
            <a:off x="971550" y="2563813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63" name="Line 27"/>
          <p:cNvSpPr>
            <a:spLocks noChangeShapeType="1"/>
          </p:cNvSpPr>
          <p:nvPr/>
        </p:nvSpPr>
        <p:spPr bwMode="auto">
          <a:xfrm flipH="1" flipV="1">
            <a:off x="971550" y="2851150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64" name="Oval 28"/>
          <p:cNvSpPr>
            <a:spLocks noChangeArrowheads="1"/>
          </p:cNvSpPr>
          <p:nvPr/>
        </p:nvSpPr>
        <p:spPr bwMode="auto">
          <a:xfrm>
            <a:off x="944563" y="3598863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65" name="Oval 29"/>
          <p:cNvSpPr>
            <a:spLocks noChangeArrowheads="1"/>
          </p:cNvSpPr>
          <p:nvPr/>
        </p:nvSpPr>
        <p:spPr bwMode="auto">
          <a:xfrm>
            <a:off x="1223963" y="3417888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66" name="Oval 30"/>
          <p:cNvSpPr>
            <a:spLocks noChangeArrowheads="1"/>
          </p:cNvSpPr>
          <p:nvPr/>
        </p:nvSpPr>
        <p:spPr bwMode="auto">
          <a:xfrm>
            <a:off x="1516063" y="3249613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67" name="Oval 31"/>
          <p:cNvSpPr>
            <a:spLocks noChangeArrowheads="1"/>
          </p:cNvSpPr>
          <p:nvPr/>
        </p:nvSpPr>
        <p:spPr bwMode="auto">
          <a:xfrm>
            <a:off x="1795463" y="3119438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68" name="Oval 32"/>
          <p:cNvSpPr>
            <a:spLocks noChangeArrowheads="1"/>
          </p:cNvSpPr>
          <p:nvPr/>
        </p:nvSpPr>
        <p:spPr bwMode="auto">
          <a:xfrm>
            <a:off x="2100263" y="3014663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69" name="Oval 33"/>
          <p:cNvSpPr>
            <a:spLocks noChangeArrowheads="1"/>
          </p:cNvSpPr>
          <p:nvPr/>
        </p:nvSpPr>
        <p:spPr bwMode="auto">
          <a:xfrm>
            <a:off x="2379663" y="2935288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70" name="Oval 34"/>
          <p:cNvSpPr>
            <a:spLocks noChangeArrowheads="1"/>
          </p:cNvSpPr>
          <p:nvPr/>
        </p:nvSpPr>
        <p:spPr bwMode="auto">
          <a:xfrm>
            <a:off x="2665413" y="2855913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71" name="Oval 35"/>
          <p:cNvSpPr>
            <a:spLocks noChangeArrowheads="1"/>
          </p:cNvSpPr>
          <p:nvPr/>
        </p:nvSpPr>
        <p:spPr bwMode="auto">
          <a:xfrm>
            <a:off x="2759075" y="2814638"/>
            <a:ext cx="73025" cy="73025"/>
          </a:xfrm>
          <a:prstGeom prst="ellipse">
            <a:avLst/>
          </a:prstGeom>
          <a:solidFill>
            <a:srgbClr val="0000FF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72" name="Oval 36"/>
          <p:cNvSpPr>
            <a:spLocks noChangeArrowheads="1"/>
          </p:cNvSpPr>
          <p:nvPr/>
        </p:nvSpPr>
        <p:spPr bwMode="auto">
          <a:xfrm>
            <a:off x="2973388" y="2735263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73" name="Oval 37"/>
          <p:cNvSpPr>
            <a:spLocks noChangeArrowheads="1"/>
          </p:cNvSpPr>
          <p:nvPr/>
        </p:nvSpPr>
        <p:spPr bwMode="auto">
          <a:xfrm>
            <a:off x="3251200" y="2592388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74" name="Oval 38"/>
          <p:cNvSpPr>
            <a:spLocks noChangeArrowheads="1"/>
          </p:cNvSpPr>
          <p:nvPr/>
        </p:nvSpPr>
        <p:spPr bwMode="auto">
          <a:xfrm>
            <a:off x="3335338" y="2525713"/>
            <a:ext cx="73025" cy="73025"/>
          </a:xfrm>
          <a:prstGeom prst="ellipse">
            <a:avLst/>
          </a:prstGeom>
          <a:solidFill>
            <a:srgbClr val="0000FF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75" name="Oval 39"/>
          <p:cNvSpPr>
            <a:spLocks noChangeArrowheads="1"/>
          </p:cNvSpPr>
          <p:nvPr/>
        </p:nvSpPr>
        <p:spPr bwMode="auto">
          <a:xfrm>
            <a:off x="3536950" y="2349500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76" name="Oval 40"/>
          <p:cNvSpPr>
            <a:spLocks noChangeArrowheads="1"/>
          </p:cNvSpPr>
          <p:nvPr/>
        </p:nvSpPr>
        <p:spPr bwMode="auto">
          <a:xfrm>
            <a:off x="3660775" y="2230438"/>
            <a:ext cx="73025" cy="73025"/>
          </a:xfrm>
          <a:prstGeom prst="ellipse">
            <a:avLst/>
          </a:prstGeom>
          <a:solidFill>
            <a:srgbClr val="0000FF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77" name="Oval 41"/>
          <p:cNvSpPr>
            <a:spLocks noChangeArrowheads="1"/>
          </p:cNvSpPr>
          <p:nvPr/>
        </p:nvSpPr>
        <p:spPr bwMode="auto">
          <a:xfrm>
            <a:off x="3822700" y="2085975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78" name="Text Box 42"/>
          <p:cNvSpPr txBox="1">
            <a:spLocks noChangeArrowheads="1"/>
          </p:cNvSpPr>
          <p:nvPr/>
        </p:nvSpPr>
        <p:spPr bwMode="auto">
          <a:xfrm>
            <a:off x="1331913" y="4725988"/>
            <a:ext cx="2305050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ko-KR" altLang="en-US">
                <a:ea typeface="HY헤드라인M" pitchFamily="18" charset="-127"/>
              </a:rPr>
              <a:t>이차원 이분 격자법</a:t>
            </a:r>
          </a:p>
        </p:txBody>
      </p:sp>
      <p:sp>
        <p:nvSpPr>
          <p:cNvPr id="961579" name="Rectangle 43"/>
          <p:cNvSpPr>
            <a:spLocks noChangeArrowheads="1"/>
          </p:cNvSpPr>
          <p:nvPr/>
        </p:nvSpPr>
        <p:spPr bwMode="auto">
          <a:xfrm>
            <a:off x="4932363" y="1484313"/>
            <a:ext cx="3671887" cy="3744912"/>
          </a:xfrm>
          <a:prstGeom prst="rect">
            <a:avLst/>
          </a:prstGeom>
          <a:solidFill>
            <a:srgbClr val="CCFFFF"/>
          </a:solidFill>
          <a:ln w="12700">
            <a:solidFill>
              <a:srgbClr val="339966"/>
            </a:solidFill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80" name="Freeform 44"/>
          <p:cNvSpPr>
            <a:spLocks/>
          </p:cNvSpPr>
          <p:nvPr/>
        </p:nvSpPr>
        <p:spPr bwMode="auto">
          <a:xfrm>
            <a:off x="5364163" y="2106613"/>
            <a:ext cx="2882900" cy="1536700"/>
          </a:xfrm>
          <a:custGeom>
            <a:avLst/>
            <a:gdLst/>
            <a:ahLst/>
            <a:cxnLst>
              <a:cxn ang="0">
                <a:pos x="0" y="968"/>
              </a:cxn>
              <a:cxn ang="0">
                <a:pos x="464" y="691"/>
              </a:cxn>
              <a:cxn ang="0">
                <a:pos x="1355" y="384"/>
              </a:cxn>
              <a:cxn ang="0">
                <a:pos x="1816" y="0"/>
              </a:cxn>
            </a:cxnLst>
            <a:rect l="0" t="0" r="r" b="b"/>
            <a:pathLst>
              <a:path w="1816" h="968">
                <a:moveTo>
                  <a:pt x="0" y="968"/>
                </a:moveTo>
                <a:cubicBezTo>
                  <a:pt x="77" y="922"/>
                  <a:pt x="238" y="788"/>
                  <a:pt x="464" y="691"/>
                </a:cubicBezTo>
                <a:cubicBezTo>
                  <a:pt x="690" y="594"/>
                  <a:pt x="1130" y="499"/>
                  <a:pt x="1355" y="384"/>
                </a:cubicBezTo>
                <a:cubicBezTo>
                  <a:pt x="1580" y="269"/>
                  <a:pt x="1720" y="80"/>
                  <a:pt x="1816" y="0"/>
                </a:cubicBezTo>
              </a:path>
            </a:pathLst>
          </a:cu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61582" name="Rectangle 46"/>
          <p:cNvSpPr>
            <a:spLocks noChangeArrowheads="1"/>
          </p:cNvSpPr>
          <p:nvPr/>
        </p:nvSpPr>
        <p:spPr bwMode="auto">
          <a:xfrm>
            <a:off x="5364163" y="1701800"/>
            <a:ext cx="2879725" cy="287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961696" name="Group 160"/>
          <p:cNvGrpSpPr>
            <a:grpSpLocks/>
          </p:cNvGrpSpPr>
          <p:nvPr/>
        </p:nvGrpSpPr>
        <p:grpSpPr bwMode="auto">
          <a:xfrm>
            <a:off x="5364163" y="1701800"/>
            <a:ext cx="2879725" cy="2879725"/>
            <a:chOff x="3379" y="1072"/>
            <a:chExt cx="1814" cy="1814"/>
          </a:xfrm>
        </p:grpSpPr>
        <p:sp>
          <p:nvSpPr>
            <p:cNvPr id="961586" name="Line 50"/>
            <p:cNvSpPr>
              <a:spLocks noChangeShapeType="1"/>
            </p:cNvSpPr>
            <p:nvPr/>
          </p:nvSpPr>
          <p:spPr bwMode="auto">
            <a:xfrm flipV="1">
              <a:off x="3742" y="1072"/>
              <a:ext cx="0" cy="18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588" name="Line 52"/>
            <p:cNvSpPr>
              <a:spLocks noChangeShapeType="1"/>
            </p:cNvSpPr>
            <p:nvPr/>
          </p:nvSpPr>
          <p:spPr bwMode="auto">
            <a:xfrm flipV="1">
              <a:off x="4106" y="1072"/>
              <a:ext cx="0" cy="18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589" name="Line 53"/>
            <p:cNvSpPr>
              <a:spLocks noChangeShapeType="1"/>
            </p:cNvSpPr>
            <p:nvPr/>
          </p:nvSpPr>
          <p:spPr bwMode="auto">
            <a:xfrm flipV="1">
              <a:off x="4470" y="1072"/>
              <a:ext cx="0" cy="18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591" name="Line 55"/>
            <p:cNvSpPr>
              <a:spLocks noChangeShapeType="1"/>
            </p:cNvSpPr>
            <p:nvPr/>
          </p:nvSpPr>
          <p:spPr bwMode="auto">
            <a:xfrm flipV="1">
              <a:off x="4834" y="1072"/>
              <a:ext cx="0" cy="18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593" name="Line 57"/>
            <p:cNvSpPr>
              <a:spLocks noChangeShapeType="1"/>
            </p:cNvSpPr>
            <p:nvPr/>
          </p:nvSpPr>
          <p:spPr bwMode="auto">
            <a:xfrm flipH="1" flipV="1">
              <a:off x="3379" y="2160"/>
              <a:ext cx="18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595" name="Line 59"/>
            <p:cNvSpPr>
              <a:spLocks noChangeShapeType="1"/>
            </p:cNvSpPr>
            <p:nvPr/>
          </p:nvSpPr>
          <p:spPr bwMode="auto">
            <a:xfrm flipH="1" flipV="1">
              <a:off x="3379" y="2522"/>
              <a:ext cx="18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598" name="Line 62"/>
            <p:cNvSpPr>
              <a:spLocks noChangeShapeType="1"/>
            </p:cNvSpPr>
            <p:nvPr/>
          </p:nvSpPr>
          <p:spPr bwMode="auto">
            <a:xfrm flipH="1" flipV="1">
              <a:off x="3379" y="1434"/>
              <a:ext cx="18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00" name="Line 64"/>
            <p:cNvSpPr>
              <a:spLocks noChangeShapeType="1"/>
            </p:cNvSpPr>
            <p:nvPr/>
          </p:nvSpPr>
          <p:spPr bwMode="auto">
            <a:xfrm flipH="1" flipV="1">
              <a:off x="3379" y="1796"/>
              <a:ext cx="18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961697" name="Group 161"/>
          <p:cNvGrpSpPr>
            <a:grpSpLocks/>
          </p:cNvGrpSpPr>
          <p:nvPr/>
        </p:nvGrpSpPr>
        <p:grpSpPr bwMode="auto">
          <a:xfrm>
            <a:off x="5337175" y="2085975"/>
            <a:ext cx="2951163" cy="1585913"/>
            <a:chOff x="3362" y="1314"/>
            <a:chExt cx="1859" cy="999"/>
          </a:xfrm>
        </p:grpSpPr>
        <p:sp>
          <p:nvSpPr>
            <p:cNvPr id="961601" name="Oval 65"/>
            <p:cNvSpPr>
              <a:spLocks noChangeArrowheads="1"/>
            </p:cNvSpPr>
            <p:nvPr/>
          </p:nvSpPr>
          <p:spPr bwMode="auto">
            <a:xfrm>
              <a:off x="3362" y="2267"/>
              <a:ext cx="46" cy="46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03" name="Oval 67"/>
            <p:cNvSpPr>
              <a:spLocks noChangeArrowheads="1"/>
            </p:cNvSpPr>
            <p:nvPr/>
          </p:nvSpPr>
          <p:spPr bwMode="auto">
            <a:xfrm>
              <a:off x="3722" y="2047"/>
              <a:ext cx="46" cy="46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05" name="Oval 69"/>
            <p:cNvSpPr>
              <a:spLocks noChangeArrowheads="1"/>
            </p:cNvSpPr>
            <p:nvPr/>
          </p:nvSpPr>
          <p:spPr bwMode="auto">
            <a:xfrm>
              <a:off x="4090" y="1899"/>
              <a:ext cx="46" cy="46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07" name="Oval 71"/>
            <p:cNvSpPr>
              <a:spLocks noChangeArrowheads="1"/>
            </p:cNvSpPr>
            <p:nvPr/>
          </p:nvSpPr>
          <p:spPr bwMode="auto">
            <a:xfrm>
              <a:off x="4446" y="1799"/>
              <a:ext cx="46" cy="46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10" name="Oval 74"/>
            <p:cNvSpPr>
              <a:spLocks noChangeArrowheads="1"/>
            </p:cNvSpPr>
            <p:nvPr/>
          </p:nvSpPr>
          <p:spPr bwMode="auto">
            <a:xfrm>
              <a:off x="4815" y="1633"/>
              <a:ext cx="46" cy="46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13" name="Oval 77"/>
            <p:cNvSpPr>
              <a:spLocks noChangeArrowheads="1"/>
            </p:cNvSpPr>
            <p:nvPr/>
          </p:nvSpPr>
          <p:spPr bwMode="auto">
            <a:xfrm>
              <a:off x="5073" y="1405"/>
              <a:ext cx="46" cy="46"/>
            </a:xfrm>
            <a:prstGeom prst="ellipse">
              <a:avLst/>
            </a:prstGeom>
            <a:solidFill>
              <a:srgbClr val="0000FF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14" name="Oval 78"/>
            <p:cNvSpPr>
              <a:spLocks noChangeArrowheads="1"/>
            </p:cNvSpPr>
            <p:nvPr/>
          </p:nvSpPr>
          <p:spPr bwMode="auto">
            <a:xfrm>
              <a:off x="5175" y="1314"/>
              <a:ext cx="46" cy="46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sp>
        <p:nvSpPr>
          <p:cNvPr id="961615" name="Text Box 79"/>
          <p:cNvSpPr txBox="1">
            <a:spLocks noChangeArrowheads="1"/>
          </p:cNvSpPr>
          <p:nvPr/>
        </p:nvSpPr>
        <p:spPr bwMode="auto">
          <a:xfrm>
            <a:off x="5724525" y="4725988"/>
            <a:ext cx="2305050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ko-KR" altLang="en-US">
                <a:ea typeface="HY헤드라인M" pitchFamily="18" charset="-127"/>
              </a:rPr>
              <a:t>영점</a:t>
            </a:r>
            <a:r>
              <a:rPr lang="en-US" altLang="ko-KR">
                <a:ea typeface="HY헤드라인M" pitchFamily="18" charset="-127"/>
              </a:rPr>
              <a:t>-</a:t>
            </a:r>
            <a:r>
              <a:rPr lang="ko-KR" altLang="en-US">
                <a:ea typeface="HY헤드라인M" pitchFamily="18" charset="-127"/>
              </a:rPr>
              <a:t>교차 사각형 방법</a:t>
            </a:r>
          </a:p>
        </p:txBody>
      </p:sp>
      <p:grpSp>
        <p:nvGrpSpPr>
          <p:cNvPr id="961699" name="Group 163"/>
          <p:cNvGrpSpPr>
            <a:grpSpLocks/>
          </p:cNvGrpSpPr>
          <p:nvPr/>
        </p:nvGrpSpPr>
        <p:grpSpPr bwMode="auto">
          <a:xfrm>
            <a:off x="5364163" y="1700213"/>
            <a:ext cx="2881312" cy="2305050"/>
            <a:chOff x="3379" y="1071"/>
            <a:chExt cx="1815" cy="1452"/>
          </a:xfrm>
        </p:grpSpPr>
        <p:grpSp>
          <p:nvGrpSpPr>
            <p:cNvPr id="961623" name="Group 87"/>
            <p:cNvGrpSpPr>
              <a:grpSpLocks/>
            </p:cNvGrpSpPr>
            <p:nvPr/>
          </p:nvGrpSpPr>
          <p:grpSpPr bwMode="auto">
            <a:xfrm>
              <a:off x="3742" y="1797"/>
              <a:ext cx="363" cy="363"/>
              <a:chOff x="3742" y="1797"/>
              <a:chExt cx="363" cy="363"/>
            </a:xfrm>
          </p:grpSpPr>
          <p:sp>
            <p:nvSpPr>
              <p:cNvPr id="961617" name="Line 81"/>
              <p:cNvSpPr>
                <a:spLocks noChangeShapeType="1"/>
              </p:cNvSpPr>
              <p:nvPr/>
            </p:nvSpPr>
            <p:spPr bwMode="auto">
              <a:xfrm flipV="1">
                <a:off x="3923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18" name="Line 82"/>
              <p:cNvSpPr>
                <a:spLocks noChangeShapeType="1"/>
              </p:cNvSpPr>
              <p:nvPr/>
            </p:nvSpPr>
            <p:spPr bwMode="auto">
              <a:xfrm flipV="1">
                <a:off x="4014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19" name="Line 83"/>
              <p:cNvSpPr>
                <a:spLocks noChangeShapeType="1"/>
              </p:cNvSpPr>
              <p:nvPr/>
            </p:nvSpPr>
            <p:spPr bwMode="auto">
              <a:xfrm flipV="1">
                <a:off x="3833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20" name="Line 84"/>
              <p:cNvSpPr>
                <a:spLocks noChangeShapeType="1"/>
              </p:cNvSpPr>
              <p:nvPr/>
            </p:nvSpPr>
            <p:spPr bwMode="auto">
              <a:xfrm flipH="1">
                <a:off x="3742" y="1979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21" name="Line 85"/>
              <p:cNvSpPr>
                <a:spLocks noChangeShapeType="1"/>
              </p:cNvSpPr>
              <p:nvPr/>
            </p:nvSpPr>
            <p:spPr bwMode="auto">
              <a:xfrm flipH="1">
                <a:off x="3742" y="2069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22" name="Line 86"/>
              <p:cNvSpPr>
                <a:spLocks noChangeShapeType="1"/>
              </p:cNvSpPr>
              <p:nvPr/>
            </p:nvSpPr>
            <p:spPr bwMode="auto">
              <a:xfrm flipH="1">
                <a:off x="3742" y="1888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961624" name="Group 88"/>
            <p:cNvGrpSpPr>
              <a:grpSpLocks/>
            </p:cNvGrpSpPr>
            <p:nvPr/>
          </p:nvGrpSpPr>
          <p:grpSpPr bwMode="auto">
            <a:xfrm>
              <a:off x="3379" y="1797"/>
              <a:ext cx="363" cy="363"/>
              <a:chOff x="3742" y="1797"/>
              <a:chExt cx="363" cy="363"/>
            </a:xfrm>
          </p:grpSpPr>
          <p:sp>
            <p:nvSpPr>
              <p:cNvPr id="961625" name="Line 89"/>
              <p:cNvSpPr>
                <a:spLocks noChangeShapeType="1"/>
              </p:cNvSpPr>
              <p:nvPr/>
            </p:nvSpPr>
            <p:spPr bwMode="auto">
              <a:xfrm flipV="1">
                <a:off x="3923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26" name="Line 90"/>
              <p:cNvSpPr>
                <a:spLocks noChangeShapeType="1"/>
              </p:cNvSpPr>
              <p:nvPr/>
            </p:nvSpPr>
            <p:spPr bwMode="auto">
              <a:xfrm flipV="1">
                <a:off x="4014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27" name="Line 91"/>
              <p:cNvSpPr>
                <a:spLocks noChangeShapeType="1"/>
              </p:cNvSpPr>
              <p:nvPr/>
            </p:nvSpPr>
            <p:spPr bwMode="auto">
              <a:xfrm flipV="1">
                <a:off x="3833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28" name="Line 92"/>
              <p:cNvSpPr>
                <a:spLocks noChangeShapeType="1"/>
              </p:cNvSpPr>
              <p:nvPr/>
            </p:nvSpPr>
            <p:spPr bwMode="auto">
              <a:xfrm flipH="1">
                <a:off x="3742" y="1979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29" name="Line 93"/>
              <p:cNvSpPr>
                <a:spLocks noChangeShapeType="1"/>
              </p:cNvSpPr>
              <p:nvPr/>
            </p:nvSpPr>
            <p:spPr bwMode="auto">
              <a:xfrm flipH="1">
                <a:off x="3742" y="2069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30" name="Line 94"/>
              <p:cNvSpPr>
                <a:spLocks noChangeShapeType="1"/>
              </p:cNvSpPr>
              <p:nvPr/>
            </p:nvSpPr>
            <p:spPr bwMode="auto">
              <a:xfrm flipH="1">
                <a:off x="3742" y="1888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961631" name="Group 95"/>
            <p:cNvGrpSpPr>
              <a:grpSpLocks/>
            </p:cNvGrpSpPr>
            <p:nvPr/>
          </p:nvGrpSpPr>
          <p:grpSpPr bwMode="auto">
            <a:xfrm>
              <a:off x="3379" y="2160"/>
              <a:ext cx="363" cy="363"/>
              <a:chOff x="3742" y="1797"/>
              <a:chExt cx="363" cy="363"/>
            </a:xfrm>
          </p:grpSpPr>
          <p:sp>
            <p:nvSpPr>
              <p:cNvPr id="961632" name="Line 96"/>
              <p:cNvSpPr>
                <a:spLocks noChangeShapeType="1"/>
              </p:cNvSpPr>
              <p:nvPr/>
            </p:nvSpPr>
            <p:spPr bwMode="auto">
              <a:xfrm flipV="1">
                <a:off x="3923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33" name="Line 97"/>
              <p:cNvSpPr>
                <a:spLocks noChangeShapeType="1"/>
              </p:cNvSpPr>
              <p:nvPr/>
            </p:nvSpPr>
            <p:spPr bwMode="auto">
              <a:xfrm flipV="1">
                <a:off x="4014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34" name="Line 98"/>
              <p:cNvSpPr>
                <a:spLocks noChangeShapeType="1"/>
              </p:cNvSpPr>
              <p:nvPr/>
            </p:nvSpPr>
            <p:spPr bwMode="auto">
              <a:xfrm flipV="1">
                <a:off x="3833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35" name="Line 99"/>
              <p:cNvSpPr>
                <a:spLocks noChangeShapeType="1"/>
              </p:cNvSpPr>
              <p:nvPr/>
            </p:nvSpPr>
            <p:spPr bwMode="auto">
              <a:xfrm flipH="1">
                <a:off x="3742" y="1979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36" name="Line 100"/>
              <p:cNvSpPr>
                <a:spLocks noChangeShapeType="1"/>
              </p:cNvSpPr>
              <p:nvPr/>
            </p:nvSpPr>
            <p:spPr bwMode="auto">
              <a:xfrm flipH="1">
                <a:off x="3742" y="2069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37" name="Line 101"/>
              <p:cNvSpPr>
                <a:spLocks noChangeShapeType="1"/>
              </p:cNvSpPr>
              <p:nvPr/>
            </p:nvSpPr>
            <p:spPr bwMode="auto">
              <a:xfrm flipH="1">
                <a:off x="3742" y="1888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961638" name="Group 102"/>
            <p:cNvGrpSpPr>
              <a:grpSpLocks/>
            </p:cNvGrpSpPr>
            <p:nvPr/>
          </p:nvGrpSpPr>
          <p:grpSpPr bwMode="auto">
            <a:xfrm>
              <a:off x="4105" y="1797"/>
              <a:ext cx="363" cy="363"/>
              <a:chOff x="3742" y="1797"/>
              <a:chExt cx="363" cy="363"/>
            </a:xfrm>
          </p:grpSpPr>
          <p:sp>
            <p:nvSpPr>
              <p:cNvPr id="961639" name="Line 103"/>
              <p:cNvSpPr>
                <a:spLocks noChangeShapeType="1"/>
              </p:cNvSpPr>
              <p:nvPr/>
            </p:nvSpPr>
            <p:spPr bwMode="auto">
              <a:xfrm flipV="1">
                <a:off x="3923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40" name="Line 104"/>
              <p:cNvSpPr>
                <a:spLocks noChangeShapeType="1"/>
              </p:cNvSpPr>
              <p:nvPr/>
            </p:nvSpPr>
            <p:spPr bwMode="auto">
              <a:xfrm flipV="1">
                <a:off x="4014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41" name="Line 105"/>
              <p:cNvSpPr>
                <a:spLocks noChangeShapeType="1"/>
              </p:cNvSpPr>
              <p:nvPr/>
            </p:nvSpPr>
            <p:spPr bwMode="auto">
              <a:xfrm flipV="1">
                <a:off x="3833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42" name="Line 106"/>
              <p:cNvSpPr>
                <a:spLocks noChangeShapeType="1"/>
              </p:cNvSpPr>
              <p:nvPr/>
            </p:nvSpPr>
            <p:spPr bwMode="auto">
              <a:xfrm flipH="1">
                <a:off x="3742" y="1979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43" name="Line 107"/>
              <p:cNvSpPr>
                <a:spLocks noChangeShapeType="1"/>
              </p:cNvSpPr>
              <p:nvPr/>
            </p:nvSpPr>
            <p:spPr bwMode="auto">
              <a:xfrm flipH="1">
                <a:off x="3742" y="2069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44" name="Line 108"/>
              <p:cNvSpPr>
                <a:spLocks noChangeShapeType="1"/>
              </p:cNvSpPr>
              <p:nvPr/>
            </p:nvSpPr>
            <p:spPr bwMode="auto">
              <a:xfrm flipH="1">
                <a:off x="3742" y="1888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961645" name="Group 109"/>
            <p:cNvGrpSpPr>
              <a:grpSpLocks/>
            </p:cNvGrpSpPr>
            <p:nvPr/>
          </p:nvGrpSpPr>
          <p:grpSpPr bwMode="auto">
            <a:xfrm>
              <a:off x="4468" y="1797"/>
              <a:ext cx="363" cy="363"/>
              <a:chOff x="3742" y="1797"/>
              <a:chExt cx="363" cy="363"/>
            </a:xfrm>
          </p:grpSpPr>
          <p:sp>
            <p:nvSpPr>
              <p:cNvPr id="961646" name="Line 110"/>
              <p:cNvSpPr>
                <a:spLocks noChangeShapeType="1"/>
              </p:cNvSpPr>
              <p:nvPr/>
            </p:nvSpPr>
            <p:spPr bwMode="auto">
              <a:xfrm flipV="1">
                <a:off x="3923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47" name="Line 111"/>
              <p:cNvSpPr>
                <a:spLocks noChangeShapeType="1"/>
              </p:cNvSpPr>
              <p:nvPr/>
            </p:nvSpPr>
            <p:spPr bwMode="auto">
              <a:xfrm flipV="1">
                <a:off x="4014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48" name="Line 112"/>
              <p:cNvSpPr>
                <a:spLocks noChangeShapeType="1"/>
              </p:cNvSpPr>
              <p:nvPr/>
            </p:nvSpPr>
            <p:spPr bwMode="auto">
              <a:xfrm flipV="1">
                <a:off x="3833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49" name="Line 113"/>
              <p:cNvSpPr>
                <a:spLocks noChangeShapeType="1"/>
              </p:cNvSpPr>
              <p:nvPr/>
            </p:nvSpPr>
            <p:spPr bwMode="auto">
              <a:xfrm flipH="1">
                <a:off x="3742" y="1979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50" name="Line 114"/>
              <p:cNvSpPr>
                <a:spLocks noChangeShapeType="1"/>
              </p:cNvSpPr>
              <p:nvPr/>
            </p:nvSpPr>
            <p:spPr bwMode="auto">
              <a:xfrm flipH="1">
                <a:off x="3742" y="2069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51" name="Line 115"/>
              <p:cNvSpPr>
                <a:spLocks noChangeShapeType="1"/>
              </p:cNvSpPr>
              <p:nvPr/>
            </p:nvSpPr>
            <p:spPr bwMode="auto">
              <a:xfrm flipH="1">
                <a:off x="3742" y="1888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961652" name="Group 116"/>
            <p:cNvGrpSpPr>
              <a:grpSpLocks/>
            </p:cNvGrpSpPr>
            <p:nvPr/>
          </p:nvGrpSpPr>
          <p:grpSpPr bwMode="auto">
            <a:xfrm>
              <a:off x="4831" y="1434"/>
              <a:ext cx="363" cy="363"/>
              <a:chOff x="3742" y="1797"/>
              <a:chExt cx="363" cy="363"/>
            </a:xfrm>
          </p:grpSpPr>
          <p:sp>
            <p:nvSpPr>
              <p:cNvPr id="961653" name="Line 117"/>
              <p:cNvSpPr>
                <a:spLocks noChangeShapeType="1"/>
              </p:cNvSpPr>
              <p:nvPr/>
            </p:nvSpPr>
            <p:spPr bwMode="auto">
              <a:xfrm flipV="1">
                <a:off x="3923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54" name="Line 118"/>
              <p:cNvSpPr>
                <a:spLocks noChangeShapeType="1"/>
              </p:cNvSpPr>
              <p:nvPr/>
            </p:nvSpPr>
            <p:spPr bwMode="auto">
              <a:xfrm flipV="1">
                <a:off x="4014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55" name="Line 119"/>
              <p:cNvSpPr>
                <a:spLocks noChangeShapeType="1"/>
              </p:cNvSpPr>
              <p:nvPr/>
            </p:nvSpPr>
            <p:spPr bwMode="auto">
              <a:xfrm flipV="1">
                <a:off x="3833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56" name="Line 120"/>
              <p:cNvSpPr>
                <a:spLocks noChangeShapeType="1"/>
              </p:cNvSpPr>
              <p:nvPr/>
            </p:nvSpPr>
            <p:spPr bwMode="auto">
              <a:xfrm flipH="1">
                <a:off x="3742" y="1979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57" name="Line 121"/>
              <p:cNvSpPr>
                <a:spLocks noChangeShapeType="1"/>
              </p:cNvSpPr>
              <p:nvPr/>
            </p:nvSpPr>
            <p:spPr bwMode="auto">
              <a:xfrm flipH="1">
                <a:off x="3742" y="2069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58" name="Line 122"/>
              <p:cNvSpPr>
                <a:spLocks noChangeShapeType="1"/>
              </p:cNvSpPr>
              <p:nvPr/>
            </p:nvSpPr>
            <p:spPr bwMode="auto">
              <a:xfrm flipH="1">
                <a:off x="3742" y="1888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961659" name="Group 123"/>
            <p:cNvGrpSpPr>
              <a:grpSpLocks/>
            </p:cNvGrpSpPr>
            <p:nvPr/>
          </p:nvGrpSpPr>
          <p:grpSpPr bwMode="auto">
            <a:xfrm>
              <a:off x="4830" y="1071"/>
              <a:ext cx="363" cy="363"/>
              <a:chOff x="3742" y="1797"/>
              <a:chExt cx="363" cy="363"/>
            </a:xfrm>
          </p:grpSpPr>
          <p:sp>
            <p:nvSpPr>
              <p:cNvPr id="961660" name="Line 124"/>
              <p:cNvSpPr>
                <a:spLocks noChangeShapeType="1"/>
              </p:cNvSpPr>
              <p:nvPr/>
            </p:nvSpPr>
            <p:spPr bwMode="auto">
              <a:xfrm flipV="1">
                <a:off x="3923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61" name="Line 125"/>
              <p:cNvSpPr>
                <a:spLocks noChangeShapeType="1"/>
              </p:cNvSpPr>
              <p:nvPr/>
            </p:nvSpPr>
            <p:spPr bwMode="auto">
              <a:xfrm flipV="1">
                <a:off x="4014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62" name="Line 126"/>
              <p:cNvSpPr>
                <a:spLocks noChangeShapeType="1"/>
              </p:cNvSpPr>
              <p:nvPr/>
            </p:nvSpPr>
            <p:spPr bwMode="auto">
              <a:xfrm flipV="1">
                <a:off x="3833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63" name="Line 127"/>
              <p:cNvSpPr>
                <a:spLocks noChangeShapeType="1"/>
              </p:cNvSpPr>
              <p:nvPr/>
            </p:nvSpPr>
            <p:spPr bwMode="auto">
              <a:xfrm flipH="1">
                <a:off x="3742" y="1979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64" name="Line 128"/>
              <p:cNvSpPr>
                <a:spLocks noChangeShapeType="1"/>
              </p:cNvSpPr>
              <p:nvPr/>
            </p:nvSpPr>
            <p:spPr bwMode="auto">
              <a:xfrm flipH="1">
                <a:off x="3742" y="2069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65" name="Line 129"/>
              <p:cNvSpPr>
                <a:spLocks noChangeShapeType="1"/>
              </p:cNvSpPr>
              <p:nvPr/>
            </p:nvSpPr>
            <p:spPr bwMode="auto">
              <a:xfrm flipH="1">
                <a:off x="3742" y="1888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961666" name="Group 130"/>
            <p:cNvGrpSpPr>
              <a:grpSpLocks/>
            </p:cNvGrpSpPr>
            <p:nvPr/>
          </p:nvGrpSpPr>
          <p:grpSpPr bwMode="auto">
            <a:xfrm>
              <a:off x="4468" y="1434"/>
              <a:ext cx="363" cy="363"/>
              <a:chOff x="3742" y="1797"/>
              <a:chExt cx="363" cy="363"/>
            </a:xfrm>
          </p:grpSpPr>
          <p:sp>
            <p:nvSpPr>
              <p:cNvPr id="961667" name="Line 131"/>
              <p:cNvSpPr>
                <a:spLocks noChangeShapeType="1"/>
              </p:cNvSpPr>
              <p:nvPr/>
            </p:nvSpPr>
            <p:spPr bwMode="auto">
              <a:xfrm flipV="1">
                <a:off x="3923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68" name="Line 132"/>
              <p:cNvSpPr>
                <a:spLocks noChangeShapeType="1"/>
              </p:cNvSpPr>
              <p:nvPr/>
            </p:nvSpPr>
            <p:spPr bwMode="auto">
              <a:xfrm flipV="1">
                <a:off x="4014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69" name="Line 133"/>
              <p:cNvSpPr>
                <a:spLocks noChangeShapeType="1"/>
              </p:cNvSpPr>
              <p:nvPr/>
            </p:nvSpPr>
            <p:spPr bwMode="auto">
              <a:xfrm flipV="1">
                <a:off x="3833" y="1797"/>
                <a:ext cx="0" cy="363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70" name="Line 134"/>
              <p:cNvSpPr>
                <a:spLocks noChangeShapeType="1"/>
              </p:cNvSpPr>
              <p:nvPr/>
            </p:nvSpPr>
            <p:spPr bwMode="auto">
              <a:xfrm flipH="1">
                <a:off x="3742" y="1979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71" name="Line 135"/>
              <p:cNvSpPr>
                <a:spLocks noChangeShapeType="1"/>
              </p:cNvSpPr>
              <p:nvPr/>
            </p:nvSpPr>
            <p:spPr bwMode="auto">
              <a:xfrm flipH="1">
                <a:off x="3742" y="2069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961672" name="Line 136"/>
              <p:cNvSpPr>
                <a:spLocks noChangeShapeType="1"/>
              </p:cNvSpPr>
              <p:nvPr/>
            </p:nvSpPr>
            <p:spPr bwMode="auto">
              <a:xfrm flipH="1">
                <a:off x="3742" y="1888"/>
                <a:ext cx="363" cy="0"/>
              </a:xfrm>
              <a:prstGeom prst="line">
                <a:avLst/>
              </a:prstGeom>
              <a:noFill/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961698" name="Group 162"/>
          <p:cNvGrpSpPr>
            <a:grpSpLocks/>
          </p:cNvGrpSpPr>
          <p:nvPr/>
        </p:nvGrpSpPr>
        <p:grpSpPr bwMode="auto">
          <a:xfrm>
            <a:off x="5414963" y="2344738"/>
            <a:ext cx="2574925" cy="1263650"/>
            <a:chOff x="3411" y="1477"/>
            <a:chExt cx="1622" cy="796"/>
          </a:xfrm>
        </p:grpSpPr>
        <p:sp>
          <p:nvSpPr>
            <p:cNvPr id="961604" name="Oval 68"/>
            <p:cNvSpPr>
              <a:spLocks noChangeArrowheads="1"/>
            </p:cNvSpPr>
            <p:nvPr/>
          </p:nvSpPr>
          <p:spPr bwMode="auto">
            <a:xfrm flipH="1" flipV="1">
              <a:off x="3411" y="2229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73" name="Oval 137"/>
            <p:cNvSpPr>
              <a:spLocks noChangeArrowheads="1"/>
            </p:cNvSpPr>
            <p:nvPr/>
          </p:nvSpPr>
          <p:spPr bwMode="auto">
            <a:xfrm flipH="1" flipV="1">
              <a:off x="3446" y="2211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74" name="Oval 138"/>
            <p:cNvSpPr>
              <a:spLocks noChangeArrowheads="1"/>
            </p:cNvSpPr>
            <p:nvPr/>
          </p:nvSpPr>
          <p:spPr bwMode="auto">
            <a:xfrm flipH="1" flipV="1">
              <a:off x="3537" y="2155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75" name="Oval 139"/>
            <p:cNvSpPr>
              <a:spLocks noChangeArrowheads="1"/>
            </p:cNvSpPr>
            <p:nvPr/>
          </p:nvSpPr>
          <p:spPr bwMode="auto">
            <a:xfrm flipH="1" flipV="1">
              <a:off x="3560" y="2139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76" name="Oval 140"/>
            <p:cNvSpPr>
              <a:spLocks noChangeArrowheads="1"/>
            </p:cNvSpPr>
            <p:nvPr/>
          </p:nvSpPr>
          <p:spPr bwMode="auto">
            <a:xfrm flipH="1" flipV="1">
              <a:off x="3627" y="2099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77" name="Oval 141"/>
            <p:cNvSpPr>
              <a:spLocks noChangeArrowheads="1"/>
            </p:cNvSpPr>
            <p:nvPr/>
          </p:nvSpPr>
          <p:spPr bwMode="auto">
            <a:xfrm flipH="1" flipV="1">
              <a:off x="3694" y="2048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78" name="Oval 142"/>
            <p:cNvSpPr>
              <a:spLocks noChangeArrowheads="1"/>
            </p:cNvSpPr>
            <p:nvPr/>
          </p:nvSpPr>
          <p:spPr bwMode="auto">
            <a:xfrm flipH="1" flipV="1">
              <a:off x="3817" y="1997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79" name="Oval 143"/>
            <p:cNvSpPr>
              <a:spLocks noChangeArrowheads="1"/>
            </p:cNvSpPr>
            <p:nvPr/>
          </p:nvSpPr>
          <p:spPr bwMode="auto">
            <a:xfrm flipH="1" flipV="1">
              <a:off x="3900" y="1962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80" name="Oval 144"/>
            <p:cNvSpPr>
              <a:spLocks noChangeArrowheads="1"/>
            </p:cNvSpPr>
            <p:nvPr/>
          </p:nvSpPr>
          <p:spPr bwMode="auto">
            <a:xfrm flipH="1" flipV="1">
              <a:off x="3931" y="1951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81" name="Oval 145"/>
            <p:cNvSpPr>
              <a:spLocks noChangeArrowheads="1"/>
            </p:cNvSpPr>
            <p:nvPr/>
          </p:nvSpPr>
          <p:spPr bwMode="auto">
            <a:xfrm flipH="1" flipV="1">
              <a:off x="3994" y="1932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82" name="Oval 146"/>
            <p:cNvSpPr>
              <a:spLocks noChangeArrowheads="1"/>
            </p:cNvSpPr>
            <p:nvPr/>
          </p:nvSpPr>
          <p:spPr bwMode="auto">
            <a:xfrm flipH="1" flipV="1">
              <a:off x="4169" y="1889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83" name="Oval 147"/>
            <p:cNvSpPr>
              <a:spLocks noChangeArrowheads="1"/>
            </p:cNvSpPr>
            <p:nvPr/>
          </p:nvSpPr>
          <p:spPr bwMode="auto">
            <a:xfrm flipH="1" flipV="1">
              <a:off x="4211" y="1862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84" name="Oval 148"/>
            <p:cNvSpPr>
              <a:spLocks noChangeArrowheads="1"/>
            </p:cNvSpPr>
            <p:nvPr/>
          </p:nvSpPr>
          <p:spPr bwMode="auto">
            <a:xfrm flipH="1" flipV="1">
              <a:off x="4269" y="1843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85" name="Oval 149"/>
            <p:cNvSpPr>
              <a:spLocks noChangeArrowheads="1"/>
            </p:cNvSpPr>
            <p:nvPr/>
          </p:nvSpPr>
          <p:spPr bwMode="auto">
            <a:xfrm flipH="1" flipV="1">
              <a:off x="4351" y="1824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86" name="Oval 150"/>
            <p:cNvSpPr>
              <a:spLocks noChangeArrowheads="1"/>
            </p:cNvSpPr>
            <p:nvPr/>
          </p:nvSpPr>
          <p:spPr bwMode="auto">
            <a:xfrm flipH="1" flipV="1">
              <a:off x="4505" y="1773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87" name="Oval 151"/>
            <p:cNvSpPr>
              <a:spLocks noChangeArrowheads="1"/>
            </p:cNvSpPr>
            <p:nvPr/>
          </p:nvSpPr>
          <p:spPr bwMode="auto">
            <a:xfrm flipH="1" flipV="1">
              <a:off x="4534" y="1754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88" name="Oval 152"/>
            <p:cNvSpPr>
              <a:spLocks noChangeArrowheads="1"/>
            </p:cNvSpPr>
            <p:nvPr/>
          </p:nvSpPr>
          <p:spPr bwMode="auto">
            <a:xfrm flipH="1" flipV="1">
              <a:off x="4625" y="1727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89" name="Oval 153"/>
            <p:cNvSpPr>
              <a:spLocks noChangeArrowheads="1"/>
            </p:cNvSpPr>
            <p:nvPr/>
          </p:nvSpPr>
          <p:spPr bwMode="auto">
            <a:xfrm flipH="1" flipV="1">
              <a:off x="4700" y="1692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90" name="Oval 154"/>
            <p:cNvSpPr>
              <a:spLocks noChangeArrowheads="1"/>
            </p:cNvSpPr>
            <p:nvPr/>
          </p:nvSpPr>
          <p:spPr bwMode="auto">
            <a:xfrm flipH="1" flipV="1">
              <a:off x="4727" y="1681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91" name="Oval 155"/>
            <p:cNvSpPr>
              <a:spLocks noChangeArrowheads="1"/>
            </p:cNvSpPr>
            <p:nvPr/>
          </p:nvSpPr>
          <p:spPr bwMode="auto">
            <a:xfrm flipH="1" flipV="1">
              <a:off x="4860" y="1594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92" name="Oval 156"/>
            <p:cNvSpPr>
              <a:spLocks noChangeArrowheads="1"/>
            </p:cNvSpPr>
            <p:nvPr/>
          </p:nvSpPr>
          <p:spPr bwMode="auto">
            <a:xfrm flipH="1" flipV="1">
              <a:off x="4900" y="1563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93" name="Oval 157"/>
            <p:cNvSpPr>
              <a:spLocks noChangeArrowheads="1"/>
            </p:cNvSpPr>
            <p:nvPr/>
          </p:nvSpPr>
          <p:spPr bwMode="auto">
            <a:xfrm flipH="1" flipV="1">
              <a:off x="4956" y="1508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1694" name="Oval 158"/>
            <p:cNvSpPr>
              <a:spLocks noChangeArrowheads="1"/>
            </p:cNvSpPr>
            <p:nvPr/>
          </p:nvSpPr>
          <p:spPr bwMode="auto">
            <a:xfrm flipH="1" flipV="1">
              <a:off x="4988" y="1477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61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61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39A80FBD-CDC0-4F72-A65D-9C0E2A23459F}" type="slidenum">
              <a:rPr lang="en-US" altLang="ko-KR"/>
              <a:pPr/>
              <a:t>39</a:t>
            </a:fld>
            <a:endParaRPr lang="en-US" altLang="ko-KR"/>
          </a:p>
        </p:txBody>
      </p:sp>
      <p:sp>
        <p:nvSpPr>
          <p:cNvPr id="932866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교차 사각형의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(1/5)</a:t>
            </a:r>
          </a:p>
        </p:txBody>
      </p:sp>
      <p:sp>
        <p:nvSpPr>
          <p:cNvPr id="932892" name="Text Box 28"/>
          <p:cNvSpPr txBox="1">
            <a:spLocks noChangeArrowheads="1"/>
          </p:cNvSpPr>
          <p:nvPr/>
        </p:nvSpPr>
        <p:spPr bwMode="auto">
          <a:xfrm>
            <a:off x="7491413" y="476250"/>
            <a:ext cx="1562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Zero-Crossing Squares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32893" name="Text Box 29"/>
          <p:cNvSpPr txBox="1">
            <a:spLocks noChangeArrowheads="1"/>
          </p:cNvSpPr>
          <p:nvPr/>
        </p:nvSpPr>
        <p:spPr bwMode="auto">
          <a:xfrm>
            <a:off x="323850" y="908050"/>
            <a:ext cx="8569325" cy="2203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정확히 이야기하면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ko-KR" altLang="en-US" sz="2000">
                <a:ea typeface="HY헤드라인M" pitchFamily="18" charset="-127"/>
              </a:rPr>
              <a:t>근이 있는 구간을 알아낸 후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그 구간에 대해서 더욱 자세한 근을 구할 때 사용한다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solidFill>
                  <a:schemeClr val="accent2"/>
                </a:solidFill>
                <a:ea typeface="HY헤드라인M" pitchFamily="18" charset="-127"/>
              </a:rPr>
              <a:t>구간 내의 직선과 곡선의 교점을 구하는 방식이 아니라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</a:rPr>
              <a:t>,</a:t>
            </a:r>
            <a:br>
              <a:rPr lang="en-US" altLang="ko-KR" sz="2000">
                <a:solidFill>
                  <a:schemeClr val="accent2"/>
                </a:solidFill>
                <a:ea typeface="HY헤드라인M" pitchFamily="18" charset="-127"/>
              </a:rPr>
            </a:br>
            <a:r>
              <a:rPr lang="ko-KR" altLang="en-US" sz="2000">
                <a:solidFill>
                  <a:schemeClr val="accent2"/>
                </a:solidFill>
                <a:ea typeface="HY헤드라인M" pitchFamily="18" charset="-127"/>
              </a:rPr>
              <a:t>곡선이 지나가는 구간 자체를 파악하는 방식을 사용한다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</a:rPr>
              <a:t>.</a:t>
            </a:r>
            <a:br>
              <a:rPr lang="en-US" altLang="ko-KR" sz="2000">
                <a:solidFill>
                  <a:schemeClr val="accent2"/>
                </a:solidFill>
                <a:ea typeface="HY헤드라인M" pitchFamily="18" charset="-127"/>
              </a:rPr>
            </a:b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</a:rPr>
              <a:t>(</a:t>
            </a:r>
            <a:r>
              <a:rPr lang="ko-KR" altLang="en-US" sz="2000">
                <a:solidFill>
                  <a:schemeClr val="accent2"/>
                </a:solidFill>
                <a:ea typeface="HY헤드라인M" pitchFamily="18" charset="-127"/>
              </a:rPr>
              <a:t>구간의 좌하점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</a:rPr>
              <a:t>(</a:t>
            </a:r>
            <a:r>
              <a:rPr lang="ko-KR" altLang="en-US" sz="2000">
                <a:solidFill>
                  <a:schemeClr val="accent2"/>
                </a:solidFill>
                <a:ea typeface="HY헤드라인M" pitchFamily="18" charset="-127"/>
              </a:rPr>
              <a:t>혹은 우상점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</a:rPr>
              <a:t>)</a:t>
            </a:r>
            <a:r>
              <a:rPr lang="ko-KR" altLang="en-US" sz="2000">
                <a:solidFill>
                  <a:schemeClr val="accent2"/>
                </a:solidFill>
                <a:ea typeface="HY헤드라인M" pitchFamily="18" charset="-127"/>
              </a:rPr>
              <a:t>을 근사해로 사용한다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</a:rPr>
              <a:t>.)</a:t>
            </a:r>
          </a:p>
          <a:p>
            <a:pPr marL="292100" indent="-292100"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구간의 크기가 작아지면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결과적으로 정밀한 해를 찾을 수 있기 때문이다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932895" name="Freeform 31"/>
          <p:cNvSpPr>
            <a:spLocks/>
          </p:cNvSpPr>
          <p:nvPr/>
        </p:nvSpPr>
        <p:spPr bwMode="auto">
          <a:xfrm>
            <a:off x="2482850" y="3833813"/>
            <a:ext cx="2882900" cy="1536700"/>
          </a:xfrm>
          <a:custGeom>
            <a:avLst/>
            <a:gdLst/>
            <a:ahLst/>
            <a:cxnLst>
              <a:cxn ang="0">
                <a:pos x="0" y="968"/>
              </a:cxn>
              <a:cxn ang="0">
                <a:pos x="464" y="691"/>
              </a:cxn>
              <a:cxn ang="0">
                <a:pos x="1355" y="384"/>
              </a:cxn>
              <a:cxn ang="0">
                <a:pos x="1816" y="0"/>
              </a:cxn>
            </a:cxnLst>
            <a:rect l="0" t="0" r="r" b="b"/>
            <a:pathLst>
              <a:path w="1816" h="968">
                <a:moveTo>
                  <a:pt x="0" y="968"/>
                </a:moveTo>
                <a:cubicBezTo>
                  <a:pt x="77" y="922"/>
                  <a:pt x="238" y="788"/>
                  <a:pt x="464" y="691"/>
                </a:cubicBezTo>
                <a:cubicBezTo>
                  <a:pt x="690" y="594"/>
                  <a:pt x="1130" y="499"/>
                  <a:pt x="1355" y="384"/>
                </a:cubicBezTo>
                <a:cubicBezTo>
                  <a:pt x="1580" y="269"/>
                  <a:pt x="1720" y="80"/>
                  <a:pt x="1816" y="0"/>
                </a:cubicBezTo>
              </a:path>
            </a:pathLst>
          </a:cu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32896" name="Rectangle 32"/>
          <p:cNvSpPr>
            <a:spLocks noChangeArrowheads="1"/>
          </p:cNvSpPr>
          <p:nvPr/>
        </p:nvSpPr>
        <p:spPr bwMode="auto">
          <a:xfrm>
            <a:off x="2482850" y="3429000"/>
            <a:ext cx="2879725" cy="287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32898" name="Line 34"/>
          <p:cNvSpPr>
            <a:spLocks noChangeShapeType="1"/>
          </p:cNvSpPr>
          <p:nvPr/>
        </p:nvSpPr>
        <p:spPr bwMode="auto">
          <a:xfrm flipV="1">
            <a:off x="3059113" y="3429000"/>
            <a:ext cx="0" cy="2879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32899" name="Line 35"/>
          <p:cNvSpPr>
            <a:spLocks noChangeShapeType="1"/>
          </p:cNvSpPr>
          <p:nvPr/>
        </p:nvSpPr>
        <p:spPr bwMode="auto">
          <a:xfrm flipV="1">
            <a:off x="3636963" y="3429000"/>
            <a:ext cx="0" cy="2879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32900" name="Line 36"/>
          <p:cNvSpPr>
            <a:spLocks noChangeShapeType="1"/>
          </p:cNvSpPr>
          <p:nvPr/>
        </p:nvSpPr>
        <p:spPr bwMode="auto">
          <a:xfrm flipV="1">
            <a:off x="4214813" y="3429000"/>
            <a:ext cx="0" cy="2879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32901" name="Line 37"/>
          <p:cNvSpPr>
            <a:spLocks noChangeShapeType="1"/>
          </p:cNvSpPr>
          <p:nvPr/>
        </p:nvSpPr>
        <p:spPr bwMode="auto">
          <a:xfrm flipV="1">
            <a:off x="4792663" y="3429000"/>
            <a:ext cx="0" cy="2879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32902" name="Line 38"/>
          <p:cNvSpPr>
            <a:spLocks noChangeShapeType="1"/>
          </p:cNvSpPr>
          <p:nvPr/>
        </p:nvSpPr>
        <p:spPr bwMode="auto">
          <a:xfrm flipH="1" flipV="1">
            <a:off x="2482850" y="5156200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32903" name="Line 39"/>
          <p:cNvSpPr>
            <a:spLocks noChangeShapeType="1"/>
          </p:cNvSpPr>
          <p:nvPr/>
        </p:nvSpPr>
        <p:spPr bwMode="auto">
          <a:xfrm flipH="1" flipV="1">
            <a:off x="2482850" y="5730875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32904" name="Line 40"/>
          <p:cNvSpPr>
            <a:spLocks noChangeShapeType="1"/>
          </p:cNvSpPr>
          <p:nvPr/>
        </p:nvSpPr>
        <p:spPr bwMode="auto">
          <a:xfrm flipH="1" flipV="1">
            <a:off x="2482850" y="4003675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32905" name="Line 41"/>
          <p:cNvSpPr>
            <a:spLocks noChangeShapeType="1"/>
          </p:cNvSpPr>
          <p:nvPr/>
        </p:nvSpPr>
        <p:spPr bwMode="auto">
          <a:xfrm flipH="1" flipV="1">
            <a:off x="2482850" y="4578350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932916" name="Group 52"/>
          <p:cNvGrpSpPr>
            <a:grpSpLocks/>
          </p:cNvGrpSpPr>
          <p:nvPr/>
        </p:nvGrpSpPr>
        <p:grpSpPr bwMode="auto">
          <a:xfrm>
            <a:off x="3059113" y="4579938"/>
            <a:ext cx="576262" cy="576262"/>
            <a:chOff x="3742" y="1797"/>
            <a:chExt cx="363" cy="363"/>
          </a:xfrm>
        </p:grpSpPr>
        <p:sp>
          <p:nvSpPr>
            <p:cNvPr id="932917" name="Line 53"/>
            <p:cNvSpPr>
              <a:spLocks noChangeShapeType="1"/>
            </p:cNvSpPr>
            <p:nvPr/>
          </p:nvSpPr>
          <p:spPr bwMode="auto">
            <a:xfrm flipV="1">
              <a:off x="3923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18" name="Line 54"/>
            <p:cNvSpPr>
              <a:spLocks noChangeShapeType="1"/>
            </p:cNvSpPr>
            <p:nvPr/>
          </p:nvSpPr>
          <p:spPr bwMode="auto">
            <a:xfrm flipV="1">
              <a:off x="4014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19" name="Line 55"/>
            <p:cNvSpPr>
              <a:spLocks noChangeShapeType="1"/>
            </p:cNvSpPr>
            <p:nvPr/>
          </p:nvSpPr>
          <p:spPr bwMode="auto">
            <a:xfrm flipV="1">
              <a:off x="3833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20" name="Line 56"/>
            <p:cNvSpPr>
              <a:spLocks noChangeShapeType="1"/>
            </p:cNvSpPr>
            <p:nvPr/>
          </p:nvSpPr>
          <p:spPr bwMode="auto">
            <a:xfrm flipH="1">
              <a:off x="3742" y="1979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21" name="Line 57"/>
            <p:cNvSpPr>
              <a:spLocks noChangeShapeType="1"/>
            </p:cNvSpPr>
            <p:nvPr/>
          </p:nvSpPr>
          <p:spPr bwMode="auto">
            <a:xfrm flipH="1">
              <a:off x="3742" y="2069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22" name="Line 58"/>
            <p:cNvSpPr>
              <a:spLocks noChangeShapeType="1"/>
            </p:cNvSpPr>
            <p:nvPr/>
          </p:nvSpPr>
          <p:spPr bwMode="auto">
            <a:xfrm flipH="1">
              <a:off x="3742" y="1888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932923" name="Group 59"/>
          <p:cNvGrpSpPr>
            <a:grpSpLocks/>
          </p:cNvGrpSpPr>
          <p:nvPr/>
        </p:nvGrpSpPr>
        <p:grpSpPr bwMode="auto">
          <a:xfrm>
            <a:off x="2482850" y="4579938"/>
            <a:ext cx="576263" cy="576262"/>
            <a:chOff x="3742" y="1797"/>
            <a:chExt cx="363" cy="363"/>
          </a:xfrm>
        </p:grpSpPr>
        <p:sp>
          <p:nvSpPr>
            <p:cNvPr id="932924" name="Line 60"/>
            <p:cNvSpPr>
              <a:spLocks noChangeShapeType="1"/>
            </p:cNvSpPr>
            <p:nvPr/>
          </p:nvSpPr>
          <p:spPr bwMode="auto">
            <a:xfrm flipV="1">
              <a:off x="3923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25" name="Line 61"/>
            <p:cNvSpPr>
              <a:spLocks noChangeShapeType="1"/>
            </p:cNvSpPr>
            <p:nvPr/>
          </p:nvSpPr>
          <p:spPr bwMode="auto">
            <a:xfrm flipV="1">
              <a:off x="4014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26" name="Line 62"/>
            <p:cNvSpPr>
              <a:spLocks noChangeShapeType="1"/>
            </p:cNvSpPr>
            <p:nvPr/>
          </p:nvSpPr>
          <p:spPr bwMode="auto">
            <a:xfrm flipV="1">
              <a:off x="3833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27" name="Line 63"/>
            <p:cNvSpPr>
              <a:spLocks noChangeShapeType="1"/>
            </p:cNvSpPr>
            <p:nvPr/>
          </p:nvSpPr>
          <p:spPr bwMode="auto">
            <a:xfrm flipH="1">
              <a:off x="3742" y="1979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28" name="Line 64"/>
            <p:cNvSpPr>
              <a:spLocks noChangeShapeType="1"/>
            </p:cNvSpPr>
            <p:nvPr/>
          </p:nvSpPr>
          <p:spPr bwMode="auto">
            <a:xfrm flipH="1">
              <a:off x="3742" y="2069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29" name="Line 65"/>
            <p:cNvSpPr>
              <a:spLocks noChangeShapeType="1"/>
            </p:cNvSpPr>
            <p:nvPr/>
          </p:nvSpPr>
          <p:spPr bwMode="auto">
            <a:xfrm flipH="1">
              <a:off x="3742" y="1888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932930" name="Group 66"/>
          <p:cNvGrpSpPr>
            <a:grpSpLocks/>
          </p:cNvGrpSpPr>
          <p:nvPr/>
        </p:nvGrpSpPr>
        <p:grpSpPr bwMode="auto">
          <a:xfrm>
            <a:off x="2482850" y="5156200"/>
            <a:ext cx="576263" cy="576263"/>
            <a:chOff x="3742" y="1797"/>
            <a:chExt cx="363" cy="363"/>
          </a:xfrm>
        </p:grpSpPr>
        <p:sp>
          <p:nvSpPr>
            <p:cNvPr id="932931" name="Line 67"/>
            <p:cNvSpPr>
              <a:spLocks noChangeShapeType="1"/>
            </p:cNvSpPr>
            <p:nvPr/>
          </p:nvSpPr>
          <p:spPr bwMode="auto">
            <a:xfrm flipV="1">
              <a:off x="3923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32" name="Line 68"/>
            <p:cNvSpPr>
              <a:spLocks noChangeShapeType="1"/>
            </p:cNvSpPr>
            <p:nvPr/>
          </p:nvSpPr>
          <p:spPr bwMode="auto">
            <a:xfrm flipV="1">
              <a:off x="4014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33" name="Line 69"/>
            <p:cNvSpPr>
              <a:spLocks noChangeShapeType="1"/>
            </p:cNvSpPr>
            <p:nvPr/>
          </p:nvSpPr>
          <p:spPr bwMode="auto">
            <a:xfrm flipV="1">
              <a:off x="3833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34" name="Line 70"/>
            <p:cNvSpPr>
              <a:spLocks noChangeShapeType="1"/>
            </p:cNvSpPr>
            <p:nvPr/>
          </p:nvSpPr>
          <p:spPr bwMode="auto">
            <a:xfrm flipH="1">
              <a:off x="3742" y="1979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35" name="Line 71"/>
            <p:cNvSpPr>
              <a:spLocks noChangeShapeType="1"/>
            </p:cNvSpPr>
            <p:nvPr/>
          </p:nvSpPr>
          <p:spPr bwMode="auto">
            <a:xfrm flipH="1">
              <a:off x="3742" y="2069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36" name="Line 72"/>
            <p:cNvSpPr>
              <a:spLocks noChangeShapeType="1"/>
            </p:cNvSpPr>
            <p:nvPr/>
          </p:nvSpPr>
          <p:spPr bwMode="auto">
            <a:xfrm flipH="1">
              <a:off x="3742" y="1888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932937" name="Group 73"/>
          <p:cNvGrpSpPr>
            <a:grpSpLocks/>
          </p:cNvGrpSpPr>
          <p:nvPr/>
        </p:nvGrpSpPr>
        <p:grpSpPr bwMode="auto">
          <a:xfrm>
            <a:off x="3635375" y="4579938"/>
            <a:ext cx="576263" cy="576262"/>
            <a:chOff x="3742" y="1797"/>
            <a:chExt cx="363" cy="363"/>
          </a:xfrm>
        </p:grpSpPr>
        <p:sp>
          <p:nvSpPr>
            <p:cNvPr id="932938" name="Line 74"/>
            <p:cNvSpPr>
              <a:spLocks noChangeShapeType="1"/>
            </p:cNvSpPr>
            <p:nvPr/>
          </p:nvSpPr>
          <p:spPr bwMode="auto">
            <a:xfrm flipV="1">
              <a:off x="3923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39" name="Line 75"/>
            <p:cNvSpPr>
              <a:spLocks noChangeShapeType="1"/>
            </p:cNvSpPr>
            <p:nvPr/>
          </p:nvSpPr>
          <p:spPr bwMode="auto">
            <a:xfrm flipV="1">
              <a:off x="4014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40" name="Line 76"/>
            <p:cNvSpPr>
              <a:spLocks noChangeShapeType="1"/>
            </p:cNvSpPr>
            <p:nvPr/>
          </p:nvSpPr>
          <p:spPr bwMode="auto">
            <a:xfrm flipV="1">
              <a:off x="3833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41" name="Line 77"/>
            <p:cNvSpPr>
              <a:spLocks noChangeShapeType="1"/>
            </p:cNvSpPr>
            <p:nvPr/>
          </p:nvSpPr>
          <p:spPr bwMode="auto">
            <a:xfrm flipH="1">
              <a:off x="3742" y="1979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42" name="Line 78"/>
            <p:cNvSpPr>
              <a:spLocks noChangeShapeType="1"/>
            </p:cNvSpPr>
            <p:nvPr/>
          </p:nvSpPr>
          <p:spPr bwMode="auto">
            <a:xfrm flipH="1">
              <a:off x="3742" y="2069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43" name="Line 79"/>
            <p:cNvSpPr>
              <a:spLocks noChangeShapeType="1"/>
            </p:cNvSpPr>
            <p:nvPr/>
          </p:nvSpPr>
          <p:spPr bwMode="auto">
            <a:xfrm flipH="1">
              <a:off x="3742" y="1888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932944" name="Group 80"/>
          <p:cNvGrpSpPr>
            <a:grpSpLocks/>
          </p:cNvGrpSpPr>
          <p:nvPr/>
        </p:nvGrpSpPr>
        <p:grpSpPr bwMode="auto">
          <a:xfrm>
            <a:off x="4211638" y="4579938"/>
            <a:ext cx="576262" cy="576262"/>
            <a:chOff x="3742" y="1797"/>
            <a:chExt cx="363" cy="363"/>
          </a:xfrm>
        </p:grpSpPr>
        <p:sp>
          <p:nvSpPr>
            <p:cNvPr id="932945" name="Line 81"/>
            <p:cNvSpPr>
              <a:spLocks noChangeShapeType="1"/>
            </p:cNvSpPr>
            <p:nvPr/>
          </p:nvSpPr>
          <p:spPr bwMode="auto">
            <a:xfrm flipV="1">
              <a:off x="3923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46" name="Line 82"/>
            <p:cNvSpPr>
              <a:spLocks noChangeShapeType="1"/>
            </p:cNvSpPr>
            <p:nvPr/>
          </p:nvSpPr>
          <p:spPr bwMode="auto">
            <a:xfrm flipV="1">
              <a:off x="4014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47" name="Line 83"/>
            <p:cNvSpPr>
              <a:spLocks noChangeShapeType="1"/>
            </p:cNvSpPr>
            <p:nvPr/>
          </p:nvSpPr>
          <p:spPr bwMode="auto">
            <a:xfrm flipV="1">
              <a:off x="3833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48" name="Line 84"/>
            <p:cNvSpPr>
              <a:spLocks noChangeShapeType="1"/>
            </p:cNvSpPr>
            <p:nvPr/>
          </p:nvSpPr>
          <p:spPr bwMode="auto">
            <a:xfrm flipH="1">
              <a:off x="3742" y="1979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49" name="Line 85"/>
            <p:cNvSpPr>
              <a:spLocks noChangeShapeType="1"/>
            </p:cNvSpPr>
            <p:nvPr/>
          </p:nvSpPr>
          <p:spPr bwMode="auto">
            <a:xfrm flipH="1">
              <a:off x="3742" y="2069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50" name="Line 86"/>
            <p:cNvSpPr>
              <a:spLocks noChangeShapeType="1"/>
            </p:cNvSpPr>
            <p:nvPr/>
          </p:nvSpPr>
          <p:spPr bwMode="auto">
            <a:xfrm flipH="1">
              <a:off x="3742" y="1888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932951" name="Group 87"/>
          <p:cNvGrpSpPr>
            <a:grpSpLocks/>
          </p:cNvGrpSpPr>
          <p:nvPr/>
        </p:nvGrpSpPr>
        <p:grpSpPr bwMode="auto">
          <a:xfrm>
            <a:off x="4787900" y="4003675"/>
            <a:ext cx="576263" cy="576263"/>
            <a:chOff x="3742" y="1797"/>
            <a:chExt cx="363" cy="363"/>
          </a:xfrm>
        </p:grpSpPr>
        <p:sp>
          <p:nvSpPr>
            <p:cNvPr id="932952" name="Line 88"/>
            <p:cNvSpPr>
              <a:spLocks noChangeShapeType="1"/>
            </p:cNvSpPr>
            <p:nvPr/>
          </p:nvSpPr>
          <p:spPr bwMode="auto">
            <a:xfrm flipV="1">
              <a:off x="3923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53" name="Line 89"/>
            <p:cNvSpPr>
              <a:spLocks noChangeShapeType="1"/>
            </p:cNvSpPr>
            <p:nvPr/>
          </p:nvSpPr>
          <p:spPr bwMode="auto">
            <a:xfrm flipV="1">
              <a:off x="4014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54" name="Line 90"/>
            <p:cNvSpPr>
              <a:spLocks noChangeShapeType="1"/>
            </p:cNvSpPr>
            <p:nvPr/>
          </p:nvSpPr>
          <p:spPr bwMode="auto">
            <a:xfrm flipV="1">
              <a:off x="3833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55" name="Line 91"/>
            <p:cNvSpPr>
              <a:spLocks noChangeShapeType="1"/>
            </p:cNvSpPr>
            <p:nvPr/>
          </p:nvSpPr>
          <p:spPr bwMode="auto">
            <a:xfrm flipH="1">
              <a:off x="3742" y="1979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56" name="Line 92"/>
            <p:cNvSpPr>
              <a:spLocks noChangeShapeType="1"/>
            </p:cNvSpPr>
            <p:nvPr/>
          </p:nvSpPr>
          <p:spPr bwMode="auto">
            <a:xfrm flipH="1">
              <a:off x="3742" y="2069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57" name="Line 93"/>
            <p:cNvSpPr>
              <a:spLocks noChangeShapeType="1"/>
            </p:cNvSpPr>
            <p:nvPr/>
          </p:nvSpPr>
          <p:spPr bwMode="auto">
            <a:xfrm flipH="1">
              <a:off x="3742" y="1888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932958" name="Group 94"/>
          <p:cNvGrpSpPr>
            <a:grpSpLocks/>
          </p:cNvGrpSpPr>
          <p:nvPr/>
        </p:nvGrpSpPr>
        <p:grpSpPr bwMode="auto">
          <a:xfrm>
            <a:off x="4786313" y="3427413"/>
            <a:ext cx="576262" cy="576262"/>
            <a:chOff x="3742" y="1797"/>
            <a:chExt cx="363" cy="363"/>
          </a:xfrm>
        </p:grpSpPr>
        <p:sp>
          <p:nvSpPr>
            <p:cNvPr id="932959" name="Line 95"/>
            <p:cNvSpPr>
              <a:spLocks noChangeShapeType="1"/>
            </p:cNvSpPr>
            <p:nvPr/>
          </p:nvSpPr>
          <p:spPr bwMode="auto">
            <a:xfrm flipV="1">
              <a:off x="3923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60" name="Line 96"/>
            <p:cNvSpPr>
              <a:spLocks noChangeShapeType="1"/>
            </p:cNvSpPr>
            <p:nvPr/>
          </p:nvSpPr>
          <p:spPr bwMode="auto">
            <a:xfrm flipV="1">
              <a:off x="4014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61" name="Line 97"/>
            <p:cNvSpPr>
              <a:spLocks noChangeShapeType="1"/>
            </p:cNvSpPr>
            <p:nvPr/>
          </p:nvSpPr>
          <p:spPr bwMode="auto">
            <a:xfrm flipV="1">
              <a:off x="3833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62" name="Line 98"/>
            <p:cNvSpPr>
              <a:spLocks noChangeShapeType="1"/>
            </p:cNvSpPr>
            <p:nvPr/>
          </p:nvSpPr>
          <p:spPr bwMode="auto">
            <a:xfrm flipH="1">
              <a:off x="3742" y="1979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63" name="Line 99"/>
            <p:cNvSpPr>
              <a:spLocks noChangeShapeType="1"/>
            </p:cNvSpPr>
            <p:nvPr/>
          </p:nvSpPr>
          <p:spPr bwMode="auto">
            <a:xfrm flipH="1">
              <a:off x="3742" y="2069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64" name="Line 100"/>
            <p:cNvSpPr>
              <a:spLocks noChangeShapeType="1"/>
            </p:cNvSpPr>
            <p:nvPr/>
          </p:nvSpPr>
          <p:spPr bwMode="auto">
            <a:xfrm flipH="1">
              <a:off x="3742" y="1888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932965" name="Group 101"/>
          <p:cNvGrpSpPr>
            <a:grpSpLocks/>
          </p:cNvGrpSpPr>
          <p:nvPr/>
        </p:nvGrpSpPr>
        <p:grpSpPr bwMode="auto">
          <a:xfrm>
            <a:off x="4211638" y="4003675"/>
            <a:ext cx="576262" cy="576263"/>
            <a:chOff x="3742" y="1797"/>
            <a:chExt cx="363" cy="363"/>
          </a:xfrm>
        </p:grpSpPr>
        <p:sp>
          <p:nvSpPr>
            <p:cNvPr id="932966" name="Line 102"/>
            <p:cNvSpPr>
              <a:spLocks noChangeShapeType="1"/>
            </p:cNvSpPr>
            <p:nvPr/>
          </p:nvSpPr>
          <p:spPr bwMode="auto">
            <a:xfrm flipV="1">
              <a:off x="3923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67" name="Line 103"/>
            <p:cNvSpPr>
              <a:spLocks noChangeShapeType="1"/>
            </p:cNvSpPr>
            <p:nvPr/>
          </p:nvSpPr>
          <p:spPr bwMode="auto">
            <a:xfrm flipV="1">
              <a:off x="4014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68" name="Line 104"/>
            <p:cNvSpPr>
              <a:spLocks noChangeShapeType="1"/>
            </p:cNvSpPr>
            <p:nvPr/>
          </p:nvSpPr>
          <p:spPr bwMode="auto">
            <a:xfrm flipV="1">
              <a:off x="3833" y="1797"/>
              <a:ext cx="0" cy="363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69" name="Line 105"/>
            <p:cNvSpPr>
              <a:spLocks noChangeShapeType="1"/>
            </p:cNvSpPr>
            <p:nvPr/>
          </p:nvSpPr>
          <p:spPr bwMode="auto">
            <a:xfrm flipH="1">
              <a:off x="3742" y="1979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70" name="Line 106"/>
            <p:cNvSpPr>
              <a:spLocks noChangeShapeType="1"/>
            </p:cNvSpPr>
            <p:nvPr/>
          </p:nvSpPr>
          <p:spPr bwMode="auto">
            <a:xfrm flipH="1">
              <a:off x="3742" y="2069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71" name="Line 107"/>
            <p:cNvSpPr>
              <a:spLocks noChangeShapeType="1"/>
            </p:cNvSpPr>
            <p:nvPr/>
          </p:nvSpPr>
          <p:spPr bwMode="auto">
            <a:xfrm flipH="1">
              <a:off x="3742" y="1888"/>
              <a:ext cx="363" cy="0"/>
            </a:xfrm>
            <a:prstGeom prst="lin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933024" name="Group 160"/>
          <p:cNvGrpSpPr>
            <a:grpSpLocks/>
          </p:cNvGrpSpPr>
          <p:nvPr/>
        </p:nvGrpSpPr>
        <p:grpSpPr bwMode="auto">
          <a:xfrm>
            <a:off x="2443163" y="3825875"/>
            <a:ext cx="2816225" cy="1649413"/>
            <a:chOff x="1539" y="2048"/>
            <a:chExt cx="1774" cy="1039"/>
          </a:xfrm>
        </p:grpSpPr>
        <p:sp>
          <p:nvSpPr>
            <p:cNvPr id="932973" name="Oval 109"/>
            <p:cNvSpPr>
              <a:spLocks noChangeArrowheads="1"/>
            </p:cNvSpPr>
            <p:nvPr/>
          </p:nvSpPr>
          <p:spPr bwMode="auto">
            <a:xfrm flipH="1" flipV="1">
              <a:off x="1539" y="3043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74" name="Oval 110"/>
            <p:cNvSpPr>
              <a:spLocks noChangeArrowheads="1"/>
            </p:cNvSpPr>
            <p:nvPr/>
          </p:nvSpPr>
          <p:spPr bwMode="auto">
            <a:xfrm flipH="1" flipV="1">
              <a:off x="1543" y="2949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96" name="Oval 132"/>
            <p:cNvSpPr>
              <a:spLocks noChangeArrowheads="1"/>
            </p:cNvSpPr>
            <p:nvPr/>
          </p:nvSpPr>
          <p:spPr bwMode="auto">
            <a:xfrm flipH="1" flipV="1">
              <a:off x="1630" y="2951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97" name="Oval 133"/>
            <p:cNvSpPr>
              <a:spLocks noChangeArrowheads="1"/>
            </p:cNvSpPr>
            <p:nvPr/>
          </p:nvSpPr>
          <p:spPr bwMode="auto">
            <a:xfrm flipH="1" flipV="1">
              <a:off x="1721" y="2954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98" name="Oval 134"/>
            <p:cNvSpPr>
              <a:spLocks noChangeArrowheads="1"/>
            </p:cNvSpPr>
            <p:nvPr/>
          </p:nvSpPr>
          <p:spPr bwMode="auto">
            <a:xfrm flipH="1" flipV="1">
              <a:off x="1721" y="2859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2999" name="Oval 135"/>
            <p:cNvSpPr>
              <a:spLocks noChangeArrowheads="1"/>
            </p:cNvSpPr>
            <p:nvPr/>
          </p:nvSpPr>
          <p:spPr bwMode="auto">
            <a:xfrm flipH="1" flipV="1">
              <a:off x="1813" y="2862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00" name="Oval 136"/>
            <p:cNvSpPr>
              <a:spLocks noChangeArrowheads="1"/>
            </p:cNvSpPr>
            <p:nvPr/>
          </p:nvSpPr>
          <p:spPr bwMode="auto">
            <a:xfrm flipH="1" flipV="1">
              <a:off x="1815" y="2771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01" name="Oval 137"/>
            <p:cNvSpPr>
              <a:spLocks noChangeArrowheads="1"/>
            </p:cNvSpPr>
            <p:nvPr/>
          </p:nvSpPr>
          <p:spPr bwMode="auto">
            <a:xfrm flipH="1" flipV="1">
              <a:off x="1908" y="2768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02" name="Oval 138"/>
            <p:cNvSpPr>
              <a:spLocks noChangeArrowheads="1"/>
            </p:cNvSpPr>
            <p:nvPr/>
          </p:nvSpPr>
          <p:spPr bwMode="auto">
            <a:xfrm flipH="1" flipV="1">
              <a:off x="1997" y="2767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03" name="Oval 139"/>
            <p:cNvSpPr>
              <a:spLocks noChangeArrowheads="1"/>
            </p:cNvSpPr>
            <p:nvPr/>
          </p:nvSpPr>
          <p:spPr bwMode="auto">
            <a:xfrm flipH="1" flipV="1">
              <a:off x="2090" y="2766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04" name="Oval 140"/>
            <p:cNvSpPr>
              <a:spLocks noChangeArrowheads="1"/>
            </p:cNvSpPr>
            <p:nvPr/>
          </p:nvSpPr>
          <p:spPr bwMode="auto">
            <a:xfrm flipH="1" flipV="1">
              <a:off x="2088" y="2688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05" name="Oval 141"/>
            <p:cNvSpPr>
              <a:spLocks noChangeArrowheads="1"/>
            </p:cNvSpPr>
            <p:nvPr/>
          </p:nvSpPr>
          <p:spPr bwMode="auto">
            <a:xfrm flipH="1" flipV="1">
              <a:off x="2176" y="2682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06" name="Oval 142"/>
            <p:cNvSpPr>
              <a:spLocks noChangeArrowheads="1"/>
            </p:cNvSpPr>
            <p:nvPr/>
          </p:nvSpPr>
          <p:spPr bwMode="auto">
            <a:xfrm flipH="1" flipV="1">
              <a:off x="2268" y="2680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07" name="Oval 143"/>
            <p:cNvSpPr>
              <a:spLocks noChangeArrowheads="1"/>
            </p:cNvSpPr>
            <p:nvPr/>
          </p:nvSpPr>
          <p:spPr bwMode="auto">
            <a:xfrm flipH="1" flipV="1">
              <a:off x="2356" y="2678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08" name="Oval 144"/>
            <p:cNvSpPr>
              <a:spLocks noChangeArrowheads="1"/>
            </p:cNvSpPr>
            <p:nvPr/>
          </p:nvSpPr>
          <p:spPr bwMode="auto">
            <a:xfrm flipH="1" flipV="1">
              <a:off x="2357" y="2590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09" name="Oval 145"/>
            <p:cNvSpPr>
              <a:spLocks noChangeArrowheads="1"/>
            </p:cNvSpPr>
            <p:nvPr/>
          </p:nvSpPr>
          <p:spPr bwMode="auto">
            <a:xfrm flipH="1" flipV="1">
              <a:off x="2446" y="2591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10" name="Oval 146"/>
            <p:cNvSpPr>
              <a:spLocks noChangeArrowheads="1"/>
            </p:cNvSpPr>
            <p:nvPr/>
          </p:nvSpPr>
          <p:spPr bwMode="auto">
            <a:xfrm flipH="1" flipV="1">
              <a:off x="2539" y="2588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11" name="Oval 147"/>
            <p:cNvSpPr>
              <a:spLocks noChangeArrowheads="1"/>
            </p:cNvSpPr>
            <p:nvPr/>
          </p:nvSpPr>
          <p:spPr bwMode="auto">
            <a:xfrm flipH="1" flipV="1">
              <a:off x="2632" y="2589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12" name="Oval 148"/>
            <p:cNvSpPr>
              <a:spLocks noChangeArrowheads="1"/>
            </p:cNvSpPr>
            <p:nvPr/>
          </p:nvSpPr>
          <p:spPr bwMode="auto">
            <a:xfrm flipH="1" flipV="1">
              <a:off x="2633" y="2494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13" name="Oval 149"/>
            <p:cNvSpPr>
              <a:spLocks noChangeArrowheads="1"/>
            </p:cNvSpPr>
            <p:nvPr/>
          </p:nvSpPr>
          <p:spPr bwMode="auto">
            <a:xfrm flipH="1" flipV="1">
              <a:off x="2723" y="2495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14" name="Oval 150"/>
            <p:cNvSpPr>
              <a:spLocks noChangeArrowheads="1"/>
            </p:cNvSpPr>
            <p:nvPr/>
          </p:nvSpPr>
          <p:spPr bwMode="auto">
            <a:xfrm flipH="1" flipV="1">
              <a:off x="2813" y="2496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15" name="Oval 151"/>
            <p:cNvSpPr>
              <a:spLocks noChangeArrowheads="1"/>
            </p:cNvSpPr>
            <p:nvPr/>
          </p:nvSpPr>
          <p:spPr bwMode="auto">
            <a:xfrm flipH="1" flipV="1">
              <a:off x="2903" y="2409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16" name="Oval 152"/>
            <p:cNvSpPr>
              <a:spLocks noChangeArrowheads="1"/>
            </p:cNvSpPr>
            <p:nvPr/>
          </p:nvSpPr>
          <p:spPr bwMode="auto">
            <a:xfrm flipH="1" flipV="1">
              <a:off x="2993" y="2322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17" name="Oval 153"/>
            <p:cNvSpPr>
              <a:spLocks noChangeArrowheads="1"/>
            </p:cNvSpPr>
            <p:nvPr/>
          </p:nvSpPr>
          <p:spPr bwMode="auto">
            <a:xfrm flipH="1" flipV="1">
              <a:off x="3083" y="2235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18" name="Oval 154"/>
            <p:cNvSpPr>
              <a:spLocks noChangeArrowheads="1"/>
            </p:cNvSpPr>
            <p:nvPr/>
          </p:nvSpPr>
          <p:spPr bwMode="auto">
            <a:xfrm flipH="1" flipV="1">
              <a:off x="2995" y="2403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19" name="Oval 155"/>
            <p:cNvSpPr>
              <a:spLocks noChangeArrowheads="1"/>
            </p:cNvSpPr>
            <p:nvPr/>
          </p:nvSpPr>
          <p:spPr bwMode="auto">
            <a:xfrm flipH="1" flipV="1">
              <a:off x="3085" y="2320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20" name="Oval 156"/>
            <p:cNvSpPr>
              <a:spLocks noChangeArrowheads="1"/>
            </p:cNvSpPr>
            <p:nvPr/>
          </p:nvSpPr>
          <p:spPr bwMode="auto">
            <a:xfrm flipH="1" flipV="1">
              <a:off x="3175" y="2225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21" name="Oval 157"/>
            <p:cNvSpPr>
              <a:spLocks noChangeArrowheads="1"/>
            </p:cNvSpPr>
            <p:nvPr/>
          </p:nvSpPr>
          <p:spPr bwMode="auto">
            <a:xfrm flipH="1" flipV="1">
              <a:off x="3176" y="2130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22" name="Oval 158"/>
            <p:cNvSpPr>
              <a:spLocks noChangeArrowheads="1"/>
            </p:cNvSpPr>
            <p:nvPr/>
          </p:nvSpPr>
          <p:spPr bwMode="auto">
            <a:xfrm flipH="1" flipV="1">
              <a:off x="3268" y="2131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33023" name="Oval 159"/>
            <p:cNvSpPr>
              <a:spLocks noChangeArrowheads="1"/>
            </p:cNvSpPr>
            <p:nvPr/>
          </p:nvSpPr>
          <p:spPr bwMode="auto">
            <a:xfrm flipH="1" flipV="1">
              <a:off x="3268" y="2048"/>
              <a:ext cx="45" cy="44"/>
            </a:xfrm>
            <a:prstGeom prst="ellipse">
              <a:avLst/>
            </a:prstGeom>
            <a:solidFill>
              <a:srgbClr val="FF0000"/>
            </a:solidFill>
            <a:ln w="12700">
              <a:noFill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3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F84674F4-98C2-422C-9F9A-0B64533EC8DD}" type="slidenum">
              <a:rPr lang="en-US" altLang="ko-KR"/>
              <a:pPr/>
              <a:t>4</a:t>
            </a:fld>
            <a:endParaRPr lang="en-US" altLang="ko-KR"/>
          </a:p>
        </p:txBody>
      </p:sp>
      <p:sp>
        <p:nvSpPr>
          <p:cNvPr id="872450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이변수 방정식의 의미</a:t>
            </a:r>
          </a:p>
        </p:txBody>
      </p:sp>
      <p:sp>
        <p:nvSpPr>
          <p:cNvPr id="872451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1774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이변수 방정식 </a:t>
            </a: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,</a:t>
            </a:r>
            <a:r>
              <a:rPr lang="en-US" altLang="ko-KR" sz="2000" i="1">
                <a:ea typeface="HY헤드라인M" pitchFamily="18" charset="-127"/>
              </a:rPr>
              <a:t>y</a:t>
            </a:r>
            <a:r>
              <a:rPr lang="en-US" altLang="ko-KR" sz="2000">
                <a:ea typeface="HY헤드라인M" pitchFamily="18" charset="-127"/>
              </a:rPr>
              <a:t>)=0</a:t>
            </a:r>
            <a:r>
              <a:rPr lang="ko-KR" altLang="en-US" sz="2000">
                <a:ea typeface="HY헤드라인M" pitchFamily="18" charset="-127"/>
              </a:rPr>
              <a:t>의 해는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en-US" altLang="ko-KR" sz="2000" i="1">
                <a:ea typeface="HY헤드라인M" pitchFamily="18" charset="-127"/>
              </a:rPr>
              <a:t>y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평면의 궤적이다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예를 들어</a:t>
            </a:r>
            <a:r>
              <a:rPr lang="en-US" altLang="ko-KR" sz="2000">
                <a:ea typeface="HY헤드라인M" pitchFamily="18" charset="-127"/>
              </a:rPr>
              <a:t>,                                    </a:t>
            </a:r>
            <a:r>
              <a:rPr lang="ko-KR" altLang="en-US" sz="2000">
                <a:ea typeface="HY헤드라인M" pitchFamily="18" charset="-127"/>
              </a:rPr>
              <a:t>형태인 선형 방정식의 해는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en-US" altLang="ko-KR" sz="2000" i="1">
                <a:ea typeface="HY헤드라인M" pitchFamily="18" charset="-127"/>
              </a:rPr>
              <a:t>y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평면에서 다음과 같은 직선이 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872452" name="Object 4"/>
          <p:cNvGraphicFramePr>
            <a:graphicFrameLocks noChangeAspect="1"/>
          </p:cNvGraphicFramePr>
          <p:nvPr/>
        </p:nvGraphicFramePr>
        <p:xfrm>
          <a:off x="2005013" y="2038350"/>
          <a:ext cx="2514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477" name="Equation" r:id="rId5" imgW="863280" imgH="164880" progId="Equation.DSMT4">
                  <p:embed/>
                </p:oleObj>
              </mc:Choice>
              <mc:Fallback>
                <p:oleObj name="Equation" r:id="rId5" imgW="863280" imgH="164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5013" y="2038350"/>
                        <a:ext cx="251460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2472" name="Text Box 24"/>
          <p:cNvSpPr txBox="1">
            <a:spLocks noChangeArrowheads="1"/>
          </p:cNvSpPr>
          <p:nvPr/>
        </p:nvSpPr>
        <p:spPr bwMode="auto">
          <a:xfrm>
            <a:off x="323850" y="4183063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또한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비선형 방정식                                    의 해는 타원의 궤적에 해당한다</a:t>
            </a:r>
            <a:r>
              <a:rPr lang="en-US" altLang="ko-KR" sz="2000">
                <a:ea typeface="HY헤드라인M" pitchFamily="18" charset="-127"/>
              </a:rPr>
              <a:t>.</a:t>
            </a:r>
            <a:endParaRPr lang="en-US" altLang="ko-KR" sz="2000"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872473" name="Text Box 25"/>
          <p:cNvSpPr txBox="1">
            <a:spLocks noChangeArrowheads="1"/>
          </p:cNvSpPr>
          <p:nvPr/>
        </p:nvSpPr>
        <p:spPr bwMode="auto">
          <a:xfrm>
            <a:off x="8027988" y="476250"/>
            <a:ext cx="10255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Grid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872474" name="Object 26"/>
          <p:cNvGraphicFramePr>
            <a:graphicFrameLocks noChangeAspect="1"/>
          </p:cNvGraphicFramePr>
          <p:nvPr/>
        </p:nvGraphicFramePr>
        <p:xfrm>
          <a:off x="1979613" y="2857500"/>
          <a:ext cx="1800225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478" name="Equation" r:id="rId7" imgW="583920" imgH="279360" progId="Equation.DSMT4">
                  <p:embed/>
                </p:oleObj>
              </mc:Choice>
              <mc:Fallback>
                <p:oleObj name="Equation" r:id="rId7" imgW="583920" imgH="27936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2857500"/>
                        <a:ext cx="1800225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2475" name="Object 27"/>
          <p:cNvGraphicFramePr>
            <a:graphicFrameLocks noChangeAspect="1"/>
          </p:cNvGraphicFramePr>
          <p:nvPr/>
        </p:nvGraphicFramePr>
        <p:xfrm>
          <a:off x="3025775" y="3933825"/>
          <a:ext cx="2663825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479" name="Equation" r:id="rId9" imgW="914400" imgH="304560" progId="Equation.DSMT4">
                  <p:embed/>
                </p:oleObj>
              </mc:Choice>
              <mc:Fallback>
                <p:oleObj name="Equation" r:id="rId9" imgW="914400" imgH="30456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775" y="3933825"/>
                        <a:ext cx="2663825" cy="884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2476" name="Object 28"/>
          <p:cNvGraphicFramePr>
            <a:graphicFrameLocks noChangeAspect="1"/>
          </p:cNvGraphicFramePr>
          <p:nvPr/>
        </p:nvGraphicFramePr>
        <p:xfrm>
          <a:off x="4673600" y="5281613"/>
          <a:ext cx="1627188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480" name="Equation" r:id="rId11" imgW="558720" imgH="304560" progId="Equation.DSMT4">
                  <p:embed/>
                </p:oleObj>
              </mc:Choice>
              <mc:Fallback>
                <p:oleObj name="Equation" r:id="rId11" imgW="558720" imgH="30456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5281613"/>
                        <a:ext cx="1627188" cy="884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2477" name="Text Box 29"/>
          <p:cNvSpPr txBox="1">
            <a:spLocks noChangeArrowheads="1"/>
          </p:cNvSpPr>
          <p:nvPr/>
        </p:nvSpPr>
        <p:spPr bwMode="auto">
          <a:xfrm>
            <a:off x="1042988" y="5497513"/>
            <a:ext cx="3168650" cy="5381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100000"/>
              </a:lnSpc>
              <a:buFont typeface="Wingdings" pitchFamily="2" charset="2"/>
              <a:buNone/>
            </a:pPr>
            <a:r>
              <a:rPr lang="ko-KR" altLang="en-US">
                <a:ea typeface="HY헤드라인M" pitchFamily="18" charset="-127"/>
              </a:rPr>
              <a:t>중심이 원점이고</a:t>
            </a:r>
            <a:r>
              <a:rPr lang="en-US" altLang="ko-KR">
                <a:ea typeface="HY헤드라인M" pitchFamily="18" charset="-127"/>
              </a:rPr>
              <a:t>, </a:t>
            </a:r>
            <a:r>
              <a:rPr lang="en-US" altLang="ko-KR" i="1">
                <a:ea typeface="HY헤드라인M" pitchFamily="18" charset="-127"/>
              </a:rPr>
              <a:t>x</a:t>
            </a:r>
            <a:r>
              <a:rPr lang="ko-KR" altLang="en-US">
                <a:ea typeface="HY헤드라인M" pitchFamily="18" charset="-127"/>
              </a:rPr>
              <a:t>축 길이가 </a:t>
            </a: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>
                <a:ea typeface="HY헤드라인M" pitchFamily="18" charset="-127"/>
              </a:rPr>
              <a:t>, </a:t>
            </a:r>
          </a:p>
          <a:p>
            <a:pPr algn="ctr">
              <a:lnSpc>
                <a:spcPct val="100000"/>
              </a:lnSpc>
              <a:buFont typeface="Wingdings" pitchFamily="2" charset="2"/>
              <a:buNone/>
            </a:pPr>
            <a:r>
              <a:rPr lang="en-US" altLang="ko-KR" i="1">
                <a:ea typeface="HY헤드라인M" pitchFamily="18" charset="-127"/>
              </a:rPr>
              <a:t>y</a:t>
            </a:r>
            <a:r>
              <a:rPr lang="ko-KR" altLang="en-US">
                <a:ea typeface="HY헤드라인M" pitchFamily="18" charset="-127"/>
              </a:rPr>
              <a:t>축 길이가 </a:t>
            </a:r>
            <a:r>
              <a:rPr lang="en-US" altLang="ko-KR" i="1">
                <a:ea typeface="HY헤드라인M" pitchFamily="18" charset="-127"/>
              </a:rPr>
              <a:t>b</a:t>
            </a:r>
            <a:r>
              <a:rPr lang="ko-KR" altLang="en-US">
                <a:ea typeface="HY헤드라인M" pitchFamily="18" charset="-127"/>
              </a:rPr>
              <a:t>인 타원 방정식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9822E3E-232D-4293-AEC8-FAB30E19C8FF}" type="slidenum">
              <a:rPr lang="en-US" altLang="ko-KR"/>
              <a:pPr/>
              <a:t>40</a:t>
            </a:fld>
            <a:endParaRPr lang="en-US" altLang="ko-KR"/>
          </a:p>
        </p:txBody>
      </p:sp>
      <p:sp>
        <p:nvSpPr>
          <p:cNvPr id="963586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교차 사각형의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(2/5)</a:t>
            </a:r>
          </a:p>
        </p:txBody>
      </p:sp>
      <p:sp>
        <p:nvSpPr>
          <p:cNvPr id="963587" name="Text Box 3"/>
          <p:cNvSpPr txBox="1">
            <a:spLocks noChangeArrowheads="1"/>
          </p:cNvSpPr>
          <p:nvPr/>
        </p:nvSpPr>
        <p:spPr bwMode="auto">
          <a:xfrm>
            <a:off x="7491413" y="476250"/>
            <a:ext cx="1562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Zero-Crossing Squares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63588" name="Text Box 4"/>
          <p:cNvSpPr txBox="1">
            <a:spLocks noChangeArrowheads="1"/>
          </p:cNvSpPr>
          <p:nvPr/>
        </p:nvSpPr>
        <p:spPr bwMode="auto">
          <a:xfrm>
            <a:off x="323850" y="1052513"/>
            <a:ext cx="8569325" cy="13255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곡선이 지나가는 구간을 파악하는 방법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두 개의 이차원 배열을 사용한다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en-US" altLang="ko-KR" sz="1800" i="1">
                <a:ea typeface="HY헤드라인M" pitchFamily="18" charset="-127"/>
              </a:rPr>
              <a:t>a</a:t>
            </a:r>
            <a:r>
              <a:rPr lang="en-US" altLang="ko-KR" sz="1800" i="1" baseline="-25000">
                <a:ea typeface="HY헤드라인M" pitchFamily="18" charset="-127"/>
              </a:rPr>
              <a:t>i,j</a:t>
            </a:r>
            <a:r>
              <a:rPr lang="en-US" altLang="ko-KR" sz="1800">
                <a:ea typeface="HY헤드라인M" pitchFamily="18" charset="-127"/>
              </a:rPr>
              <a:t>: </a:t>
            </a:r>
            <a:r>
              <a:rPr lang="ko-KR" altLang="en-US" sz="1800">
                <a:ea typeface="HY헤드라인M" pitchFamily="18" charset="-127"/>
              </a:rPr>
              <a:t>구간을 나누는 직선의 교점이 가지는 </a:t>
            </a:r>
            <a:r>
              <a:rPr lang="ko-KR" altLang="en-US" sz="1800">
                <a:solidFill>
                  <a:schemeClr val="accent2"/>
                </a:solidFill>
                <a:ea typeface="HY헤드라인M" pitchFamily="18" charset="-127"/>
              </a:rPr>
              <a:t>함수 값</a:t>
            </a:r>
            <a:r>
              <a:rPr lang="ko-KR" altLang="en-US" sz="1800">
                <a:ea typeface="HY헤드라인M" pitchFamily="18" charset="-127"/>
              </a:rPr>
              <a:t>을 나타낸다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en-US" altLang="ko-KR" sz="1800" i="1">
                <a:ea typeface="HY헤드라인M" pitchFamily="18" charset="-127"/>
              </a:rPr>
              <a:t>l</a:t>
            </a:r>
            <a:r>
              <a:rPr lang="en-US" altLang="ko-KR" sz="1800" i="1" baseline="-25000">
                <a:ea typeface="HY헤드라인M" pitchFamily="18" charset="-127"/>
              </a:rPr>
              <a:t>i,j</a:t>
            </a:r>
            <a:r>
              <a:rPr lang="en-US" altLang="ko-KR" sz="1800">
                <a:ea typeface="HY헤드라인M" pitchFamily="18" charset="-127"/>
              </a:rPr>
              <a:t>: </a:t>
            </a:r>
            <a:r>
              <a:rPr lang="ko-KR" altLang="en-US" sz="1800">
                <a:ea typeface="HY헤드라인M" pitchFamily="18" charset="-127"/>
              </a:rPr>
              <a:t>직선이 해당 구간을 지나는지의 여부를 나타낸다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</p:txBody>
      </p:sp>
      <p:sp>
        <p:nvSpPr>
          <p:cNvPr id="963699" name="Rectangle 115"/>
          <p:cNvSpPr>
            <a:spLocks noChangeArrowheads="1"/>
          </p:cNvSpPr>
          <p:nvPr/>
        </p:nvSpPr>
        <p:spPr bwMode="auto">
          <a:xfrm>
            <a:off x="2338388" y="2924175"/>
            <a:ext cx="720725" cy="720725"/>
          </a:xfrm>
          <a:prstGeom prst="rect">
            <a:avLst/>
          </a:prstGeom>
          <a:noFill/>
          <a:ln w="12700">
            <a:solidFill>
              <a:srgbClr val="292929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ko-KR" altLang="ko-KR"/>
          </a:p>
        </p:txBody>
      </p:sp>
      <p:sp>
        <p:nvSpPr>
          <p:cNvPr id="963700" name="Rectangle 116"/>
          <p:cNvSpPr>
            <a:spLocks noChangeArrowheads="1"/>
          </p:cNvSpPr>
          <p:nvPr/>
        </p:nvSpPr>
        <p:spPr bwMode="auto">
          <a:xfrm>
            <a:off x="2338388" y="3641725"/>
            <a:ext cx="720725" cy="720725"/>
          </a:xfrm>
          <a:prstGeom prst="rect">
            <a:avLst/>
          </a:prstGeom>
          <a:noFill/>
          <a:ln w="12700">
            <a:solidFill>
              <a:srgbClr val="292929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ko-KR" altLang="ko-KR"/>
          </a:p>
        </p:txBody>
      </p:sp>
      <p:sp>
        <p:nvSpPr>
          <p:cNvPr id="963701" name="Rectangle 117"/>
          <p:cNvSpPr>
            <a:spLocks noChangeArrowheads="1"/>
          </p:cNvSpPr>
          <p:nvPr/>
        </p:nvSpPr>
        <p:spPr bwMode="auto">
          <a:xfrm>
            <a:off x="2338388" y="4362450"/>
            <a:ext cx="720725" cy="720725"/>
          </a:xfrm>
          <a:prstGeom prst="rect">
            <a:avLst/>
          </a:prstGeom>
          <a:noFill/>
          <a:ln w="12700">
            <a:solidFill>
              <a:srgbClr val="292929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ko-KR" altLang="ko-KR"/>
          </a:p>
        </p:txBody>
      </p:sp>
      <p:sp>
        <p:nvSpPr>
          <p:cNvPr id="963702" name="Rectangle 118"/>
          <p:cNvSpPr>
            <a:spLocks noChangeArrowheads="1"/>
          </p:cNvSpPr>
          <p:nvPr/>
        </p:nvSpPr>
        <p:spPr bwMode="auto">
          <a:xfrm>
            <a:off x="2338388" y="5083175"/>
            <a:ext cx="720725" cy="720725"/>
          </a:xfrm>
          <a:prstGeom prst="rect">
            <a:avLst/>
          </a:prstGeom>
          <a:noFill/>
          <a:ln w="12700">
            <a:solidFill>
              <a:srgbClr val="292929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ko-KR" altLang="ko-KR"/>
          </a:p>
        </p:txBody>
      </p:sp>
      <p:sp>
        <p:nvSpPr>
          <p:cNvPr id="963704" name="Rectangle 120"/>
          <p:cNvSpPr>
            <a:spLocks noChangeArrowheads="1"/>
          </p:cNvSpPr>
          <p:nvPr/>
        </p:nvSpPr>
        <p:spPr bwMode="auto">
          <a:xfrm>
            <a:off x="3057525" y="2924175"/>
            <a:ext cx="720725" cy="720725"/>
          </a:xfrm>
          <a:prstGeom prst="rect">
            <a:avLst/>
          </a:prstGeom>
          <a:noFill/>
          <a:ln w="12700">
            <a:solidFill>
              <a:srgbClr val="292929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ko-KR" altLang="ko-KR"/>
          </a:p>
        </p:txBody>
      </p:sp>
      <p:sp>
        <p:nvSpPr>
          <p:cNvPr id="963705" name="Rectangle 121"/>
          <p:cNvSpPr>
            <a:spLocks noChangeArrowheads="1"/>
          </p:cNvSpPr>
          <p:nvPr/>
        </p:nvSpPr>
        <p:spPr bwMode="auto">
          <a:xfrm>
            <a:off x="3057525" y="3641725"/>
            <a:ext cx="720725" cy="720725"/>
          </a:xfrm>
          <a:prstGeom prst="rect">
            <a:avLst/>
          </a:prstGeom>
          <a:noFill/>
          <a:ln w="12700">
            <a:solidFill>
              <a:srgbClr val="292929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ko-KR" altLang="ko-KR"/>
          </a:p>
        </p:txBody>
      </p:sp>
      <p:sp>
        <p:nvSpPr>
          <p:cNvPr id="963706" name="Rectangle 122"/>
          <p:cNvSpPr>
            <a:spLocks noChangeArrowheads="1"/>
          </p:cNvSpPr>
          <p:nvPr/>
        </p:nvSpPr>
        <p:spPr bwMode="auto">
          <a:xfrm>
            <a:off x="3057525" y="4362450"/>
            <a:ext cx="720725" cy="720725"/>
          </a:xfrm>
          <a:prstGeom prst="rect">
            <a:avLst/>
          </a:prstGeom>
          <a:noFill/>
          <a:ln w="12700">
            <a:solidFill>
              <a:srgbClr val="292929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ko-KR" altLang="ko-KR"/>
          </a:p>
        </p:txBody>
      </p:sp>
      <p:sp>
        <p:nvSpPr>
          <p:cNvPr id="963707" name="Rectangle 123"/>
          <p:cNvSpPr>
            <a:spLocks noChangeArrowheads="1"/>
          </p:cNvSpPr>
          <p:nvPr/>
        </p:nvSpPr>
        <p:spPr bwMode="auto">
          <a:xfrm>
            <a:off x="3057525" y="5083175"/>
            <a:ext cx="720725" cy="720725"/>
          </a:xfrm>
          <a:prstGeom prst="rect">
            <a:avLst/>
          </a:prstGeom>
          <a:noFill/>
          <a:ln w="12700">
            <a:solidFill>
              <a:srgbClr val="292929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ko-KR" altLang="ko-KR"/>
          </a:p>
        </p:txBody>
      </p:sp>
      <p:sp>
        <p:nvSpPr>
          <p:cNvPr id="963709" name="Rectangle 125"/>
          <p:cNvSpPr>
            <a:spLocks noChangeArrowheads="1"/>
          </p:cNvSpPr>
          <p:nvPr/>
        </p:nvSpPr>
        <p:spPr bwMode="auto">
          <a:xfrm>
            <a:off x="3778250" y="2924175"/>
            <a:ext cx="720725" cy="720725"/>
          </a:xfrm>
          <a:prstGeom prst="rect">
            <a:avLst/>
          </a:prstGeom>
          <a:noFill/>
          <a:ln w="12700">
            <a:solidFill>
              <a:srgbClr val="292929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ko-KR" altLang="ko-KR"/>
          </a:p>
        </p:txBody>
      </p:sp>
      <p:sp>
        <p:nvSpPr>
          <p:cNvPr id="963710" name="Rectangle 126"/>
          <p:cNvSpPr>
            <a:spLocks noChangeArrowheads="1"/>
          </p:cNvSpPr>
          <p:nvPr/>
        </p:nvSpPr>
        <p:spPr bwMode="auto">
          <a:xfrm>
            <a:off x="3778250" y="3641725"/>
            <a:ext cx="720725" cy="720725"/>
          </a:xfrm>
          <a:prstGeom prst="rect">
            <a:avLst/>
          </a:prstGeom>
          <a:noFill/>
          <a:ln w="12700">
            <a:solidFill>
              <a:srgbClr val="292929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ko-KR" altLang="ko-KR"/>
          </a:p>
        </p:txBody>
      </p:sp>
      <p:sp>
        <p:nvSpPr>
          <p:cNvPr id="963711" name="Rectangle 127"/>
          <p:cNvSpPr>
            <a:spLocks noChangeArrowheads="1"/>
          </p:cNvSpPr>
          <p:nvPr/>
        </p:nvSpPr>
        <p:spPr bwMode="auto">
          <a:xfrm>
            <a:off x="3778250" y="4362450"/>
            <a:ext cx="720725" cy="720725"/>
          </a:xfrm>
          <a:prstGeom prst="rect">
            <a:avLst/>
          </a:prstGeom>
          <a:noFill/>
          <a:ln w="12700">
            <a:solidFill>
              <a:srgbClr val="292929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ko-KR" altLang="ko-KR"/>
          </a:p>
        </p:txBody>
      </p:sp>
      <p:sp>
        <p:nvSpPr>
          <p:cNvPr id="963712" name="Rectangle 128"/>
          <p:cNvSpPr>
            <a:spLocks noChangeArrowheads="1"/>
          </p:cNvSpPr>
          <p:nvPr/>
        </p:nvSpPr>
        <p:spPr bwMode="auto">
          <a:xfrm>
            <a:off x="3778250" y="5083175"/>
            <a:ext cx="720725" cy="720725"/>
          </a:xfrm>
          <a:prstGeom prst="rect">
            <a:avLst/>
          </a:prstGeom>
          <a:noFill/>
          <a:ln w="12700">
            <a:solidFill>
              <a:srgbClr val="292929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ko-KR" altLang="ko-KR"/>
          </a:p>
        </p:txBody>
      </p:sp>
      <p:sp>
        <p:nvSpPr>
          <p:cNvPr id="963714" name="Rectangle 130"/>
          <p:cNvSpPr>
            <a:spLocks noChangeArrowheads="1"/>
          </p:cNvSpPr>
          <p:nvPr/>
        </p:nvSpPr>
        <p:spPr bwMode="auto">
          <a:xfrm>
            <a:off x="4498975" y="2924175"/>
            <a:ext cx="720725" cy="720725"/>
          </a:xfrm>
          <a:prstGeom prst="rect">
            <a:avLst/>
          </a:prstGeom>
          <a:noFill/>
          <a:ln w="12700">
            <a:solidFill>
              <a:srgbClr val="292929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ko-KR" altLang="ko-KR"/>
          </a:p>
        </p:txBody>
      </p:sp>
      <p:sp>
        <p:nvSpPr>
          <p:cNvPr id="963715" name="Rectangle 131"/>
          <p:cNvSpPr>
            <a:spLocks noChangeArrowheads="1"/>
          </p:cNvSpPr>
          <p:nvPr/>
        </p:nvSpPr>
        <p:spPr bwMode="auto">
          <a:xfrm>
            <a:off x="4498975" y="3641725"/>
            <a:ext cx="720725" cy="720725"/>
          </a:xfrm>
          <a:prstGeom prst="rect">
            <a:avLst/>
          </a:prstGeom>
          <a:noFill/>
          <a:ln w="12700">
            <a:solidFill>
              <a:srgbClr val="292929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ko-KR" altLang="ko-KR"/>
          </a:p>
        </p:txBody>
      </p:sp>
      <p:sp>
        <p:nvSpPr>
          <p:cNvPr id="963716" name="Rectangle 132"/>
          <p:cNvSpPr>
            <a:spLocks noChangeArrowheads="1"/>
          </p:cNvSpPr>
          <p:nvPr/>
        </p:nvSpPr>
        <p:spPr bwMode="auto">
          <a:xfrm>
            <a:off x="4498975" y="4362450"/>
            <a:ext cx="720725" cy="720725"/>
          </a:xfrm>
          <a:prstGeom prst="rect">
            <a:avLst/>
          </a:prstGeom>
          <a:noFill/>
          <a:ln w="12700">
            <a:solidFill>
              <a:srgbClr val="292929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ko-KR" altLang="ko-KR"/>
          </a:p>
        </p:txBody>
      </p:sp>
      <p:sp>
        <p:nvSpPr>
          <p:cNvPr id="963717" name="Rectangle 133"/>
          <p:cNvSpPr>
            <a:spLocks noChangeArrowheads="1"/>
          </p:cNvSpPr>
          <p:nvPr/>
        </p:nvSpPr>
        <p:spPr bwMode="auto">
          <a:xfrm>
            <a:off x="4498975" y="5083175"/>
            <a:ext cx="720725" cy="720725"/>
          </a:xfrm>
          <a:prstGeom prst="rect">
            <a:avLst/>
          </a:prstGeom>
          <a:noFill/>
          <a:ln w="12700">
            <a:solidFill>
              <a:srgbClr val="292929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/>
          <a:p>
            <a:pPr marL="292100" indent="-292100"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ko-KR" altLang="ko-KR"/>
          </a:p>
        </p:txBody>
      </p:sp>
      <p:sp>
        <p:nvSpPr>
          <p:cNvPr id="963720" name="Rectangle 136"/>
          <p:cNvSpPr>
            <a:spLocks noChangeArrowheads="1"/>
          </p:cNvSpPr>
          <p:nvPr/>
        </p:nvSpPr>
        <p:spPr bwMode="auto">
          <a:xfrm>
            <a:off x="1978025" y="5749925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1,1</a:t>
            </a:r>
          </a:p>
        </p:txBody>
      </p:sp>
      <p:sp>
        <p:nvSpPr>
          <p:cNvPr id="963722" name="Rectangle 138"/>
          <p:cNvSpPr>
            <a:spLocks noChangeArrowheads="1"/>
          </p:cNvSpPr>
          <p:nvPr/>
        </p:nvSpPr>
        <p:spPr bwMode="auto">
          <a:xfrm>
            <a:off x="1978025" y="5008563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1,2</a:t>
            </a:r>
          </a:p>
        </p:txBody>
      </p:sp>
      <p:sp>
        <p:nvSpPr>
          <p:cNvPr id="963723" name="Rectangle 139"/>
          <p:cNvSpPr>
            <a:spLocks noChangeArrowheads="1"/>
          </p:cNvSpPr>
          <p:nvPr/>
        </p:nvSpPr>
        <p:spPr bwMode="auto">
          <a:xfrm>
            <a:off x="1978025" y="4279900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1,3</a:t>
            </a:r>
          </a:p>
        </p:txBody>
      </p:sp>
      <p:sp>
        <p:nvSpPr>
          <p:cNvPr id="963724" name="Rectangle 140"/>
          <p:cNvSpPr>
            <a:spLocks noChangeArrowheads="1"/>
          </p:cNvSpPr>
          <p:nvPr/>
        </p:nvSpPr>
        <p:spPr bwMode="auto">
          <a:xfrm>
            <a:off x="1978025" y="3551238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 dirty="0" smtClean="0">
                <a:ea typeface="HY헤드라인M" pitchFamily="18" charset="-127"/>
              </a:rPr>
              <a:t>a</a:t>
            </a:r>
            <a:r>
              <a:rPr lang="en-US" altLang="ko-KR" baseline="-25000" dirty="0" smtClean="0">
                <a:ea typeface="HY헤드라인M" pitchFamily="18" charset="-127"/>
              </a:rPr>
              <a:t>1,4</a:t>
            </a:r>
            <a:endParaRPr lang="en-US" altLang="ko-KR" baseline="-25000" dirty="0">
              <a:ea typeface="HY헤드라인M" pitchFamily="18" charset="-127"/>
            </a:endParaRPr>
          </a:p>
        </p:txBody>
      </p:sp>
      <p:sp>
        <p:nvSpPr>
          <p:cNvPr id="963725" name="Rectangle 141"/>
          <p:cNvSpPr>
            <a:spLocks noChangeArrowheads="1"/>
          </p:cNvSpPr>
          <p:nvPr/>
        </p:nvSpPr>
        <p:spPr bwMode="auto">
          <a:xfrm>
            <a:off x="1978025" y="2822575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1,5</a:t>
            </a:r>
          </a:p>
        </p:txBody>
      </p:sp>
      <p:sp>
        <p:nvSpPr>
          <p:cNvPr id="963726" name="Rectangle 142"/>
          <p:cNvSpPr>
            <a:spLocks noChangeArrowheads="1"/>
          </p:cNvSpPr>
          <p:nvPr/>
        </p:nvSpPr>
        <p:spPr bwMode="auto">
          <a:xfrm>
            <a:off x="2673350" y="5749925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2,1</a:t>
            </a:r>
          </a:p>
        </p:txBody>
      </p:sp>
      <p:sp>
        <p:nvSpPr>
          <p:cNvPr id="963727" name="Rectangle 143"/>
          <p:cNvSpPr>
            <a:spLocks noChangeArrowheads="1"/>
          </p:cNvSpPr>
          <p:nvPr/>
        </p:nvSpPr>
        <p:spPr bwMode="auto">
          <a:xfrm>
            <a:off x="2673350" y="5008563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2,2</a:t>
            </a:r>
          </a:p>
        </p:txBody>
      </p:sp>
      <p:sp>
        <p:nvSpPr>
          <p:cNvPr id="963728" name="Rectangle 144"/>
          <p:cNvSpPr>
            <a:spLocks noChangeArrowheads="1"/>
          </p:cNvSpPr>
          <p:nvPr/>
        </p:nvSpPr>
        <p:spPr bwMode="auto">
          <a:xfrm>
            <a:off x="2673350" y="4279900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2,3</a:t>
            </a:r>
          </a:p>
        </p:txBody>
      </p:sp>
      <p:sp>
        <p:nvSpPr>
          <p:cNvPr id="963729" name="Rectangle 145"/>
          <p:cNvSpPr>
            <a:spLocks noChangeArrowheads="1"/>
          </p:cNvSpPr>
          <p:nvPr/>
        </p:nvSpPr>
        <p:spPr bwMode="auto">
          <a:xfrm>
            <a:off x="2673350" y="3551238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2,4</a:t>
            </a:r>
          </a:p>
        </p:txBody>
      </p:sp>
      <p:sp>
        <p:nvSpPr>
          <p:cNvPr id="963730" name="Rectangle 146"/>
          <p:cNvSpPr>
            <a:spLocks noChangeArrowheads="1"/>
          </p:cNvSpPr>
          <p:nvPr/>
        </p:nvSpPr>
        <p:spPr bwMode="auto">
          <a:xfrm>
            <a:off x="2673350" y="2822575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2,5</a:t>
            </a:r>
          </a:p>
        </p:txBody>
      </p:sp>
      <p:sp>
        <p:nvSpPr>
          <p:cNvPr id="963731" name="Rectangle 147"/>
          <p:cNvSpPr>
            <a:spLocks noChangeArrowheads="1"/>
          </p:cNvSpPr>
          <p:nvPr/>
        </p:nvSpPr>
        <p:spPr bwMode="auto">
          <a:xfrm>
            <a:off x="3394075" y="5754688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3,1</a:t>
            </a:r>
          </a:p>
        </p:txBody>
      </p:sp>
      <p:sp>
        <p:nvSpPr>
          <p:cNvPr id="963732" name="Rectangle 148"/>
          <p:cNvSpPr>
            <a:spLocks noChangeArrowheads="1"/>
          </p:cNvSpPr>
          <p:nvPr/>
        </p:nvSpPr>
        <p:spPr bwMode="auto">
          <a:xfrm>
            <a:off x="3394075" y="5013325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3,2</a:t>
            </a:r>
          </a:p>
        </p:txBody>
      </p:sp>
      <p:sp>
        <p:nvSpPr>
          <p:cNvPr id="963733" name="Rectangle 149"/>
          <p:cNvSpPr>
            <a:spLocks noChangeArrowheads="1"/>
          </p:cNvSpPr>
          <p:nvPr/>
        </p:nvSpPr>
        <p:spPr bwMode="auto">
          <a:xfrm>
            <a:off x="3394075" y="4284663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3,3</a:t>
            </a:r>
          </a:p>
        </p:txBody>
      </p:sp>
      <p:sp>
        <p:nvSpPr>
          <p:cNvPr id="963734" name="Rectangle 150"/>
          <p:cNvSpPr>
            <a:spLocks noChangeArrowheads="1"/>
          </p:cNvSpPr>
          <p:nvPr/>
        </p:nvSpPr>
        <p:spPr bwMode="auto">
          <a:xfrm>
            <a:off x="3394075" y="3556000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3,4</a:t>
            </a:r>
          </a:p>
        </p:txBody>
      </p:sp>
      <p:sp>
        <p:nvSpPr>
          <p:cNvPr id="963735" name="Rectangle 151"/>
          <p:cNvSpPr>
            <a:spLocks noChangeArrowheads="1"/>
          </p:cNvSpPr>
          <p:nvPr/>
        </p:nvSpPr>
        <p:spPr bwMode="auto">
          <a:xfrm>
            <a:off x="3394075" y="2827338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3,5</a:t>
            </a:r>
          </a:p>
        </p:txBody>
      </p:sp>
      <p:sp>
        <p:nvSpPr>
          <p:cNvPr id="963736" name="Rectangle 152"/>
          <p:cNvSpPr>
            <a:spLocks noChangeArrowheads="1"/>
          </p:cNvSpPr>
          <p:nvPr/>
        </p:nvSpPr>
        <p:spPr bwMode="auto">
          <a:xfrm>
            <a:off x="4114800" y="5759450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4,1</a:t>
            </a:r>
          </a:p>
        </p:txBody>
      </p:sp>
      <p:sp>
        <p:nvSpPr>
          <p:cNvPr id="963737" name="Rectangle 153"/>
          <p:cNvSpPr>
            <a:spLocks noChangeArrowheads="1"/>
          </p:cNvSpPr>
          <p:nvPr/>
        </p:nvSpPr>
        <p:spPr bwMode="auto">
          <a:xfrm>
            <a:off x="4114800" y="5018088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4,2</a:t>
            </a:r>
          </a:p>
        </p:txBody>
      </p:sp>
      <p:sp>
        <p:nvSpPr>
          <p:cNvPr id="963738" name="Rectangle 154"/>
          <p:cNvSpPr>
            <a:spLocks noChangeArrowheads="1"/>
          </p:cNvSpPr>
          <p:nvPr/>
        </p:nvSpPr>
        <p:spPr bwMode="auto">
          <a:xfrm>
            <a:off x="4114800" y="4289425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4,3</a:t>
            </a:r>
          </a:p>
        </p:txBody>
      </p:sp>
      <p:sp>
        <p:nvSpPr>
          <p:cNvPr id="963739" name="Rectangle 155"/>
          <p:cNvSpPr>
            <a:spLocks noChangeArrowheads="1"/>
          </p:cNvSpPr>
          <p:nvPr/>
        </p:nvSpPr>
        <p:spPr bwMode="auto">
          <a:xfrm>
            <a:off x="4114800" y="3560763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4,4</a:t>
            </a:r>
          </a:p>
        </p:txBody>
      </p:sp>
      <p:sp>
        <p:nvSpPr>
          <p:cNvPr id="963740" name="Rectangle 156"/>
          <p:cNvSpPr>
            <a:spLocks noChangeArrowheads="1"/>
          </p:cNvSpPr>
          <p:nvPr/>
        </p:nvSpPr>
        <p:spPr bwMode="auto">
          <a:xfrm>
            <a:off x="4114800" y="2832100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4,5</a:t>
            </a:r>
          </a:p>
        </p:txBody>
      </p:sp>
      <p:sp>
        <p:nvSpPr>
          <p:cNvPr id="963741" name="Rectangle 157"/>
          <p:cNvSpPr>
            <a:spLocks noChangeArrowheads="1"/>
          </p:cNvSpPr>
          <p:nvPr/>
        </p:nvSpPr>
        <p:spPr bwMode="auto">
          <a:xfrm>
            <a:off x="4835525" y="5726113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5,1</a:t>
            </a:r>
          </a:p>
        </p:txBody>
      </p:sp>
      <p:sp>
        <p:nvSpPr>
          <p:cNvPr id="963742" name="Rectangle 158"/>
          <p:cNvSpPr>
            <a:spLocks noChangeArrowheads="1"/>
          </p:cNvSpPr>
          <p:nvPr/>
        </p:nvSpPr>
        <p:spPr bwMode="auto">
          <a:xfrm>
            <a:off x="4835525" y="5022850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5,2</a:t>
            </a:r>
          </a:p>
        </p:txBody>
      </p:sp>
      <p:sp>
        <p:nvSpPr>
          <p:cNvPr id="963743" name="Rectangle 159"/>
          <p:cNvSpPr>
            <a:spLocks noChangeArrowheads="1"/>
          </p:cNvSpPr>
          <p:nvPr/>
        </p:nvSpPr>
        <p:spPr bwMode="auto">
          <a:xfrm>
            <a:off x="4835525" y="4294188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5,3</a:t>
            </a:r>
          </a:p>
        </p:txBody>
      </p:sp>
      <p:sp>
        <p:nvSpPr>
          <p:cNvPr id="963744" name="Rectangle 160"/>
          <p:cNvSpPr>
            <a:spLocks noChangeArrowheads="1"/>
          </p:cNvSpPr>
          <p:nvPr/>
        </p:nvSpPr>
        <p:spPr bwMode="auto">
          <a:xfrm>
            <a:off x="4835525" y="3565525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5,4</a:t>
            </a:r>
          </a:p>
        </p:txBody>
      </p:sp>
      <p:sp>
        <p:nvSpPr>
          <p:cNvPr id="963745" name="Rectangle 161"/>
          <p:cNvSpPr>
            <a:spLocks noChangeArrowheads="1"/>
          </p:cNvSpPr>
          <p:nvPr/>
        </p:nvSpPr>
        <p:spPr bwMode="auto">
          <a:xfrm>
            <a:off x="4835525" y="2836863"/>
            <a:ext cx="376238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ea typeface="HY헤드라인M" pitchFamily="18" charset="-127"/>
              </a:rPr>
              <a:t>a</a:t>
            </a:r>
            <a:r>
              <a:rPr lang="en-US" altLang="ko-KR" baseline="-25000">
                <a:ea typeface="HY헤드라인M" pitchFamily="18" charset="-127"/>
              </a:rPr>
              <a:t>5,5</a:t>
            </a:r>
          </a:p>
        </p:txBody>
      </p:sp>
      <p:sp>
        <p:nvSpPr>
          <p:cNvPr id="963747" name="Rectangle 163"/>
          <p:cNvSpPr>
            <a:spLocks noChangeArrowheads="1"/>
          </p:cNvSpPr>
          <p:nvPr/>
        </p:nvSpPr>
        <p:spPr bwMode="auto">
          <a:xfrm>
            <a:off x="2546350" y="5314950"/>
            <a:ext cx="334963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solidFill>
                  <a:schemeClr val="accent2"/>
                </a:solidFill>
                <a:ea typeface="HY헤드라인M" pitchFamily="18" charset="-127"/>
              </a:rPr>
              <a:t>l</a:t>
            </a:r>
            <a:r>
              <a:rPr lang="en-US" altLang="ko-KR" baseline="-25000">
                <a:solidFill>
                  <a:schemeClr val="accent2"/>
                </a:solidFill>
                <a:ea typeface="HY헤드라인M" pitchFamily="18" charset="-127"/>
              </a:rPr>
              <a:t>1,1</a:t>
            </a:r>
          </a:p>
        </p:txBody>
      </p:sp>
      <p:sp>
        <p:nvSpPr>
          <p:cNvPr id="963748" name="Rectangle 164"/>
          <p:cNvSpPr>
            <a:spLocks noChangeArrowheads="1"/>
          </p:cNvSpPr>
          <p:nvPr/>
        </p:nvSpPr>
        <p:spPr bwMode="auto">
          <a:xfrm>
            <a:off x="2546350" y="4573588"/>
            <a:ext cx="334963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solidFill>
                  <a:schemeClr val="accent2"/>
                </a:solidFill>
                <a:ea typeface="HY헤드라인M" pitchFamily="18" charset="-127"/>
              </a:rPr>
              <a:t>l</a:t>
            </a:r>
            <a:r>
              <a:rPr lang="en-US" altLang="ko-KR" baseline="-25000">
                <a:solidFill>
                  <a:schemeClr val="accent2"/>
                </a:solidFill>
                <a:ea typeface="HY헤드라인M" pitchFamily="18" charset="-127"/>
              </a:rPr>
              <a:t>1,2</a:t>
            </a:r>
          </a:p>
        </p:txBody>
      </p:sp>
      <p:sp>
        <p:nvSpPr>
          <p:cNvPr id="963749" name="Rectangle 165"/>
          <p:cNvSpPr>
            <a:spLocks noChangeArrowheads="1"/>
          </p:cNvSpPr>
          <p:nvPr/>
        </p:nvSpPr>
        <p:spPr bwMode="auto">
          <a:xfrm>
            <a:off x="2546350" y="3844925"/>
            <a:ext cx="334963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solidFill>
                  <a:schemeClr val="accent2"/>
                </a:solidFill>
                <a:ea typeface="HY헤드라인M" pitchFamily="18" charset="-127"/>
              </a:rPr>
              <a:t>l</a:t>
            </a:r>
            <a:r>
              <a:rPr lang="en-US" altLang="ko-KR" baseline="-25000">
                <a:solidFill>
                  <a:schemeClr val="accent2"/>
                </a:solidFill>
                <a:ea typeface="HY헤드라인M" pitchFamily="18" charset="-127"/>
              </a:rPr>
              <a:t>1,3</a:t>
            </a:r>
          </a:p>
        </p:txBody>
      </p:sp>
      <p:sp>
        <p:nvSpPr>
          <p:cNvPr id="963750" name="Rectangle 166"/>
          <p:cNvSpPr>
            <a:spLocks noChangeArrowheads="1"/>
          </p:cNvSpPr>
          <p:nvPr/>
        </p:nvSpPr>
        <p:spPr bwMode="auto">
          <a:xfrm>
            <a:off x="2546350" y="3116263"/>
            <a:ext cx="334963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solidFill>
                  <a:schemeClr val="accent2"/>
                </a:solidFill>
                <a:ea typeface="HY헤드라인M" pitchFamily="18" charset="-127"/>
              </a:rPr>
              <a:t>l</a:t>
            </a:r>
            <a:r>
              <a:rPr lang="en-US" altLang="ko-KR" baseline="-25000">
                <a:solidFill>
                  <a:schemeClr val="accent2"/>
                </a:solidFill>
                <a:ea typeface="HY헤드라인M" pitchFamily="18" charset="-127"/>
              </a:rPr>
              <a:t>1,4</a:t>
            </a:r>
          </a:p>
        </p:txBody>
      </p:sp>
      <p:sp>
        <p:nvSpPr>
          <p:cNvPr id="963752" name="Rectangle 168"/>
          <p:cNvSpPr>
            <a:spLocks noChangeArrowheads="1"/>
          </p:cNvSpPr>
          <p:nvPr/>
        </p:nvSpPr>
        <p:spPr bwMode="auto">
          <a:xfrm>
            <a:off x="3265488" y="5314950"/>
            <a:ext cx="334962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solidFill>
                  <a:schemeClr val="accent2"/>
                </a:solidFill>
                <a:ea typeface="HY헤드라인M" pitchFamily="18" charset="-127"/>
              </a:rPr>
              <a:t>l</a:t>
            </a:r>
            <a:r>
              <a:rPr lang="en-US" altLang="ko-KR" baseline="-25000">
                <a:solidFill>
                  <a:schemeClr val="accent2"/>
                </a:solidFill>
                <a:ea typeface="HY헤드라인M" pitchFamily="18" charset="-127"/>
              </a:rPr>
              <a:t>2,1</a:t>
            </a:r>
          </a:p>
        </p:txBody>
      </p:sp>
      <p:sp>
        <p:nvSpPr>
          <p:cNvPr id="963753" name="Rectangle 169"/>
          <p:cNvSpPr>
            <a:spLocks noChangeArrowheads="1"/>
          </p:cNvSpPr>
          <p:nvPr/>
        </p:nvSpPr>
        <p:spPr bwMode="auto">
          <a:xfrm>
            <a:off x="3265488" y="4573588"/>
            <a:ext cx="334962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solidFill>
                  <a:schemeClr val="accent2"/>
                </a:solidFill>
                <a:ea typeface="HY헤드라인M" pitchFamily="18" charset="-127"/>
              </a:rPr>
              <a:t>l</a:t>
            </a:r>
            <a:r>
              <a:rPr lang="en-US" altLang="ko-KR" baseline="-25000">
                <a:solidFill>
                  <a:schemeClr val="accent2"/>
                </a:solidFill>
                <a:ea typeface="HY헤드라인M" pitchFamily="18" charset="-127"/>
              </a:rPr>
              <a:t>2,2</a:t>
            </a:r>
          </a:p>
        </p:txBody>
      </p:sp>
      <p:sp>
        <p:nvSpPr>
          <p:cNvPr id="963754" name="Rectangle 170"/>
          <p:cNvSpPr>
            <a:spLocks noChangeArrowheads="1"/>
          </p:cNvSpPr>
          <p:nvPr/>
        </p:nvSpPr>
        <p:spPr bwMode="auto">
          <a:xfrm>
            <a:off x="3265488" y="3844925"/>
            <a:ext cx="334962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solidFill>
                  <a:schemeClr val="accent2"/>
                </a:solidFill>
                <a:ea typeface="HY헤드라인M" pitchFamily="18" charset="-127"/>
              </a:rPr>
              <a:t>l</a:t>
            </a:r>
            <a:r>
              <a:rPr lang="en-US" altLang="ko-KR" baseline="-25000">
                <a:solidFill>
                  <a:schemeClr val="accent2"/>
                </a:solidFill>
                <a:ea typeface="HY헤드라인M" pitchFamily="18" charset="-127"/>
              </a:rPr>
              <a:t>2,3</a:t>
            </a:r>
          </a:p>
        </p:txBody>
      </p:sp>
      <p:sp>
        <p:nvSpPr>
          <p:cNvPr id="963755" name="Rectangle 171"/>
          <p:cNvSpPr>
            <a:spLocks noChangeArrowheads="1"/>
          </p:cNvSpPr>
          <p:nvPr/>
        </p:nvSpPr>
        <p:spPr bwMode="auto">
          <a:xfrm>
            <a:off x="3265488" y="3116263"/>
            <a:ext cx="334962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solidFill>
                  <a:schemeClr val="accent2"/>
                </a:solidFill>
                <a:ea typeface="HY헤드라인M" pitchFamily="18" charset="-127"/>
              </a:rPr>
              <a:t>l</a:t>
            </a:r>
            <a:r>
              <a:rPr lang="en-US" altLang="ko-KR" baseline="-25000">
                <a:solidFill>
                  <a:schemeClr val="accent2"/>
                </a:solidFill>
                <a:ea typeface="HY헤드라인M" pitchFamily="18" charset="-127"/>
              </a:rPr>
              <a:t>2,4</a:t>
            </a:r>
          </a:p>
        </p:txBody>
      </p:sp>
      <p:sp>
        <p:nvSpPr>
          <p:cNvPr id="963756" name="Rectangle 172"/>
          <p:cNvSpPr>
            <a:spLocks noChangeArrowheads="1"/>
          </p:cNvSpPr>
          <p:nvPr/>
        </p:nvSpPr>
        <p:spPr bwMode="auto">
          <a:xfrm>
            <a:off x="3984625" y="5314950"/>
            <a:ext cx="334963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solidFill>
                  <a:schemeClr val="accent2"/>
                </a:solidFill>
                <a:ea typeface="HY헤드라인M" pitchFamily="18" charset="-127"/>
              </a:rPr>
              <a:t>l</a:t>
            </a:r>
            <a:r>
              <a:rPr lang="en-US" altLang="ko-KR" baseline="-25000">
                <a:solidFill>
                  <a:schemeClr val="accent2"/>
                </a:solidFill>
                <a:ea typeface="HY헤드라인M" pitchFamily="18" charset="-127"/>
              </a:rPr>
              <a:t>3,1</a:t>
            </a:r>
          </a:p>
        </p:txBody>
      </p:sp>
      <p:sp>
        <p:nvSpPr>
          <p:cNvPr id="963757" name="Rectangle 173"/>
          <p:cNvSpPr>
            <a:spLocks noChangeArrowheads="1"/>
          </p:cNvSpPr>
          <p:nvPr/>
        </p:nvSpPr>
        <p:spPr bwMode="auto">
          <a:xfrm>
            <a:off x="3984625" y="4573588"/>
            <a:ext cx="334963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solidFill>
                  <a:schemeClr val="accent2"/>
                </a:solidFill>
                <a:ea typeface="HY헤드라인M" pitchFamily="18" charset="-127"/>
              </a:rPr>
              <a:t>l</a:t>
            </a:r>
            <a:r>
              <a:rPr lang="en-US" altLang="ko-KR" baseline="-25000">
                <a:solidFill>
                  <a:schemeClr val="accent2"/>
                </a:solidFill>
                <a:ea typeface="HY헤드라인M" pitchFamily="18" charset="-127"/>
              </a:rPr>
              <a:t>3,2</a:t>
            </a:r>
          </a:p>
        </p:txBody>
      </p:sp>
      <p:sp>
        <p:nvSpPr>
          <p:cNvPr id="963758" name="Rectangle 174"/>
          <p:cNvSpPr>
            <a:spLocks noChangeArrowheads="1"/>
          </p:cNvSpPr>
          <p:nvPr/>
        </p:nvSpPr>
        <p:spPr bwMode="auto">
          <a:xfrm>
            <a:off x="3984625" y="3844925"/>
            <a:ext cx="334963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solidFill>
                  <a:schemeClr val="accent2"/>
                </a:solidFill>
                <a:ea typeface="HY헤드라인M" pitchFamily="18" charset="-127"/>
              </a:rPr>
              <a:t>l</a:t>
            </a:r>
            <a:r>
              <a:rPr lang="en-US" altLang="ko-KR" baseline="-25000">
                <a:solidFill>
                  <a:schemeClr val="accent2"/>
                </a:solidFill>
                <a:ea typeface="HY헤드라인M" pitchFamily="18" charset="-127"/>
              </a:rPr>
              <a:t>3,3</a:t>
            </a:r>
          </a:p>
        </p:txBody>
      </p:sp>
      <p:sp>
        <p:nvSpPr>
          <p:cNvPr id="963759" name="Rectangle 175"/>
          <p:cNvSpPr>
            <a:spLocks noChangeArrowheads="1"/>
          </p:cNvSpPr>
          <p:nvPr/>
        </p:nvSpPr>
        <p:spPr bwMode="auto">
          <a:xfrm>
            <a:off x="3984625" y="3116263"/>
            <a:ext cx="334963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solidFill>
                  <a:schemeClr val="accent2"/>
                </a:solidFill>
                <a:ea typeface="HY헤드라인M" pitchFamily="18" charset="-127"/>
              </a:rPr>
              <a:t>l</a:t>
            </a:r>
            <a:r>
              <a:rPr lang="en-US" altLang="ko-KR" baseline="-25000">
                <a:solidFill>
                  <a:schemeClr val="accent2"/>
                </a:solidFill>
                <a:ea typeface="HY헤드라인M" pitchFamily="18" charset="-127"/>
              </a:rPr>
              <a:t>3,4</a:t>
            </a:r>
          </a:p>
        </p:txBody>
      </p:sp>
      <p:sp>
        <p:nvSpPr>
          <p:cNvPr id="963760" name="Rectangle 176"/>
          <p:cNvSpPr>
            <a:spLocks noChangeArrowheads="1"/>
          </p:cNvSpPr>
          <p:nvPr/>
        </p:nvSpPr>
        <p:spPr bwMode="auto">
          <a:xfrm>
            <a:off x="4703763" y="5314950"/>
            <a:ext cx="334962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solidFill>
                  <a:schemeClr val="accent2"/>
                </a:solidFill>
                <a:ea typeface="HY헤드라인M" pitchFamily="18" charset="-127"/>
              </a:rPr>
              <a:t>l</a:t>
            </a:r>
            <a:r>
              <a:rPr lang="en-US" altLang="ko-KR" baseline="-25000">
                <a:solidFill>
                  <a:schemeClr val="accent2"/>
                </a:solidFill>
                <a:ea typeface="HY헤드라인M" pitchFamily="18" charset="-127"/>
              </a:rPr>
              <a:t>4,1</a:t>
            </a:r>
          </a:p>
        </p:txBody>
      </p:sp>
      <p:sp>
        <p:nvSpPr>
          <p:cNvPr id="963761" name="Rectangle 177"/>
          <p:cNvSpPr>
            <a:spLocks noChangeArrowheads="1"/>
          </p:cNvSpPr>
          <p:nvPr/>
        </p:nvSpPr>
        <p:spPr bwMode="auto">
          <a:xfrm>
            <a:off x="4703763" y="4573588"/>
            <a:ext cx="334962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solidFill>
                  <a:schemeClr val="accent2"/>
                </a:solidFill>
                <a:ea typeface="HY헤드라인M" pitchFamily="18" charset="-127"/>
              </a:rPr>
              <a:t>l</a:t>
            </a:r>
            <a:r>
              <a:rPr lang="en-US" altLang="ko-KR" baseline="-25000">
                <a:solidFill>
                  <a:schemeClr val="accent2"/>
                </a:solidFill>
                <a:ea typeface="HY헤드라인M" pitchFamily="18" charset="-127"/>
              </a:rPr>
              <a:t>4,2</a:t>
            </a:r>
          </a:p>
        </p:txBody>
      </p:sp>
      <p:sp>
        <p:nvSpPr>
          <p:cNvPr id="963762" name="Rectangle 178"/>
          <p:cNvSpPr>
            <a:spLocks noChangeArrowheads="1"/>
          </p:cNvSpPr>
          <p:nvPr/>
        </p:nvSpPr>
        <p:spPr bwMode="auto">
          <a:xfrm>
            <a:off x="4703763" y="3844925"/>
            <a:ext cx="334962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solidFill>
                  <a:schemeClr val="accent2"/>
                </a:solidFill>
                <a:ea typeface="HY헤드라인M" pitchFamily="18" charset="-127"/>
              </a:rPr>
              <a:t>l</a:t>
            </a:r>
            <a:r>
              <a:rPr lang="en-US" altLang="ko-KR" baseline="-25000">
                <a:solidFill>
                  <a:schemeClr val="accent2"/>
                </a:solidFill>
                <a:ea typeface="HY헤드라인M" pitchFamily="18" charset="-127"/>
              </a:rPr>
              <a:t>4,3</a:t>
            </a:r>
          </a:p>
        </p:txBody>
      </p:sp>
      <p:sp>
        <p:nvSpPr>
          <p:cNvPr id="963763" name="Rectangle 179"/>
          <p:cNvSpPr>
            <a:spLocks noChangeArrowheads="1"/>
          </p:cNvSpPr>
          <p:nvPr/>
        </p:nvSpPr>
        <p:spPr bwMode="auto">
          <a:xfrm>
            <a:off x="4703763" y="3116263"/>
            <a:ext cx="334962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pPr marL="292100" indent="-29210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i="1">
                <a:solidFill>
                  <a:schemeClr val="accent2"/>
                </a:solidFill>
                <a:ea typeface="HY헤드라인M" pitchFamily="18" charset="-127"/>
              </a:rPr>
              <a:t>l</a:t>
            </a:r>
            <a:r>
              <a:rPr lang="en-US" altLang="ko-KR" baseline="-25000">
                <a:solidFill>
                  <a:schemeClr val="accent2"/>
                </a:solidFill>
                <a:ea typeface="HY헤드라인M" pitchFamily="18" charset="-127"/>
              </a:rPr>
              <a:t>4,4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3CA8A4F3-0706-4D2E-9591-62DBFA1D32B5}" type="slidenum">
              <a:rPr lang="en-US" altLang="ko-KR"/>
              <a:pPr/>
              <a:t>41</a:t>
            </a:fld>
            <a:endParaRPr lang="en-US" altLang="ko-KR"/>
          </a:p>
        </p:txBody>
      </p:sp>
      <p:sp>
        <p:nvSpPr>
          <p:cNvPr id="965634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교차 사각형의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(3/5)</a:t>
            </a:r>
          </a:p>
        </p:txBody>
      </p:sp>
      <p:sp>
        <p:nvSpPr>
          <p:cNvPr id="965635" name="Text Box 3"/>
          <p:cNvSpPr txBox="1">
            <a:spLocks noChangeArrowheads="1"/>
          </p:cNvSpPr>
          <p:nvPr/>
        </p:nvSpPr>
        <p:spPr bwMode="auto">
          <a:xfrm>
            <a:off x="7491413" y="476250"/>
            <a:ext cx="1562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Zero-Crossing Squares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65636" name="Text Box 4"/>
          <p:cNvSpPr txBox="1">
            <a:spLocks noChangeArrowheads="1"/>
          </p:cNvSpPr>
          <p:nvPr/>
        </p:nvSpPr>
        <p:spPr bwMode="auto">
          <a:xfrm>
            <a:off x="323850" y="1052513"/>
            <a:ext cx="8569325" cy="3862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이차원 배열 </a:t>
            </a:r>
            <a:r>
              <a:rPr lang="en-US" altLang="ko-KR" sz="1800" i="1">
                <a:ea typeface="HY헤드라인M" pitchFamily="18" charset="-127"/>
              </a:rPr>
              <a:t>a</a:t>
            </a:r>
            <a:r>
              <a:rPr lang="en-US" altLang="ko-KR" sz="1800" i="1" baseline="-25000">
                <a:ea typeface="HY헤드라인M" pitchFamily="18" charset="-127"/>
              </a:rPr>
              <a:t>i,j</a:t>
            </a:r>
            <a:r>
              <a:rPr lang="ko-KR" altLang="en-US" sz="2000">
                <a:ea typeface="HY헤드라인M" pitchFamily="18" charset="-127"/>
              </a:rPr>
              <a:t>의 구성 방법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en-US" altLang="ko-KR" sz="1800" i="1">
                <a:ea typeface="HY헤드라인M" pitchFamily="18" charset="-127"/>
              </a:rPr>
              <a:t>a</a:t>
            </a:r>
            <a:r>
              <a:rPr lang="en-US" altLang="ko-KR" sz="1800" i="1" baseline="-25000">
                <a:ea typeface="HY헤드라인M" pitchFamily="18" charset="-127"/>
              </a:rPr>
              <a:t>i,j</a:t>
            </a:r>
            <a:r>
              <a:rPr lang="ko-KR" altLang="en-US" sz="1800">
                <a:ea typeface="HY헤드라인M" pitchFamily="18" charset="-127"/>
              </a:rPr>
              <a:t>는 다음과 같이 구해지는 </a:t>
            </a: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x</a:t>
            </a:r>
            <a:r>
              <a:rPr lang="en-US" altLang="ko-KR" sz="1800">
                <a:ea typeface="HY헤드라인M" pitchFamily="18" charset="-127"/>
              </a:rPr>
              <a:t>, </a:t>
            </a:r>
            <a:r>
              <a:rPr lang="en-US" altLang="ko-KR" sz="1800" i="1">
                <a:ea typeface="HY헤드라인M" pitchFamily="18" charset="-127"/>
              </a:rPr>
              <a:t>y</a:t>
            </a:r>
            <a:r>
              <a:rPr lang="en-US" altLang="ko-KR" sz="1800">
                <a:ea typeface="HY헤드라인M" pitchFamily="18" charset="-127"/>
              </a:rPr>
              <a:t>) </a:t>
            </a:r>
            <a:r>
              <a:rPr lang="ko-KR" altLang="en-US" sz="1800">
                <a:ea typeface="HY헤드라인M" pitchFamily="18" charset="-127"/>
              </a:rPr>
              <a:t>좌표 값의 함수 값을 가진다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endParaRPr lang="en-US" altLang="ko-KR" sz="1800">
              <a:ea typeface="HY헤드라인M" pitchFamily="18" charset="-127"/>
            </a:endParaRP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endParaRPr lang="en-US" altLang="ko-KR" sz="1800">
              <a:ea typeface="HY헤드라인M" pitchFamily="18" charset="-127"/>
            </a:endParaRP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endParaRPr lang="en-US" altLang="ko-KR" sz="1800">
              <a:ea typeface="HY헤드라인M" pitchFamily="18" charset="-127"/>
            </a:endParaRP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endParaRPr lang="en-US" altLang="ko-KR" sz="1800">
              <a:ea typeface="HY헤드라인M" pitchFamily="18" charset="-127"/>
            </a:endParaRP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endParaRPr lang="en-US" altLang="ko-KR" sz="1800">
              <a:ea typeface="HY헤드라인M" pitchFamily="18" charset="-127"/>
            </a:endParaRP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1800">
                <a:ea typeface="HY헤드라인M" pitchFamily="18" charset="-127"/>
              </a:rPr>
              <a:t>결국</a:t>
            </a:r>
            <a:r>
              <a:rPr lang="en-US" altLang="ko-KR" sz="1800">
                <a:ea typeface="HY헤드라인M" pitchFamily="18" charset="-127"/>
              </a:rPr>
              <a:t>, </a:t>
            </a:r>
            <a:r>
              <a:rPr lang="en-US" altLang="ko-KR" sz="1800" i="1">
                <a:ea typeface="HY헤드라인M" pitchFamily="18" charset="-127"/>
              </a:rPr>
              <a:t>a</a:t>
            </a:r>
            <a:r>
              <a:rPr lang="en-US" altLang="ko-KR" sz="1800" i="1" baseline="-25000">
                <a:ea typeface="HY헤드라인M" pitchFamily="18" charset="-127"/>
              </a:rPr>
              <a:t>i,j</a:t>
            </a:r>
            <a:r>
              <a:rPr lang="ko-KR" altLang="en-US" sz="1800">
                <a:ea typeface="HY헤드라인M" pitchFamily="18" charset="-127"/>
              </a:rPr>
              <a:t>는 시작 점 </a:t>
            </a: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u</a:t>
            </a:r>
            <a:r>
              <a:rPr lang="en-US" altLang="ko-KR" sz="1800">
                <a:ea typeface="HY헤드라인M" pitchFamily="18" charset="-127"/>
              </a:rPr>
              <a:t>, </a:t>
            </a:r>
            <a:r>
              <a:rPr lang="en-US" altLang="ko-KR" sz="1800" i="1">
                <a:ea typeface="HY헤드라인M" pitchFamily="18" charset="-127"/>
              </a:rPr>
              <a:t>v</a:t>
            </a:r>
            <a:r>
              <a:rPr lang="en-US" altLang="ko-KR" sz="1800">
                <a:ea typeface="HY헤드라인M" pitchFamily="18" charset="-127"/>
              </a:rPr>
              <a:t>)</a:t>
            </a:r>
            <a:r>
              <a:rPr lang="ko-KR" altLang="en-US" sz="1800">
                <a:ea typeface="HY헤드라인M" pitchFamily="18" charset="-127"/>
              </a:rPr>
              <a:t>에서 </a:t>
            </a:r>
            <a:r>
              <a:rPr lang="en-US" altLang="ko-KR" sz="1800" i="1">
                <a:ea typeface="HY헤드라인M" pitchFamily="18" charset="-127"/>
              </a:rPr>
              <a:t>x</a:t>
            </a:r>
            <a:r>
              <a:rPr lang="en-US" altLang="ko-KR" sz="1800">
                <a:ea typeface="HY헤드라인M" pitchFamily="18" charset="-127"/>
              </a:rPr>
              <a:t> </a:t>
            </a:r>
            <a:r>
              <a:rPr lang="ko-KR" altLang="en-US" sz="1800">
                <a:ea typeface="HY헤드라인M" pitchFamily="18" charset="-127"/>
              </a:rPr>
              <a:t>축으로 </a:t>
            </a: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i</a:t>
            </a:r>
            <a:r>
              <a:rPr lang="en-US" altLang="ko-KR" sz="1800">
                <a:ea typeface="HY헤드라인M" pitchFamily="18" charset="-127"/>
              </a:rPr>
              <a:t>-1), </a:t>
            </a:r>
            <a:r>
              <a:rPr lang="en-US" altLang="ko-KR" sz="1800" i="1">
                <a:ea typeface="HY헤드라인M" pitchFamily="18" charset="-127"/>
              </a:rPr>
              <a:t>y</a:t>
            </a:r>
            <a:r>
              <a:rPr lang="en-US" altLang="ko-KR" sz="1800">
                <a:ea typeface="HY헤드라인M" pitchFamily="18" charset="-127"/>
              </a:rPr>
              <a:t> </a:t>
            </a:r>
            <a:r>
              <a:rPr lang="ko-KR" altLang="en-US" sz="1800">
                <a:ea typeface="HY헤드라인M" pitchFamily="18" charset="-127"/>
              </a:rPr>
              <a:t>축으로 </a:t>
            </a: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j</a:t>
            </a:r>
            <a:r>
              <a:rPr lang="en-US" altLang="ko-KR" sz="1800">
                <a:ea typeface="HY헤드라인M" pitchFamily="18" charset="-127"/>
              </a:rPr>
              <a:t>-1)</a:t>
            </a:r>
            <a:r>
              <a:rPr lang="ko-KR" altLang="en-US" sz="1800">
                <a:ea typeface="HY헤드라인M" pitchFamily="18" charset="-127"/>
              </a:rPr>
              <a:t>을 </a:t>
            </a:r>
            <a:r>
              <a:rPr lang="en-US" altLang="ko-KR" sz="1800" i="1">
                <a:ea typeface="HY헤드라인M" pitchFamily="18" charset="-127"/>
              </a:rPr>
              <a:t>c</a:t>
            </a:r>
            <a:r>
              <a:rPr lang="en-US" altLang="ko-KR" sz="1800">
                <a:ea typeface="HY헤드라인M" pitchFamily="18" charset="-127"/>
              </a:rPr>
              <a:t> </a:t>
            </a:r>
            <a:r>
              <a:rPr lang="ko-KR" altLang="en-US" sz="1800">
                <a:ea typeface="HY헤드라인M" pitchFamily="18" charset="-127"/>
              </a:rPr>
              <a:t>만큼씩 이동한 점의 함수 값이다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965694" name="Object 62"/>
          <p:cNvGraphicFramePr>
            <a:graphicFrameLocks noChangeAspect="1"/>
          </p:cNvGraphicFramePr>
          <p:nvPr/>
        </p:nvGraphicFramePr>
        <p:xfrm>
          <a:off x="1493838" y="2149475"/>
          <a:ext cx="1998662" cy="171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695" name="Equation" r:id="rId5" imgW="698400" imgH="596880" progId="Equation.DSMT4">
                  <p:embed/>
                </p:oleObj>
              </mc:Choice>
              <mc:Fallback>
                <p:oleObj name="Equation" r:id="rId5" imgW="698400" imgH="59688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838" y="2149475"/>
                        <a:ext cx="1998662" cy="171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F0C2517D-15A3-4384-84E0-972069FB7BE4}" type="slidenum">
              <a:rPr lang="en-US" altLang="ko-KR"/>
              <a:pPr/>
              <a:t>42</a:t>
            </a:fld>
            <a:endParaRPr lang="en-US" altLang="ko-KR"/>
          </a:p>
        </p:txBody>
      </p:sp>
      <p:sp>
        <p:nvSpPr>
          <p:cNvPr id="967682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교차 사각형의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(4/5)</a:t>
            </a:r>
          </a:p>
        </p:txBody>
      </p:sp>
      <p:sp>
        <p:nvSpPr>
          <p:cNvPr id="967683" name="Text Box 3"/>
          <p:cNvSpPr txBox="1">
            <a:spLocks noChangeArrowheads="1"/>
          </p:cNvSpPr>
          <p:nvPr/>
        </p:nvSpPr>
        <p:spPr bwMode="auto">
          <a:xfrm>
            <a:off x="7491413" y="476250"/>
            <a:ext cx="1562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Zero-Crossing Squares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67684" name="Text Box 4"/>
          <p:cNvSpPr txBox="1">
            <a:spLocks noChangeArrowheads="1"/>
          </p:cNvSpPr>
          <p:nvPr/>
        </p:nvSpPr>
        <p:spPr bwMode="auto">
          <a:xfrm>
            <a:off x="323850" y="10525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이차원 배열 </a:t>
            </a:r>
            <a:r>
              <a:rPr lang="en-US" altLang="ko-KR" sz="1800" i="1">
                <a:ea typeface="HY헤드라인M" pitchFamily="18" charset="-127"/>
              </a:rPr>
              <a:t>l</a:t>
            </a:r>
            <a:r>
              <a:rPr lang="en-US" altLang="ko-KR" sz="1800" i="1" baseline="-25000">
                <a:ea typeface="HY헤드라인M" pitchFamily="18" charset="-127"/>
              </a:rPr>
              <a:t>i,j</a:t>
            </a:r>
            <a:r>
              <a:rPr lang="ko-KR" altLang="en-US" sz="2000">
                <a:ea typeface="HY헤드라인M" pitchFamily="18" charset="-127"/>
              </a:rPr>
              <a:t>의 구성 방법 </a:t>
            </a:r>
            <a:r>
              <a:rPr lang="en-US" altLang="ko-KR" sz="2000">
                <a:ea typeface="HY헤드라인M" pitchFamily="18" charset="-127"/>
              </a:rPr>
              <a:t>(1/2)  (Note: </a:t>
            </a:r>
            <a:r>
              <a:rPr lang="ko-KR" altLang="en-US" sz="2000">
                <a:ea typeface="HY헤드라인M" pitchFamily="18" charset="-127"/>
              </a:rPr>
              <a:t>모든 </a:t>
            </a:r>
            <a:r>
              <a:rPr lang="en-US" altLang="ko-KR" sz="1800" i="1">
                <a:ea typeface="HY헤드라인M" pitchFamily="18" charset="-127"/>
              </a:rPr>
              <a:t>l</a:t>
            </a:r>
            <a:r>
              <a:rPr lang="en-US" altLang="ko-KR" sz="1800" i="1" baseline="-25000">
                <a:ea typeface="HY헤드라인M" pitchFamily="18" charset="-127"/>
              </a:rPr>
              <a:t>i,j</a:t>
            </a:r>
            <a:r>
              <a:rPr lang="ko-KR" altLang="en-US" sz="2000">
                <a:ea typeface="HY헤드라인M" pitchFamily="18" charset="-127"/>
              </a:rPr>
              <a:t>의 초기값은 </a:t>
            </a:r>
            <a:r>
              <a:rPr lang="en-US" altLang="ko-KR" sz="2000">
                <a:ea typeface="HY헤드라인M" pitchFamily="18" charset="-127"/>
              </a:rPr>
              <a:t>0</a:t>
            </a:r>
            <a:r>
              <a:rPr lang="ko-KR" altLang="en-US" sz="2000">
                <a:ea typeface="HY헤드라인M" pitchFamily="18" charset="-127"/>
              </a:rPr>
              <a:t>임</a:t>
            </a:r>
            <a:r>
              <a:rPr lang="en-US" altLang="ko-KR" sz="2000">
                <a:ea typeface="HY헤드라인M" pitchFamily="18" charset="-127"/>
              </a:rPr>
              <a:t>)</a:t>
            </a:r>
          </a:p>
        </p:txBody>
      </p:sp>
      <p:sp>
        <p:nvSpPr>
          <p:cNvPr id="967687" name="Rectangle 7"/>
          <p:cNvSpPr>
            <a:spLocks noChangeArrowheads="1"/>
          </p:cNvSpPr>
          <p:nvPr/>
        </p:nvSpPr>
        <p:spPr bwMode="auto">
          <a:xfrm>
            <a:off x="468313" y="1700213"/>
            <a:ext cx="2735262" cy="1063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lvl="1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92100" algn="l"/>
                <a:tab pos="685800" algn="l"/>
              </a:tabLst>
            </a:pPr>
            <a:r>
              <a:rPr lang="en-US" altLang="ko-KR" sz="1800" i="1">
                <a:ea typeface="HY헤드라인M" pitchFamily="18" charset="-127"/>
              </a:rPr>
              <a:t>a</a:t>
            </a:r>
            <a:r>
              <a:rPr lang="en-US" altLang="ko-KR" sz="1800" i="1" baseline="-25000">
                <a:ea typeface="HY헤드라인M" pitchFamily="18" charset="-127"/>
              </a:rPr>
              <a:t>i,j</a:t>
            </a:r>
            <a:r>
              <a:rPr lang="en-US" altLang="ko-KR" sz="1800">
                <a:ea typeface="HY헤드라인M" pitchFamily="18" charset="-127"/>
              </a:rPr>
              <a:t> = 0 </a:t>
            </a:r>
            <a:r>
              <a:rPr lang="ko-KR" altLang="en-US" sz="1800">
                <a:ea typeface="HY헤드라인M" pitchFamily="18" charset="-127"/>
              </a:rPr>
              <a:t>인 경우</a:t>
            </a:r>
            <a:r>
              <a:rPr lang="en-US" altLang="ko-KR" sz="1800">
                <a:ea typeface="HY헤드라인M" pitchFamily="18" charset="-127"/>
              </a:rPr>
              <a:t>:</a:t>
            </a:r>
            <a:br>
              <a:rPr lang="en-US" altLang="ko-KR" sz="1800">
                <a:ea typeface="HY헤드라인M" pitchFamily="18" charset="-127"/>
              </a:rPr>
            </a:br>
            <a:r>
              <a:rPr lang="ko-KR" altLang="en-US" sz="1800">
                <a:ea typeface="HY헤드라인M" pitchFamily="18" charset="-127"/>
              </a:rPr>
              <a:t>주변의 네 구역 모두</a:t>
            </a:r>
            <a:br>
              <a:rPr lang="ko-KR" altLang="en-US" sz="1800">
                <a:ea typeface="HY헤드라인M" pitchFamily="18" charset="-127"/>
              </a:rPr>
            </a:br>
            <a:r>
              <a:rPr lang="ko-KR" altLang="en-US" sz="1800">
                <a:ea typeface="HY헤드라인M" pitchFamily="18" charset="-127"/>
              </a:rPr>
              <a:t>해로 포함시킨다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</p:txBody>
      </p:sp>
      <p:grpSp>
        <p:nvGrpSpPr>
          <p:cNvPr id="967746" name="Group 66"/>
          <p:cNvGrpSpPr>
            <a:grpSpLocks/>
          </p:cNvGrpSpPr>
          <p:nvPr/>
        </p:nvGrpSpPr>
        <p:grpSpPr bwMode="auto">
          <a:xfrm>
            <a:off x="4678363" y="3094038"/>
            <a:ext cx="2476500" cy="2219325"/>
            <a:chOff x="2947" y="1949"/>
            <a:chExt cx="1560" cy="1398"/>
          </a:xfrm>
        </p:grpSpPr>
        <p:sp>
          <p:nvSpPr>
            <p:cNvPr id="967736" name="Rectangle 56"/>
            <p:cNvSpPr>
              <a:spLocks noChangeArrowheads="1"/>
            </p:cNvSpPr>
            <p:nvPr/>
          </p:nvSpPr>
          <p:spPr bwMode="auto">
            <a:xfrm>
              <a:off x="2947" y="3083"/>
              <a:ext cx="511" cy="21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sz="1800" i="1">
                  <a:solidFill>
                    <a:schemeClr val="accent2"/>
                  </a:solidFill>
                  <a:ea typeface="HY헤드라인M" pitchFamily="18" charset="-127"/>
                </a:rPr>
                <a:t>l</a:t>
              </a:r>
              <a:r>
                <a:rPr lang="en-US" altLang="ko-KR" sz="1800" baseline="-25000">
                  <a:solidFill>
                    <a:schemeClr val="accent2"/>
                  </a:solidFill>
                  <a:ea typeface="HY헤드라인M" pitchFamily="18" charset="-127"/>
                </a:rPr>
                <a:t>i-1,j-1</a:t>
              </a:r>
              <a:r>
                <a:rPr lang="en-US" altLang="ko-KR" sz="1800">
                  <a:solidFill>
                    <a:schemeClr val="accent2"/>
                  </a:solidFill>
                  <a:ea typeface="HY헤드라인M" pitchFamily="18" charset="-127"/>
                </a:rPr>
                <a:t>=1</a:t>
              </a:r>
            </a:p>
          </p:txBody>
        </p:sp>
        <p:sp>
          <p:nvSpPr>
            <p:cNvPr id="967737" name="Rectangle 57"/>
            <p:cNvSpPr>
              <a:spLocks noChangeArrowheads="1"/>
            </p:cNvSpPr>
            <p:nvPr/>
          </p:nvSpPr>
          <p:spPr bwMode="auto">
            <a:xfrm>
              <a:off x="2993" y="1949"/>
              <a:ext cx="426" cy="21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sz="1800" i="1">
                  <a:solidFill>
                    <a:schemeClr val="accent2"/>
                  </a:solidFill>
                  <a:ea typeface="HY헤드라인M" pitchFamily="18" charset="-127"/>
                </a:rPr>
                <a:t>l</a:t>
              </a:r>
              <a:r>
                <a:rPr lang="en-US" altLang="ko-KR" sz="1800" baseline="-25000">
                  <a:solidFill>
                    <a:schemeClr val="accent2"/>
                  </a:solidFill>
                  <a:ea typeface="HY헤드라인M" pitchFamily="18" charset="-127"/>
                </a:rPr>
                <a:t>i-1,j</a:t>
              </a:r>
              <a:r>
                <a:rPr lang="en-US" altLang="ko-KR" sz="1800">
                  <a:solidFill>
                    <a:schemeClr val="accent2"/>
                  </a:solidFill>
                  <a:ea typeface="HY헤드라인M" pitchFamily="18" charset="-127"/>
                </a:rPr>
                <a:t>=1</a:t>
              </a:r>
            </a:p>
          </p:txBody>
        </p:sp>
        <p:sp>
          <p:nvSpPr>
            <p:cNvPr id="967740" name="Rectangle 60"/>
            <p:cNvSpPr>
              <a:spLocks noChangeArrowheads="1"/>
            </p:cNvSpPr>
            <p:nvPr/>
          </p:nvSpPr>
          <p:spPr bwMode="auto">
            <a:xfrm>
              <a:off x="4081" y="3128"/>
              <a:ext cx="426" cy="21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sz="1800" i="1">
                  <a:solidFill>
                    <a:schemeClr val="accent2"/>
                  </a:solidFill>
                  <a:ea typeface="HY헤드라인M" pitchFamily="18" charset="-127"/>
                </a:rPr>
                <a:t>l</a:t>
              </a:r>
              <a:r>
                <a:rPr lang="en-US" altLang="ko-KR" sz="1800" baseline="-25000">
                  <a:solidFill>
                    <a:schemeClr val="accent2"/>
                  </a:solidFill>
                  <a:ea typeface="HY헤드라인M" pitchFamily="18" charset="-127"/>
                </a:rPr>
                <a:t>i,j-1</a:t>
              </a:r>
              <a:r>
                <a:rPr lang="en-US" altLang="ko-KR" sz="1800">
                  <a:solidFill>
                    <a:schemeClr val="accent2"/>
                  </a:solidFill>
                  <a:ea typeface="HY헤드라인M" pitchFamily="18" charset="-127"/>
                </a:rPr>
                <a:t>=1</a:t>
              </a:r>
            </a:p>
          </p:txBody>
        </p:sp>
        <p:sp>
          <p:nvSpPr>
            <p:cNvPr id="967741" name="Rectangle 61"/>
            <p:cNvSpPr>
              <a:spLocks noChangeArrowheads="1"/>
            </p:cNvSpPr>
            <p:nvPr/>
          </p:nvSpPr>
          <p:spPr bwMode="auto">
            <a:xfrm>
              <a:off x="4036" y="1949"/>
              <a:ext cx="341" cy="21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sz="1800" i="1">
                  <a:solidFill>
                    <a:schemeClr val="accent2"/>
                  </a:solidFill>
                  <a:ea typeface="HY헤드라인M" pitchFamily="18" charset="-127"/>
                </a:rPr>
                <a:t>l</a:t>
              </a:r>
              <a:r>
                <a:rPr lang="en-US" altLang="ko-KR" sz="1800" baseline="-25000">
                  <a:solidFill>
                    <a:schemeClr val="accent2"/>
                  </a:solidFill>
                  <a:ea typeface="HY헤드라인M" pitchFamily="18" charset="-127"/>
                </a:rPr>
                <a:t>i,j</a:t>
              </a:r>
              <a:r>
                <a:rPr lang="en-US" altLang="ko-KR" sz="1800">
                  <a:solidFill>
                    <a:schemeClr val="accent2"/>
                  </a:solidFill>
                  <a:ea typeface="HY헤드라인M" pitchFamily="18" charset="-127"/>
                </a:rPr>
                <a:t>=1</a:t>
              </a:r>
            </a:p>
          </p:txBody>
        </p:sp>
      </p:grpSp>
      <p:grpSp>
        <p:nvGrpSpPr>
          <p:cNvPr id="967745" name="Group 65"/>
          <p:cNvGrpSpPr>
            <a:grpSpLocks/>
          </p:cNvGrpSpPr>
          <p:nvPr/>
        </p:nvGrpSpPr>
        <p:grpSpPr bwMode="auto">
          <a:xfrm>
            <a:off x="3419475" y="1773238"/>
            <a:ext cx="4752975" cy="4462462"/>
            <a:chOff x="2154" y="1117"/>
            <a:chExt cx="2994" cy="2811"/>
          </a:xfrm>
        </p:grpSpPr>
        <p:sp>
          <p:nvSpPr>
            <p:cNvPr id="967709" name="Rectangle 29"/>
            <p:cNvSpPr>
              <a:spLocks noChangeArrowheads="1"/>
            </p:cNvSpPr>
            <p:nvPr/>
          </p:nvSpPr>
          <p:spPr bwMode="auto">
            <a:xfrm>
              <a:off x="2599" y="1559"/>
              <a:ext cx="1073" cy="1073"/>
            </a:xfrm>
            <a:prstGeom prst="rect">
              <a:avLst/>
            </a:prstGeom>
            <a:noFill/>
            <a:ln w="12700">
              <a:solidFill>
                <a:srgbClr val="292929"/>
              </a:solidFill>
              <a:miter lim="800000"/>
              <a:headEnd/>
              <a:tailEnd/>
            </a:ln>
            <a:effectLst/>
          </p:spPr>
          <p:txBody>
            <a:bodyPr wrap="none" lIns="36000" tIns="36000" rIns="36000" bIns="36000" anchor="ctr"/>
            <a:lstStyle/>
            <a:p>
              <a:pPr marL="292100" indent="-292100" algn="ctr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endParaRPr lang="ko-KR" altLang="ko-KR"/>
            </a:p>
          </p:txBody>
        </p:sp>
        <p:sp>
          <p:nvSpPr>
            <p:cNvPr id="967710" name="Rectangle 30"/>
            <p:cNvSpPr>
              <a:spLocks noChangeArrowheads="1"/>
            </p:cNvSpPr>
            <p:nvPr/>
          </p:nvSpPr>
          <p:spPr bwMode="auto">
            <a:xfrm>
              <a:off x="2599" y="2631"/>
              <a:ext cx="1073" cy="1073"/>
            </a:xfrm>
            <a:prstGeom prst="rect">
              <a:avLst/>
            </a:prstGeom>
            <a:noFill/>
            <a:ln w="12700">
              <a:solidFill>
                <a:srgbClr val="292929"/>
              </a:solidFill>
              <a:miter lim="800000"/>
              <a:headEnd/>
              <a:tailEnd/>
            </a:ln>
            <a:effectLst/>
          </p:spPr>
          <p:txBody>
            <a:bodyPr wrap="none" lIns="36000" tIns="36000" rIns="36000" bIns="36000" anchor="ctr"/>
            <a:lstStyle/>
            <a:p>
              <a:pPr marL="292100" indent="-292100" algn="ctr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endParaRPr lang="ko-KR" altLang="ko-KR"/>
            </a:p>
          </p:txBody>
        </p:sp>
        <p:sp>
          <p:nvSpPr>
            <p:cNvPr id="967713" name="Rectangle 33"/>
            <p:cNvSpPr>
              <a:spLocks noChangeArrowheads="1"/>
            </p:cNvSpPr>
            <p:nvPr/>
          </p:nvSpPr>
          <p:spPr bwMode="auto">
            <a:xfrm>
              <a:off x="3673" y="1559"/>
              <a:ext cx="1073" cy="1073"/>
            </a:xfrm>
            <a:prstGeom prst="rect">
              <a:avLst/>
            </a:prstGeom>
            <a:noFill/>
            <a:ln w="12700">
              <a:solidFill>
                <a:srgbClr val="292929"/>
              </a:solidFill>
              <a:miter lim="800000"/>
              <a:headEnd/>
              <a:tailEnd/>
            </a:ln>
            <a:effectLst/>
          </p:spPr>
          <p:txBody>
            <a:bodyPr wrap="none" lIns="36000" tIns="36000" rIns="36000" bIns="36000" anchor="ctr"/>
            <a:lstStyle/>
            <a:p>
              <a:pPr marL="292100" indent="-292100" algn="ctr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endParaRPr lang="ko-KR" altLang="ko-KR"/>
            </a:p>
          </p:txBody>
        </p:sp>
        <p:sp>
          <p:nvSpPr>
            <p:cNvPr id="967714" name="Rectangle 34"/>
            <p:cNvSpPr>
              <a:spLocks noChangeArrowheads="1"/>
            </p:cNvSpPr>
            <p:nvPr/>
          </p:nvSpPr>
          <p:spPr bwMode="auto">
            <a:xfrm>
              <a:off x="3673" y="2631"/>
              <a:ext cx="1073" cy="1073"/>
            </a:xfrm>
            <a:prstGeom prst="rect">
              <a:avLst/>
            </a:prstGeom>
            <a:noFill/>
            <a:ln w="12700">
              <a:solidFill>
                <a:srgbClr val="292929"/>
              </a:solidFill>
              <a:miter lim="800000"/>
              <a:headEnd/>
              <a:tailEnd/>
            </a:ln>
            <a:effectLst/>
          </p:spPr>
          <p:txBody>
            <a:bodyPr wrap="none" lIns="36000" tIns="36000" rIns="36000" bIns="36000" anchor="ctr"/>
            <a:lstStyle/>
            <a:p>
              <a:pPr marL="292100" indent="-292100" algn="ctr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endParaRPr lang="ko-KR" altLang="ko-KR"/>
            </a:p>
          </p:txBody>
        </p:sp>
        <p:sp>
          <p:nvSpPr>
            <p:cNvPr id="967717" name="Rectangle 37"/>
            <p:cNvSpPr>
              <a:spLocks noChangeArrowheads="1"/>
            </p:cNvSpPr>
            <p:nvPr/>
          </p:nvSpPr>
          <p:spPr bwMode="auto">
            <a:xfrm>
              <a:off x="2403" y="3728"/>
              <a:ext cx="358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ea typeface="HY헤드라인M" pitchFamily="18" charset="-127"/>
                </a:rPr>
                <a:t>a</a:t>
              </a:r>
              <a:r>
                <a:rPr lang="en-US" altLang="ko-KR" baseline="-25000">
                  <a:ea typeface="HY헤드라인M" pitchFamily="18" charset="-127"/>
                </a:rPr>
                <a:t>i-1,j-1</a:t>
              </a:r>
            </a:p>
          </p:txBody>
        </p:sp>
        <p:sp>
          <p:nvSpPr>
            <p:cNvPr id="967718" name="Rectangle 38"/>
            <p:cNvSpPr>
              <a:spLocks noChangeArrowheads="1"/>
            </p:cNvSpPr>
            <p:nvPr/>
          </p:nvSpPr>
          <p:spPr bwMode="auto">
            <a:xfrm>
              <a:off x="2312" y="2639"/>
              <a:ext cx="280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ea typeface="HY헤드라인M" pitchFamily="18" charset="-127"/>
                </a:rPr>
                <a:t>a</a:t>
              </a:r>
              <a:r>
                <a:rPr lang="en-US" altLang="ko-KR" baseline="-25000">
                  <a:ea typeface="HY헤드라인M" pitchFamily="18" charset="-127"/>
                </a:rPr>
                <a:t>i-1,j</a:t>
              </a:r>
            </a:p>
          </p:txBody>
        </p:sp>
        <p:sp>
          <p:nvSpPr>
            <p:cNvPr id="967719" name="Rectangle 39"/>
            <p:cNvSpPr>
              <a:spLocks noChangeArrowheads="1"/>
            </p:cNvSpPr>
            <p:nvPr/>
          </p:nvSpPr>
          <p:spPr bwMode="auto">
            <a:xfrm>
              <a:off x="2176" y="1505"/>
              <a:ext cx="372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ea typeface="HY헤드라인M" pitchFamily="18" charset="-127"/>
                </a:rPr>
                <a:t>a</a:t>
              </a:r>
              <a:r>
                <a:rPr lang="en-US" altLang="ko-KR" baseline="-25000">
                  <a:ea typeface="HY헤드라인M" pitchFamily="18" charset="-127"/>
                </a:rPr>
                <a:t>i-1,j+1</a:t>
              </a:r>
            </a:p>
          </p:txBody>
        </p:sp>
        <p:sp>
          <p:nvSpPr>
            <p:cNvPr id="967722" name="Rectangle 42"/>
            <p:cNvSpPr>
              <a:spLocks noChangeArrowheads="1"/>
            </p:cNvSpPr>
            <p:nvPr/>
          </p:nvSpPr>
          <p:spPr bwMode="auto">
            <a:xfrm>
              <a:off x="3537" y="3728"/>
              <a:ext cx="280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ea typeface="HY헤드라인M" pitchFamily="18" charset="-127"/>
                </a:rPr>
                <a:t>a</a:t>
              </a:r>
              <a:r>
                <a:rPr lang="en-US" altLang="ko-KR" baseline="-25000">
                  <a:ea typeface="HY헤드라인M" pitchFamily="18" charset="-127"/>
                </a:rPr>
                <a:t>i,j-1</a:t>
              </a:r>
            </a:p>
          </p:txBody>
        </p:sp>
        <p:sp>
          <p:nvSpPr>
            <p:cNvPr id="967723" name="Rectangle 43"/>
            <p:cNvSpPr>
              <a:spLocks noChangeArrowheads="1"/>
            </p:cNvSpPr>
            <p:nvPr/>
          </p:nvSpPr>
          <p:spPr bwMode="auto">
            <a:xfrm>
              <a:off x="3764" y="2685"/>
              <a:ext cx="202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ea typeface="HY헤드라인M" pitchFamily="18" charset="-127"/>
                </a:rPr>
                <a:t>a</a:t>
              </a:r>
              <a:r>
                <a:rPr lang="en-US" altLang="ko-KR" baseline="-25000">
                  <a:ea typeface="HY헤드라인M" pitchFamily="18" charset="-127"/>
                </a:rPr>
                <a:t>i,j</a:t>
              </a:r>
            </a:p>
          </p:txBody>
        </p:sp>
        <p:sp>
          <p:nvSpPr>
            <p:cNvPr id="967724" name="Rectangle 44"/>
            <p:cNvSpPr>
              <a:spLocks noChangeArrowheads="1"/>
            </p:cNvSpPr>
            <p:nvPr/>
          </p:nvSpPr>
          <p:spPr bwMode="auto">
            <a:xfrm>
              <a:off x="3537" y="1233"/>
              <a:ext cx="294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ea typeface="HY헤드라인M" pitchFamily="18" charset="-127"/>
                </a:rPr>
                <a:t>a</a:t>
              </a:r>
              <a:r>
                <a:rPr lang="en-US" altLang="ko-KR" baseline="-25000">
                  <a:ea typeface="HY헤드라인M" pitchFamily="18" charset="-127"/>
                </a:rPr>
                <a:t>i,j+1</a:t>
              </a:r>
            </a:p>
          </p:txBody>
        </p:sp>
        <p:sp>
          <p:nvSpPr>
            <p:cNvPr id="967727" name="Rectangle 47"/>
            <p:cNvSpPr>
              <a:spLocks noChangeArrowheads="1"/>
            </p:cNvSpPr>
            <p:nvPr/>
          </p:nvSpPr>
          <p:spPr bwMode="auto">
            <a:xfrm>
              <a:off x="4762" y="3728"/>
              <a:ext cx="372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ea typeface="HY헤드라인M" pitchFamily="18" charset="-127"/>
                </a:rPr>
                <a:t>a</a:t>
              </a:r>
              <a:r>
                <a:rPr lang="en-US" altLang="ko-KR" baseline="-25000">
                  <a:ea typeface="HY헤드라인M" pitchFamily="18" charset="-127"/>
                </a:rPr>
                <a:t>i+1,j-1</a:t>
              </a:r>
            </a:p>
          </p:txBody>
        </p:sp>
        <p:sp>
          <p:nvSpPr>
            <p:cNvPr id="967728" name="Rectangle 48"/>
            <p:cNvSpPr>
              <a:spLocks noChangeArrowheads="1"/>
            </p:cNvSpPr>
            <p:nvPr/>
          </p:nvSpPr>
          <p:spPr bwMode="auto">
            <a:xfrm>
              <a:off x="4762" y="2503"/>
              <a:ext cx="294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ea typeface="HY헤드라인M" pitchFamily="18" charset="-127"/>
                </a:rPr>
                <a:t>a</a:t>
              </a:r>
              <a:r>
                <a:rPr lang="en-US" altLang="ko-KR" baseline="-25000">
                  <a:ea typeface="HY헤드라인M" pitchFamily="18" charset="-127"/>
                </a:rPr>
                <a:t>i+1,j</a:t>
              </a:r>
            </a:p>
          </p:txBody>
        </p:sp>
        <p:sp>
          <p:nvSpPr>
            <p:cNvPr id="967729" name="Rectangle 49"/>
            <p:cNvSpPr>
              <a:spLocks noChangeArrowheads="1"/>
            </p:cNvSpPr>
            <p:nvPr/>
          </p:nvSpPr>
          <p:spPr bwMode="auto">
            <a:xfrm>
              <a:off x="4762" y="1505"/>
              <a:ext cx="386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ea typeface="HY헤드라인M" pitchFamily="18" charset="-127"/>
                </a:rPr>
                <a:t>a</a:t>
              </a:r>
              <a:r>
                <a:rPr lang="en-US" altLang="ko-KR" baseline="-25000">
                  <a:ea typeface="HY헤드라인M" pitchFamily="18" charset="-127"/>
                </a:rPr>
                <a:t>i+1,j+1</a:t>
              </a:r>
            </a:p>
          </p:txBody>
        </p:sp>
        <p:sp>
          <p:nvSpPr>
            <p:cNvPr id="967743" name="Freeform 63"/>
            <p:cNvSpPr>
              <a:spLocks/>
            </p:cNvSpPr>
            <p:nvPr/>
          </p:nvSpPr>
          <p:spPr bwMode="auto">
            <a:xfrm>
              <a:off x="2154" y="1117"/>
              <a:ext cx="1958" cy="2787"/>
            </a:xfrm>
            <a:custGeom>
              <a:avLst/>
              <a:gdLst/>
              <a:ahLst/>
              <a:cxnLst>
                <a:cxn ang="0">
                  <a:pos x="0" y="2787"/>
                </a:cxn>
                <a:cxn ang="0">
                  <a:pos x="745" y="1804"/>
                </a:cxn>
                <a:cxn ang="0">
                  <a:pos x="1651" y="1390"/>
                </a:cxn>
                <a:cxn ang="0">
                  <a:pos x="1958" y="0"/>
                </a:cxn>
              </a:cxnLst>
              <a:rect l="0" t="0" r="r" b="b"/>
              <a:pathLst>
                <a:path w="1958" h="2787">
                  <a:moveTo>
                    <a:pt x="0" y="2787"/>
                  </a:moveTo>
                  <a:cubicBezTo>
                    <a:pt x="124" y="2623"/>
                    <a:pt x="470" y="2037"/>
                    <a:pt x="745" y="1804"/>
                  </a:cubicBezTo>
                  <a:cubicBezTo>
                    <a:pt x="1020" y="1571"/>
                    <a:pt x="1449" y="1691"/>
                    <a:pt x="1651" y="1390"/>
                  </a:cubicBezTo>
                  <a:cubicBezTo>
                    <a:pt x="1853" y="1089"/>
                    <a:pt x="1894" y="290"/>
                    <a:pt x="1958" y="0"/>
                  </a:cubicBez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7744" name="Oval 64"/>
            <p:cNvSpPr>
              <a:spLocks noChangeArrowheads="1"/>
            </p:cNvSpPr>
            <p:nvPr/>
          </p:nvSpPr>
          <p:spPr bwMode="auto">
            <a:xfrm>
              <a:off x="3654" y="2609"/>
              <a:ext cx="46" cy="46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67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2A43EA23-D39A-4E08-9DE5-FE99C6114219}" type="slidenum">
              <a:rPr lang="en-US" altLang="ko-KR"/>
              <a:pPr/>
              <a:t>43</a:t>
            </a:fld>
            <a:endParaRPr lang="en-US" altLang="ko-KR"/>
          </a:p>
        </p:txBody>
      </p:sp>
      <p:sp>
        <p:nvSpPr>
          <p:cNvPr id="969730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교차 사각형의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(5/5)</a:t>
            </a:r>
          </a:p>
        </p:txBody>
      </p:sp>
      <p:sp>
        <p:nvSpPr>
          <p:cNvPr id="969731" name="Text Box 3"/>
          <p:cNvSpPr txBox="1">
            <a:spLocks noChangeArrowheads="1"/>
          </p:cNvSpPr>
          <p:nvPr/>
        </p:nvSpPr>
        <p:spPr bwMode="auto">
          <a:xfrm>
            <a:off x="7491413" y="476250"/>
            <a:ext cx="1562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Zero-Crossing Squares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69732" name="Text Box 4"/>
          <p:cNvSpPr txBox="1">
            <a:spLocks noChangeArrowheads="1"/>
          </p:cNvSpPr>
          <p:nvPr/>
        </p:nvSpPr>
        <p:spPr bwMode="auto">
          <a:xfrm>
            <a:off x="323850" y="10525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이차원 배열 </a:t>
            </a:r>
            <a:r>
              <a:rPr lang="en-US" altLang="ko-KR" sz="1800" i="1">
                <a:ea typeface="HY헤드라인M" pitchFamily="18" charset="-127"/>
              </a:rPr>
              <a:t>l</a:t>
            </a:r>
            <a:r>
              <a:rPr lang="en-US" altLang="ko-KR" sz="1800" i="1" baseline="-25000">
                <a:ea typeface="HY헤드라인M" pitchFamily="18" charset="-127"/>
              </a:rPr>
              <a:t>i,j</a:t>
            </a:r>
            <a:r>
              <a:rPr lang="ko-KR" altLang="en-US" sz="2000">
                <a:ea typeface="HY헤드라인M" pitchFamily="18" charset="-127"/>
              </a:rPr>
              <a:t>의 구성 방법 </a:t>
            </a:r>
            <a:r>
              <a:rPr lang="en-US" altLang="ko-KR" sz="2000">
                <a:ea typeface="HY헤드라인M" pitchFamily="18" charset="-127"/>
              </a:rPr>
              <a:t>(2/2)</a:t>
            </a:r>
          </a:p>
        </p:txBody>
      </p:sp>
      <p:sp>
        <p:nvSpPr>
          <p:cNvPr id="969733" name="Rectangle 5"/>
          <p:cNvSpPr>
            <a:spLocks noChangeArrowheads="1"/>
          </p:cNvSpPr>
          <p:nvPr/>
        </p:nvSpPr>
        <p:spPr bwMode="auto">
          <a:xfrm>
            <a:off x="396875" y="1628775"/>
            <a:ext cx="4103688" cy="1063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92100" algn="l"/>
                <a:tab pos="685800" algn="l"/>
              </a:tabLst>
            </a:pP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i</a:t>
            </a:r>
            <a:r>
              <a:rPr lang="en-US" altLang="ko-KR" sz="1800">
                <a:ea typeface="HY헤드라인M" pitchFamily="18" charset="-127"/>
              </a:rPr>
              <a:t>,</a:t>
            </a:r>
            <a:r>
              <a:rPr lang="en-US" altLang="ko-KR" sz="1800" i="1">
                <a:ea typeface="HY헤드라인M" pitchFamily="18" charset="-127"/>
              </a:rPr>
              <a:t>j</a:t>
            </a:r>
            <a:r>
              <a:rPr lang="en-US" altLang="ko-KR" sz="1800">
                <a:ea typeface="HY헤드라인M" pitchFamily="18" charset="-127"/>
              </a:rPr>
              <a:t>)</a:t>
            </a:r>
            <a:r>
              <a:rPr lang="ko-KR" altLang="en-US" sz="1800">
                <a:ea typeface="HY헤드라인M" pitchFamily="18" charset="-127"/>
              </a:rPr>
              <a:t>와 </a:t>
            </a: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i</a:t>
            </a:r>
            <a:r>
              <a:rPr lang="en-US" altLang="ko-KR" sz="1800">
                <a:ea typeface="HY헤드라인M" pitchFamily="18" charset="-127"/>
              </a:rPr>
              <a:t>+1,</a:t>
            </a:r>
            <a:r>
              <a:rPr lang="en-US" altLang="ko-KR" sz="1800" i="1">
                <a:ea typeface="HY헤드라인M" pitchFamily="18" charset="-127"/>
              </a:rPr>
              <a:t>j</a:t>
            </a:r>
            <a:r>
              <a:rPr lang="en-US" altLang="ko-KR" sz="1800">
                <a:ea typeface="HY헤드라인M" pitchFamily="18" charset="-127"/>
              </a:rPr>
              <a:t>)</a:t>
            </a:r>
            <a:r>
              <a:rPr lang="ko-KR" altLang="en-US" sz="1800">
                <a:ea typeface="HY헤드라인M" pitchFamily="18" charset="-127"/>
              </a:rPr>
              <a:t>에 교점이 있는 경우</a:t>
            </a:r>
            <a:br>
              <a:rPr lang="ko-KR" altLang="en-US" sz="1800">
                <a:ea typeface="HY헤드라인M" pitchFamily="18" charset="-127"/>
              </a:rPr>
            </a:br>
            <a:r>
              <a:rPr lang="en-US" altLang="ko-KR" sz="1800">
                <a:ea typeface="HY헤드라인M" pitchFamily="18" charset="-127"/>
              </a:rPr>
              <a:t>(</a:t>
            </a:r>
            <a:r>
              <a:rPr lang="ko-KR" altLang="en-US" sz="1800">
                <a:ea typeface="HY헤드라인M" pitchFamily="18" charset="-127"/>
              </a:rPr>
              <a:t>즉</a:t>
            </a:r>
            <a:r>
              <a:rPr lang="en-US" altLang="ko-KR" sz="1800">
                <a:ea typeface="HY헤드라인M" pitchFamily="18" charset="-127"/>
              </a:rPr>
              <a:t>, </a:t>
            </a:r>
            <a:r>
              <a:rPr lang="en-US" altLang="ko-KR" sz="1800" i="1">
                <a:ea typeface="HY헤드라인M" pitchFamily="18" charset="-127"/>
              </a:rPr>
              <a:t>a</a:t>
            </a:r>
            <a:r>
              <a:rPr lang="en-US" altLang="ko-KR" sz="1800" i="1" baseline="-25000">
                <a:ea typeface="HY헤드라인M" pitchFamily="18" charset="-127"/>
              </a:rPr>
              <a:t>i,j </a:t>
            </a:r>
            <a:r>
              <a:rPr lang="en-US" altLang="ko-KR" sz="1800">
                <a:ea typeface="HY헤드라인M" pitchFamily="18" charset="-127"/>
                <a:sym typeface="Symbol" pitchFamily="18" charset="2"/>
              </a:rPr>
              <a:t></a:t>
            </a:r>
            <a:r>
              <a:rPr lang="en-US" altLang="ko-KR" sz="1800" i="1">
                <a:ea typeface="HY헤드라인M" pitchFamily="18" charset="-127"/>
              </a:rPr>
              <a:t>a</a:t>
            </a:r>
            <a:r>
              <a:rPr lang="en-US" altLang="ko-KR" sz="1800" i="1" baseline="-25000">
                <a:ea typeface="HY헤드라인M" pitchFamily="18" charset="-127"/>
              </a:rPr>
              <a:t>i</a:t>
            </a:r>
            <a:r>
              <a:rPr lang="en-US" altLang="ko-KR" sz="1800" baseline="-25000">
                <a:ea typeface="HY헤드라인M" pitchFamily="18" charset="-127"/>
              </a:rPr>
              <a:t>+1</a:t>
            </a:r>
            <a:r>
              <a:rPr lang="en-US" altLang="ko-KR" sz="1800" i="1" baseline="-25000">
                <a:ea typeface="HY헤드라인M" pitchFamily="18" charset="-127"/>
              </a:rPr>
              <a:t>,j</a:t>
            </a:r>
            <a:r>
              <a:rPr lang="en-US" altLang="ko-KR" sz="1800">
                <a:ea typeface="HY헤드라인M" pitchFamily="18" charset="-127"/>
              </a:rPr>
              <a:t> &lt; 0</a:t>
            </a:r>
            <a:r>
              <a:rPr lang="ko-KR" altLang="en-US" sz="1800">
                <a:ea typeface="HY헤드라인M" pitchFamily="18" charset="-127"/>
              </a:rPr>
              <a:t>인 경우</a:t>
            </a:r>
            <a:r>
              <a:rPr lang="en-US" altLang="ko-KR" sz="1800">
                <a:ea typeface="HY헤드라인M" pitchFamily="18" charset="-127"/>
              </a:rPr>
              <a:t>) :</a:t>
            </a:r>
            <a:br>
              <a:rPr lang="en-US" altLang="ko-KR" sz="1800">
                <a:ea typeface="HY헤드라인M" pitchFamily="18" charset="-127"/>
              </a:rPr>
            </a:br>
            <a:r>
              <a:rPr lang="ko-KR" altLang="en-US" sz="1800">
                <a:ea typeface="HY헤드라인M" pitchFamily="18" charset="-127"/>
              </a:rPr>
              <a:t>상하 두 구간을 해에 포함시킨다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</p:txBody>
      </p:sp>
      <p:grpSp>
        <p:nvGrpSpPr>
          <p:cNvPr id="969777" name="Group 49"/>
          <p:cNvGrpSpPr>
            <a:grpSpLocks/>
          </p:cNvGrpSpPr>
          <p:nvPr/>
        </p:nvGrpSpPr>
        <p:grpSpPr bwMode="auto">
          <a:xfrm>
            <a:off x="719138" y="2768600"/>
            <a:ext cx="3060700" cy="3684588"/>
            <a:chOff x="453" y="1744"/>
            <a:chExt cx="1928" cy="2321"/>
          </a:xfrm>
        </p:grpSpPr>
        <p:sp>
          <p:nvSpPr>
            <p:cNvPr id="969737" name="Rectangle 9"/>
            <p:cNvSpPr>
              <a:spLocks noChangeArrowheads="1"/>
            </p:cNvSpPr>
            <p:nvPr/>
          </p:nvSpPr>
          <p:spPr bwMode="auto">
            <a:xfrm>
              <a:off x="1314" y="3412"/>
              <a:ext cx="426" cy="21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sz="1800" i="1">
                  <a:solidFill>
                    <a:schemeClr val="accent2"/>
                  </a:solidFill>
                  <a:ea typeface="HY헤드라인M" pitchFamily="18" charset="-127"/>
                </a:rPr>
                <a:t>l</a:t>
              </a:r>
              <a:r>
                <a:rPr lang="en-US" altLang="ko-KR" sz="1800" baseline="-25000">
                  <a:solidFill>
                    <a:schemeClr val="accent2"/>
                  </a:solidFill>
                  <a:ea typeface="HY헤드라인M" pitchFamily="18" charset="-127"/>
                </a:rPr>
                <a:t>i,j-1</a:t>
              </a:r>
              <a:r>
                <a:rPr lang="en-US" altLang="ko-KR" sz="1800">
                  <a:solidFill>
                    <a:schemeClr val="accent2"/>
                  </a:solidFill>
                  <a:ea typeface="HY헤드라인M" pitchFamily="18" charset="-127"/>
                </a:rPr>
                <a:t>=1</a:t>
              </a:r>
            </a:p>
          </p:txBody>
        </p:sp>
        <p:sp>
          <p:nvSpPr>
            <p:cNvPr id="969738" name="Rectangle 10"/>
            <p:cNvSpPr>
              <a:spLocks noChangeArrowheads="1"/>
            </p:cNvSpPr>
            <p:nvPr/>
          </p:nvSpPr>
          <p:spPr bwMode="auto">
            <a:xfrm>
              <a:off x="1269" y="2233"/>
              <a:ext cx="341" cy="21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sz="1800" i="1">
                  <a:solidFill>
                    <a:schemeClr val="accent2"/>
                  </a:solidFill>
                  <a:ea typeface="HY헤드라인M" pitchFamily="18" charset="-127"/>
                </a:rPr>
                <a:t>l</a:t>
              </a:r>
              <a:r>
                <a:rPr lang="en-US" altLang="ko-KR" sz="1800" baseline="-25000">
                  <a:solidFill>
                    <a:schemeClr val="accent2"/>
                  </a:solidFill>
                  <a:ea typeface="HY헤드라인M" pitchFamily="18" charset="-127"/>
                </a:rPr>
                <a:t>i,j</a:t>
              </a:r>
              <a:r>
                <a:rPr lang="en-US" altLang="ko-KR" sz="1800">
                  <a:solidFill>
                    <a:schemeClr val="accent2"/>
                  </a:solidFill>
                  <a:ea typeface="HY헤드라인M" pitchFamily="18" charset="-127"/>
                </a:rPr>
                <a:t>=1</a:t>
              </a:r>
            </a:p>
          </p:txBody>
        </p:sp>
        <p:sp>
          <p:nvSpPr>
            <p:cNvPr id="969742" name="Rectangle 14"/>
            <p:cNvSpPr>
              <a:spLocks noChangeArrowheads="1"/>
            </p:cNvSpPr>
            <p:nvPr/>
          </p:nvSpPr>
          <p:spPr bwMode="auto">
            <a:xfrm>
              <a:off x="906" y="1843"/>
              <a:ext cx="1073" cy="1073"/>
            </a:xfrm>
            <a:prstGeom prst="rect">
              <a:avLst/>
            </a:prstGeom>
            <a:noFill/>
            <a:ln w="12700">
              <a:solidFill>
                <a:srgbClr val="292929"/>
              </a:solidFill>
              <a:miter lim="800000"/>
              <a:headEnd/>
              <a:tailEnd/>
            </a:ln>
            <a:effectLst/>
          </p:spPr>
          <p:txBody>
            <a:bodyPr wrap="none" lIns="36000" tIns="36000" rIns="36000" bIns="36000" anchor="ctr"/>
            <a:lstStyle/>
            <a:p>
              <a:pPr marL="292100" indent="-292100" algn="ctr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endParaRPr lang="ko-KR" altLang="ko-KR"/>
            </a:p>
          </p:txBody>
        </p:sp>
        <p:sp>
          <p:nvSpPr>
            <p:cNvPr id="969743" name="Rectangle 15"/>
            <p:cNvSpPr>
              <a:spLocks noChangeArrowheads="1"/>
            </p:cNvSpPr>
            <p:nvPr/>
          </p:nvSpPr>
          <p:spPr bwMode="auto">
            <a:xfrm>
              <a:off x="906" y="2915"/>
              <a:ext cx="1073" cy="1073"/>
            </a:xfrm>
            <a:prstGeom prst="rect">
              <a:avLst/>
            </a:prstGeom>
            <a:noFill/>
            <a:ln w="12700">
              <a:solidFill>
                <a:srgbClr val="292929"/>
              </a:solidFill>
              <a:miter lim="800000"/>
              <a:headEnd/>
              <a:tailEnd/>
            </a:ln>
            <a:effectLst/>
          </p:spPr>
          <p:txBody>
            <a:bodyPr wrap="none" lIns="36000" tIns="36000" rIns="36000" bIns="36000" anchor="ctr"/>
            <a:lstStyle/>
            <a:p>
              <a:pPr marL="292100" indent="-292100" algn="ctr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endParaRPr lang="ko-KR" altLang="ko-KR"/>
            </a:p>
          </p:txBody>
        </p:sp>
        <p:sp>
          <p:nvSpPr>
            <p:cNvPr id="969747" name="Rectangle 19"/>
            <p:cNvSpPr>
              <a:spLocks noChangeArrowheads="1"/>
            </p:cNvSpPr>
            <p:nvPr/>
          </p:nvSpPr>
          <p:spPr bwMode="auto">
            <a:xfrm>
              <a:off x="612" y="3849"/>
              <a:ext cx="280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ea typeface="HY헤드라인M" pitchFamily="18" charset="-127"/>
                </a:rPr>
                <a:t>a</a:t>
              </a:r>
              <a:r>
                <a:rPr lang="en-US" altLang="ko-KR" baseline="-25000">
                  <a:ea typeface="HY헤드라인M" pitchFamily="18" charset="-127"/>
                </a:rPr>
                <a:t>i,j-1</a:t>
              </a:r>
            </a:p>
          </p:txBody>
        </p:sp>
        <p:sp>
          <p:nvSpPr>
            <p:cNvPr id="969748" name="Rectangle 20"/>
            <p:cNvSpPr>
              <a:spLocks noChangeArrowheads="1"/>
            </p:cNvSpPr>
            <p:nvPr/>
          </p:nvSpPr>
          <p:spPr bwMode="auto">
            <a:xfrm>
              <a:off x="657" y="2670"/>
              <a:ext cx="202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solidFill>
                    <a:schemeClr val="accent2"/>
                  </a:solidFill>
                  <a:ea typeface="HY헤드라인M" pitchFamily="18" charset="-127"/>
                </a:rPr>
                <a:t>a</a:t>
              </a:r>
              <a:r>
                <a:rPr lang="en-US" altLang="ko-KR" baseline="-25000">
                  <a:solidFill>
                    <a:schemeClr val="accent2"/>
                  </a:solidFill>
                  <a:ea typeface="HY헤드라인M" pitchFamily="18" charset="-127"/>
                </a:rPr>
                <a:t>i,j</a:t>
              </a:r>
            </a:p>
          </p:txBody>
        </p:sp>
        <p:sp>
          <p:nvSpPr>
            <p:cNvPr id="969749" name="Rectangle 21"/>
            <p:cNvSpPr>
              <a:spLocks noChangeArrowheads="1"/>
            </p:cNvSpPr>
            <p:nvPr/>
          </p:nvSpPr>
          <p:spPr bwMode="auto">
            <a:xfrm>
              <a:off x="567" y="1744"/>
              <a:ext cx="294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ea typeface="HY헤드라인M" pitchFamily="18" charset="-127"/>
                </a:rPr>
                <a:t>a</a:t>
              </a:r>
              <a:r>
                <a:rPr lang="en-US" altLang="ko-KR" baseline="-25000">
                  <a:ea typeface="HY헤드라인M" pitchFamily="18" charset="-127"/>
                </a:rPr>
                <a:t>i,j+1</a:t>
              </a:r>
            </a:p>
          </p:txBody>
        </p:sp>
        <p:sp>
          <p:nvSpPr>
            <p:cNvPr id="969750" name="Rectangle 22"/>
            <p:cNvSpPr>
              <a:spLocks noChangeArrowheads="1"/>
            </p:cNvSpPr>
            <p:nvPr/>
          </p:nvSpPr>
          <p:spPr bwMode="auto">
            <a:xfrm>
              <a:off x="2003" y="3865"/>
              <a:ext cx="372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ea typeface="HY헤드라인M" pitchFamily="18" charset="-127"/>
                </a:rPr>
                <a:t>a</a:t>
              </a:r>
              <a:r>
                <a:rPr lang="en-US" altLang="ko-KR" baseline="-25000">
                  <a:ea typeface="HY헤드라인M" pitchFamily="18" charset="-127"/>
                </a:rPr>
                <a:t>i+1,j-1</a:t>
              </a:r>
            </a:p>
          </p:txBody>
        </p:sp>
        <p:sp>
          <p:nvSpPr>
            <p:cNvPr id="969751" name="Rectangle 23"/>
            <p:cNvSpPr>
              <a:spLocks noChangeArrowheads="1"/>
            </p:cNvSpPr>
            <p:nvPr/>
          </p:nvSpPr>
          <p:spPr bwMode="auto">
            <a:xfrm>
              <a:off x="1995" y="2787"/>
              <a:ext cx="294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solidFill>
                    <a:schemeClr val="accent2"/>
                  </a:solidFill>
                  <a:ea typeface="HY헤드라인M" pitchFamily="18" charset="-127"/>
                </a:rPr>
                <a:t>a</a:t>
              </a:r>
              <a:r>
                <a:rPr lang="en-US" altLang="ko-KR" baseline="-25000">
                  <a:solidFill>
                    <a:schemeClr val="accent2"/>
                  </a:solidFill>
                  <a:ea typeface="HY헤드라인M" pitchFamily="18" charset="-127"/>
                </a:rPr>
                <a:t>i+1,j</a:t>
              </a:r>
            </a:p>
          </p:txBody>
        </p:sp>
        <p:sp>
          <p:nvSpPr>
            <p:cNvPr id="969752" name="Rectangle 24"/>
            <p:cNvSpPr>
              <a:spLocks noChangeArrowheads="1"/>
            </p:cNvSpPr>
            <p:nvPr/>
          </p:nvSpPr>
          <p:spPr bwMode="auto">
            <a:xfrm>
              <a:off x="1995" y="1789"/>
              <a:ext cx="386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ea typeface="HY헤드라인M" pitchFamily="18" charset="-127"/>
                </a:rPr>
                <a:t>a</a:t>
              </a:r>
              <a:r>
                <a:rPr lang="en-US" altLang="ko-KR" baseline="-25000">
                  <a:ea typeface="HY헤드라인M" pitchFamily="18" charset="-127"/>
                </a:rPr>
                <a:t>i+1,j+1</a:t>
              </a:r>
            </a:p>
          </p:txBody>
        </p:sp>
        <p:sp>
          <p:nvSpPr>
            <p:cNvPr id="969753" name="Freeform 25"/>
            <p:cNvSpPr>
              <a:spLocks/>
            </p:cNvSpPr>
            <p:nvPr/>
          </p:nvSpPr>
          <p:spPr bwMode="auto">
            <a:xfrm>
              <a:off x="453" y="1769"/>
              <a:ext cx="1429" cy="2227"/>
            </a:xfrm>
            <a:custGeom>
              <a:avLst/>
              <a:gdLst/>
              <a:ahLst/>
              <a:cxnLst>
                <a:cxn ang="0">
                  <a:pos x="0" y="2227"/>
                </a:cxn>
                <a:cxn ang="0">
                  <a:pos x="477" y="1471"/>
                </a:cxn>
                <a:cxn ang="0">
                  <a:pos x="1068" y="987"/>
                </a:cxn>
                <a:cxn ang="0">
                  <a:pos x="1429" y="0"/>
                </a:cxn>
              </a:cxnLst>
              <a:rect l="0" t="0" r="r" b="b"/>
              <a:pathLst>
                <a:path w="1429" h="2227">
                  <a:moveTo>
                    <a:pt x="0" y="2227"/>
                  </a:moveTo>
                  <a:cubicBezTo>
                    <a:pt x="81" y="2101"/>
                    <a:pt x="299" y="1678"/>
                    <a:pt x="477" y="1471"/>
                  </a:cubicBezTo>
                  <a:cubicBezTo>
                    <a:pt x="655" y="1264"/>
                    <a:pt x="909" y="1232"/>
                    <a:pt x="1068" y="987"/>
                  </a:cubicBezTo>
                  <a:cubicBezTo>
                    <a:pt x="1227" y="742"/>
                    <a:pt x="1354" y="206"/>
                    <a:pt x="1429" y="0"/>
                  </a:cubicBez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9754" name="Oval 26"/>
            <p:cNvSpPr>
              <a:spLocks noChangeArrowheads="1"/>
            </p:cNvSpPr>
            <p:nvPr/>
          </p:nvSpPr>
          <p:spPr bwMode="auto">
            <a:xfrm>
              <a:off x="1350" y="2893"/>
              <a:ext cx="46" cy="46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969778" name="Group 50"/>
          <p:cNvGrpSpPr>
            <a:grpSpLocks/>
          </p:cNvGrpSpPr>
          <p:nvPr/>
        </p:nvGrpSpPr>
        <p:grpSpPr bwMode="auto">
          <a:xfrm>
            <a:off x="4268788" y="3070225"/>
            <a:ext cx="4695825" cy="2806700"/>
            <a:chOff x="2689" y="1934"/>
            <a:chExt cx="2958" cy="1768"/>
          </a:xfrm>
        </p:grpSpPr>
        <p:sp>
          <p:nvSpPr>
            <p:cNvPr id="969756" name="Rectangle 28"/>
            <p:cNvSpPr>
              <a:spLocks noChangeArrowheads="1"/>
            </p:cNvSpPr>
            <p:nvPr/>
          </p:nvSpPr>
          <p:spPr bwMode="auto">
            <a:xfrm>
              <a:off x="3098" y="2376"/>
              <a:ext cx="1073" cy="1073"/>
            </a:xfrm>
            <a:prstGeom prst="rect">
              <a:avLst/>
            </a:prstGeom>
            <a:noFill/>
            <a:ln w="12700">
              <a:solidFill>
                <a:srgbClr val="292929"/>
              </a:solidFill>
              <a:miter lim="800000"/>
              <a:headEnd/>
              <a:tailEnd/>
            </a:ln>
            <a:effectLst/>
          </p:spPr>
          <p:txBody>
            <a:bodyPr wrap="none" lIns="36000" tIns="36000" rIns="36000" bIns="36000" anchor="ctr"/>
            <a:lstStyle/>
            <a:p>
              <a:pPr marL="292100" indent="-292100" algn="ctr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endParaRPr lang="ko-KR" altLang="ko-KR"/>
            </a:p>
          </p:txBody>
        </p:sp>
        <p:sp>
          <p:nvSpPr>
            <p:cNvPr id="969758" name="Rectangle 30"/>
            <p:cNvSpPr>
              <a:spLocks noChangeArrowheads="1"/>
            </p:cNvSpPr>
            <p:nvPr/>
          </p:nvSpPr>
          <p:spPr bwMode="auto">
            <a:xfrm>
              <a:off x="4172" y="2376"/>
              <a:ext cx="1073" cy="1073"/>
            </a:xfrm>
            <a:prstGeom prst="rect">
              <a:avLst/>
            </a:prstGeom>
            <a:noFill/>
            <a:ln w="12700">
              <a:solidFill>
                <a:srgbClr val="292929"/>
              </a:solidFill>
              <a:miter lim="800000"/>
              <a:headEnd/>
              <a:tailEnd/>
            </a:ln>
            <a:effectLst/>
          </p:spPr>
          <p:txBody>
            <a:bodyPr wrap="none" lIns="36000" tIns="36000" rIns="36000" bIns="36000" anchor="ctr"/>
            <a:lstStyle/>
            <a:p>
              <a:pPr marL="292100" indent="-292100" algn="ctr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endParaRPr lang="ko-KR" altLang="ko-KR"/>
            </a:p>
          </p:txBody>
        </p:sp>
        <p:sp>
          <p:nvSpPr>
            <p:cNvPr id="969761" name="Rectangle 33"/>
            <p:cNvSpPr>
              <a:spLocks noChangeArrowheads="1"/>
            </p:cNvSpPr>
            <p:nvPr/>
          </p:nvSpPr>
          <p:spPr bwMode="auto">
            <a:xfrm>
              <a:off x="2811" y="3295"/>
              <a:ext cx="280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ea typeface="HY헤드라인M" pitchFamily="18" charset="-127"/>
                </a:rPr>
                <a:t>a</a:t>
              </a:r>
              <a:r>
                <a:rPr lang="en-US" altLang="ko-KR" baseline="-25000">
                  <a:ea typeface="HY헤드라인M" pitchFamily="18" charset="-127"/>
                </a:rPr>
                <a:t>i-1,j</a:t>
              </a:r>
            </a:p>
          </p:txBody>
        </p:sp>
        <p:sp>
          <p:nvSpPr>
            <p:cNvPr id="969762" name="Rectangle 34"/>
            <p:cNvSpPr>
              <a:spLocks noChangeArrowheads="1"/>
            </p:cNvSpPr>
            <p:nvPr/>
          </p:nvSpPr>
          <p:spPr bwMode="auto">
            <a:xfrm>
              <a:off x="2689" y="2322"/>
              <a:ext cx="372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ea typeface="HY헤드라인M" pitchFamily="18" charset="-127"/>
                </a:rPr>
                <a:t>a</a:t>
              </a:r>
              <a:r>
                <a:rPr lang="en-US" altLang="ko-KR" baseline="-25000">
                  <a:ea typeface="HY헤드라인M" pitchFamily="18" charset="-127"/>
                </a:rPr>
                <a:t>i-1,j+1</a:t>
              </a:r>
            </a:p>
          </p:txBody>
        </p:sp>
        <p:sp>
          <p:nvSpPr>
            <p:cNvPr id="969764" name="Rectangle 36"/>
            <p:cNvSpPr>
              <a:spLocks noChangeArrowheads="1"/>
            </p:cNvSpPr>
            <p:nvPr/>
          </p:nvSpPr>
          <p:spPr bwMode="auto">
            <a:xfrm>
              <a:off x="4263" y="3502"/>
              <a:ext cx="202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solidFill>
                    <a:schemeClr val="accent2"/>
                  </a:solidFill>
                  <a:ea typeface="HY헤드라인M" pitchFamily="18" charset="-127"/>
                </a:rPr>
                <a:t>a</a:t>
              </a:r>
              <a:r>
                <a:rPr lang="en-US" altLang="ko-KR" baseline="-25000">
                  <a:solidFill>
                    <a:schemeClr val="accent2"/>
                  </a:solidFill>
                  <a:ea typeface="HY헤드라인M" pitchFamily="18" charset="-127"/>
                </a:rPr>
                <a:t>i,j</a:t>
              </a:r>
            </a:p>
          </p:txBody>
        </p:sp>
        <p:sp>
          <p:nvSpPr>
            <p:cNvPr id="969765" name="Rectangle 37"/>
            <p:cNvSpPr>
              <a:spLocks noChangeArrowheads="1"/>
            </p:cNvSpPr>
            <p:nvPr/>
          </p:nvSpPr>
          <p:spPr bwMode="auto">
            <a:xfrm>
              <a:off x="4036" y="2050"/>
              <a:ext cx="294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solidFill>
                    <a:schemeClr val="accent2"/>
                  </a:solidFill>
                  <a:ea typeface="HY헤드라인M" pitchFamily="18" charset="-127"/>
                </a:rPr>
                <a:t>a</a:t>
              </a:r>
              <a:r>
                <a:rPr lang="en-US" altLang="ko-KR" baseline="-25000">
                  <a:solidFill>
                    <a:schemeClr val="accent2"/>
                  </a:solidFill>
                  <a:ea typeface="HY헤드라인M" pitchFamily="18" charset="-127"/>
                </a:rPr>
                <a:t>i,j+1</a:t>
              </a:r>
            </a:p>
          </p:txBody>
        </p:sp>
        <p:sp>
          <p:nvSpPr>
            <p:cNvPr id="969767" name="Rectangle 39"/>
            <p:cNvSpPr>
              <a:spLocks noChangeArrowheads="1"/>
            </p:cNvSpPr>
            <p:nvPr/>
          </p:nvSpPr>
          <p:spPr bwMode="auto">
            <a:xfrm>
              <a:off x="5261" y="3320"/>
              <a:ext cx="294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ea typeface="HY헤드라인M" pitchFamily="18" charset="-127"/>
                </a:rPr>
                <a:t>a</a:t>
              </a:r>
              <a:r>
                <a:rPr lang="en-US" altLang="ko-KR" baseline="-25000">
                  <a:ea typeface="HY헤드라인M" pitchFamily="18" charset="-127"/>
                </a:rPr>
                <a:t>i+1,j</a:t>
              </a:r>
            </a:p>
          </p:txBody>
        </p:sp>
        <p:sp>
          <p:nvSpPr>
            <p:cNvPr id="969768" name="Rectangle 40"/>
            <p:cNvSpPr>
              <a:spLocks noChangeArrowheads="1"/>
            </p:cNvSpPr>
            <p:nvPr/>
          </p:nvSpPr>
          <p:spPr bwMode="auto">
            <a:xfrm>
              <a:off x="5261" y="2322"/>
              <a:ext cx="386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ea typeface="HY헤드라인M" pitchFamily="18" charset="-127"/>
                </a:rPr>
                <a:t>a</a:t>
              </a:r>
              <a:r>
                <a:rPr lang="en-US" altLang="ko-KR" baseline="-25000">
                  <a:ea typeface="HY헤드라인M" pitchFamily="18" charset="-127"/>
                </a:rPr>
                <a:t>i+1,j+1</a:t>
              </a:r>
            </a:p>
          </p:txBody>
        </p:sp>
        <p:sp>
          <p:nvSpPr>
            <p:cNvPr id="969769" name="Freeform 41"/>
            <p:cNvSpPr>
              <a:spLocks/>
            </p:cNvSpPr>
            <p:nvPr/>
          </p:nvSpPr>
          <p:spPr bwMode="auto">
            <a:xfrm>
              <a:off x="3106" y="1934"/>
              <a:ext cx="1505" cy="1663"/>
            </a:xfrm>
            <a:custGeom>
              <a:avLst/>
              <a:gdLst/>
              <a:ahLst/>
              <a:cxnLst>
                <a:cxn ang="0">
                  <a:pos x="50" y="1663"/>
                </a:cxn>
                <a:cxn ang="0">
                  <a:pos x="196" y="1525"/>
                </a:cxn>
                <a:cxn ang="0">
                  <a:pos x="1226" y="918"/>
                </a:cxn>
                <a:cxn ang="0">
                  <a:pos x="1505" y="0"/>
                </a:cxn>
              </a:cxnLst>
              <a:rect l="0" t="0" r="r" b="b"/>
              <a:pathLst>
                <a:path w="1505" h="1663">
                  <a:moveTo>
                    <a:pt x="50" y="1663"/>
                  </a:moveTo>
                  <a:cubicBezTo>
                    <a:pt x="75" y="1640"/>
                    <a:pt x="0" y="1649"/>
                    <a:pt x="196" y="1525"/>
                  </a:cubicBezTo>
                  <a:cubicBezTo>
                    <a:pt x="392" y="1401"/>
                    <a:pt x="1008" y="1172"/>
                    <a:pt x="1226" y="918"/>
                  </a:cubicBezTo>
                  <a:cubicBezTo>
                    <a:pt x="1444" y="664"/>
                    <a:pt x="1447" y="191"/>
                    <a:pt x="1505" y="0"/>
                  </a:cubicBez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9770" name="Oval 42"/>
            <p:cNvSpPr>
              <a:spLocks noChangeArrowheads="1"/>
            </p:cNvSpPr>
            <p:nvPr/>
          </p:nvSpPr>
          <p:spPr bwMode="auto">
            <a:xfrm>
              <a:off x="4153" y="2977"/>
              <a:ext cx="46" cy="46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69773" name="Rectangle 45"/>
            <p:cNvSpPr>
              <a:spLocks noChangeArrowheads="1"/>
            </p:cNvSpPr>
            <p:nvPr/>
          </p:nvSpPr>
          <p:spPr bwMode="auto">
            <a:xfrm>
              <a:off x="3453" y="2766"/>
              <a:ext cx="426" cy="21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sz="1800" i="1">
                  <a:solidFill>
                    <a:schemeClr val="accent2"/>
                  </a:solidFill>
                  <a:ea typeface="HY헤드라인M" pitchFamily="18" charset="-127"/>
                </a:rPr>
                <a:t>l</a:t>
              </a:r>
              <a:r>
                <a:rPr lang="en-US" altLang="ko-KR" sz="1800" baseline="-25000">
                  <a:solidFill>
                    <a:schemeClr val="accent2"/>
                  </a:solidFill>
                  <a:ea typeface="HY헤드라인M" pitchFamily="18" charset="-127"/>
                </a:rPr>
                <a:t>i-1,j</a:t>
              </a:r>
              <a:r>
                <a:rPr lang="en-US" altLang="ko-KR" sz="1800">
                  <a:solidFill>
                    <a:schemeClr val="accent2"/>
                  </a:solidFill>
                  <a:ea typeface="HY헤드라인M" pitchFamily="18" charset="-127"/>
                </a:rPr>
                <a:t>=1</a:t>
              </a:r>
            </a:p>
          </p:txBody>
        </p:sp>
        <p:sp>
          <p:nvSpPr>
            <p:cNvPr id="969775" name="Rectangle 47"/>
            <p:cNvSpPr>
              <a:spLocks noChangeArrowheads="1"/>
            </p:cNvSpPr>
            <p:nvPr/>
          </p:nvSpPr>
          <p:spPr bwMode="auto">
            <a:xfrm>
              <a:off x="4496" y="2766"/>
              <a:ext cx="341" cy="21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sz="1800" i="1">
                  <a:solidFill>
                    <a:schemeClr val="accent2"/>
                  </a:solidFill>
                  <a:ea typeface="HY헤드라인M" pitchFamily="18" charset="-127"/>
                </a:rPr>
                <a:t>l</a:t>
              </a:r>
              <a:r>
                <a:rPr lang="en-US" altLang="ko-KR" sz="1800" baseline="-25000">
                  <a:solidFill>
                    <a:schemeClr val="accent2"/>
                  </a:solidFill>
                  <a:ea typeface="HY헤드라인M" pitchFamily="18" charset="-127"/>
                </a:rPr>
                <a:t>i,j</a:t>
              </a:r>
              <a:r>
                <a:rPr lang="en-US" altLang="ko-KR" sz="1800">
                  <a:solidFill>
                    <a:schemeClr val="accent2"/>
                  </a:solidFill>
                  <a:ea typeface="HY헤드라인M" pitchFamily="18" charset="-127"/>
                </a:rPr>
                <a:t>=1</a:t>
              </a:r>
            </a:p>
          </p:txBody>
        </p:sp>
      </p:grpSp>
      <p:sp>
        <p:nvSpPr>
          <p:cNvPr id="969776" name="Rectangle 48"/>
          <p:cNvSpPr>
            <a:spLocks noChangeArrowheads="1"/>
          </p:cNvSpPr>
          <p:nvPr/>
        </p:nvSpPr>
        <p:spPr bwMode="auto">
          <a:xfrm>
            <a:off x="4500563" y="1628775"/>
            <a:ext cx="4103687" cy="1063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92100" algn="l"/>
                <a:tab pos="685800" algn="l"/>
              </a:tabLst>
            </a:pP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i</a:t>
            </a:r>
            <a:r>
              <a:rPr lang="en-US" altLang="ko-KR" sz="1800">
                <a:ea typeface="HY헤드라인M" pitchFamily="18" charset="-127"/>
              </a:rPr>
              <a:t>,</a:t>
            </a:r>
            <a:r>
              <a:rPr lang="en-US" altLang="ko-KR" sz="1800" i="1">
                <a:ea typeface="HY헤드라인M" pitchFamily="18" charset="-127"/>
              </a:rPr>
              <a:t>j</a:t>
            </a:r>
            <a:r>
              <a:rPr lang="en-US" altLang="ko-KR" sz="1800">
                <a:ea typeface="HY헤드라인M" pitchFamily="18" charset="-127"/>
              </a:rPr>
              <a:t>)</a:t>
            </a:r>
            <a:r>
              <a:rPr lang="ko-KR" altLang="en-US" sz="1800">
                <a:ea typeface="HY헤드라인M" pitchFamily="18" charset="-127"/>
              </a:rPr>
              <a:t>와 </a:t>
            </a:r>
            <a:r>
              <a:rPr lang="en-US" altLang="ko-KR" sz="1800">
                <a:ea typeface="HY헤드라인M" pitchFamily="18" charset="-127"/>
              </a:rPr>
              <a:t>(</a:t>
            </a:r>
            <a:r>
              <a:rPr lang="en-US" altLang="ko-KR" sz="1800" i="1">
                <a:ea typeface="HY헤드라인M" pitchFamily="18" charset="-127"/>
              </a:rPr>
              <a:t>i</a:t>
            </a:r>
            <a:r>
              <a:rPr lang="en-US" altLang="ko-KR" sz="1800">
                <a:ea typeface="HY헤드라인M" pitchFamily="18" charset="-127"/>
              </a:rPr>
              <a:t>,</a:t>
            </a:r>
            <a:r>
              <a:rPr lang="en-US" altLang="ko-KR" sz="1800" i="1">
                <a:ea typeface="HY헤드라인M" pitchFamily="18" charset="-127"/>
              </a:rPr>
              <a:t>j</a:t>
            </a:r>
            <a:r>
              <a:rPr lang="en-US" altLang="ko-KR" sz="1800">
                <a:ea typeface="HY헤드라인M" pitchFamily="18" charset="-127"/>
              </a:rPr>
              <a:t>+1)</a:t>
            </a:r>
            <a:r>
              <a:rPr lang="ko-KR" altLang="en-US" sz="1800">
                <a:ea typeface="HY헤드라인M" pitchFamily="18" charset="-127"/>
              </a:rPr>
              <a:t>에 교점이 있는 경우</a:t>
            </a:r>
            <a:br>
              <a:rPr lang="ko-KR" altLang="en-US" sz="1800">
                <a:ea typeface="HY헤드라인M" pitchFamily="18" charset="-127"/>
              </a:rPr>
            </a:br>
            <a:r>
              <a:rPr lang="en-US" altLang="ko-KR" sz="1800">
                <a:ea typeface="HY헤드라인M" pitchFamily="18" charset="-127"/>
              </a:rPr>
              <a:t>(</a:t>
            </a:r>
            <a:r>
              <a:rPr lang="ko-KR" altLang="en-US" sz="1800">
                <a:ea typeface="HY헤드라인M" pitchFamily="18" charset="-127"/>
              </a:rPr>
              <a:t>즉</a:t>
            </a:r>
            <a:r>
              <a:rPr lang="en-US" altLang="ko-KR" sz="1800">
                <a:ea typeface="HY헤드라인M" pitchFamily="18" charset="-127"/>
              </a:rPr>
              <a:t>, </a:t>
            </a:r>
            <a:r>
              <a:rPr lang="en-US" altLang="ko-KR" sz="1800" i="1">
                <a:ea typeface="HY헤드라인M" pitchFamily="18" charset="-127"/>
              </a:rPr>
              <a:t>a</a:t>
            </a:r>
            <a:r>
              <a:rPr lang="en-US" altLang="ko-KR" sz="1800" i="1" baseline="-25000">
                <a:ea typeface="HY헤드라인M" pitchFamily="18" charset="-127"/>
              </a:rPr>
              <a:t>i,j </a:t>
            </a:r>
            <a:r>
              <a:rPr lang="en-US" altLang="ko-KR" sz="1800">
                <a:ea typeface="HY헤드라인M" pitchFamily="18" charset="-127"/>
                <a:sym typeface="Symbol" pitchFamily="18" charset="2"/>
              </a:rPr>
              <a:t></a:t>
            </a:r>
            <a:r>
              <a:rPr lang="en-US" altLang="ko-KR" sz="1800" i="1">
                <a:ea typeface="HY헤드라인M" pitchFamily="18" charset="-127"/>
              </a:rPr>
              <a:t>a</a:t>
            </a:r>
            <a:r>
              <a:rPr lang="en-US" altLang="ko-KR" sz="1800" i="1" baseline="-25000">
                <a:ea typeface="HY헤드라인M" pitchFamily="18" charset="-127"/>
              </a:rPr>
              <a:t>i,j</a:t>
            </a:r>
            <a:r>
              <a:rPr lang="en-US" altLang="ko-KR" sz="1800" baseline="-25000">
                <a:ea typeface="HY헤드라인M" pitchFamily="18" charset="-127"/>
              </a:rPr>
              <a:t>+1</a:t>
            </a:r>
            <a:r>
              <a:rPr lang="en-US" altLang="ko-KR" sz="1800">
                <a:ea typeface="HY헤드라인M" pitchFamily="18" charset="-127"/>
              </a:rPr>
              <a:t> &lt; 0</a:t>
            </a:r>
            <a:r>
              <a:rPr lang="ko-KR" altLang="en-US" sz="1800">
                <a:ea typeface="HY헤드라인M" pitchFamily="18" charset="-127"/>
              </a:rPr>
              <a:t>인 경우</a:t>
            </a:r>
            <a:r>
              <a:rPr lang="en-US" altLang="ko-KR" sz="1800">
                <a:ea typeface="HY헤드라인M" pitchFamily="18" charset="-127"/>
              </a:rPr>
              <a:t>) :</a:t>
            </a:r>
            <a:br>
              <a:rPr lang="en-US" altLang="ko-KR" sz="1800">
                <a:ea typeface="HY헤드라인M" pitchFamily="18" charset="-127"/>
              </a:rPr>
            </a:br>
            <a:r>
              <a:rPr lang="ko-KR" altLang="en-US" sz="1800">
                <a:ea typeface="HY헤드라인M" pitchFamily="18" charset="-127"/>
              </a:rPr>
              <a:t>좌우 두 구간을 해에 포함시킨다</a:t>
            </a:r>
            <a:r>
              <a:rPr lang="en-US" altLang="ko-KR" sz="1800"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969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0" dur="500"/>
                                        <p:tgtEl>
                                          <p:spTgt spid="969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9733" grpId="0"/>
      <p:bldP spid="96977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26A8DDB0-D014-40F5-AADF-67B0AC96B5DC}" type="slidenum">
              <a:rPr lang="en-US" altLang="ko-KR"/>
              <a:pPr/>
              <a:t>44</a:t>
            </a:fld>
            <a:endParaRPr lang="en-US" altLang="ko-KR"/>
          </a:p>
        </p:txBody>
      </p:sp>
      <p:sp>
        <p:nvSpPr>
          <p:cNvPr id="947202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교차 사각형 알고리즘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</a:p>
        </p:txBody>
      </p:sp>
      <p:sp>
        <p:nvSpPr>
          <p:cNvPr id="947204" name="Rectangle 4"/>
          <p:cNvSpPr>
            <a:spLocks noChangeArrowheads="1"/>
          </p:cNvSpPr>
          <p:nvPr/>
        </p:nvSpPr>
        <p:spPr bwMode="auto">
          <a:xfrm>
            <a:off x="611188" y="1084263"/>
            <a:ext cx="7777162" cy="4333875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procedure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zero-crossing-square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g, d</a:t>
            </a:r>
            <a:r>
              <a:rPr kumimoji="0" lang="en-US" altLang="ko-KR" sz="1800"/>
              <a:t>: real numbers)</a:t>
            </a:r>
          </a:p>
          <a:p>
            <a:pPr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 and 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 are starting points.}</a:t>
            </a:r>
          </a:p>
          <a:p>
            <a:pPr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g</a:t>
            </a:r>
            <a:r>
              <a:rPr kumimoji="0" lang="en-US" altLang="ko-KR" sz="1800" baseline="-25000"/>
              <a:t>  </a:t>
            </a:r>
            <a:r>
              <a:rPr kumimoji="0" lang="en-US" altLang="ko-KR" sz="1800"/>
              <a:t>is the number of grid divisions (</a:t>
            </a:r>
            <a:r>
              <a:rPr kumimoji="0" lang="ko-KR" altLang="en-US" sz="1800"/>
              <a:t>한 축에 대한 </a:t>
            </a:r>
            <a:r>
              <a:rPr kumimoji="0" lang="en-US" altLang="ko-KR" sz="1800"/>
              <a:t>division </a:t>
            </a:r>
            <a:r>
              <a:rPr kumimoji="0" lang="ko-KR" altLang="en-US" sz="1800"/>
              <a:t>수</a:t>
            </a:r>
            <a:r>
              <a:rPr kumimoji="0" lang="en-US" altLang="ko-KR" sz="1800"/>
              <a:t>)}</a:t>
            </a:r>
          </a:p>
          <a:p>
            <a:pPr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d</a:t>
            </a:r>
            <a:r>
              <a:rPr kumimoji="0" lang="en-US" altLang="ko-KR" sz="1800" baseline="-25000"/>
              <a:t>  </a:t>
            </a:r>
            <a:r>
              <a:rPr kumimoji="0" lang="en-US" altLang="ko-KR" sz="1800"/>
              <a:t>is the dimension (</a:t>
            </a:r>
            <a:r>
              <a:rPr kumimoji="0" lang="ko-KR" altLang="en-US" sz="1800"/>
              <a:t>한 축의 길이</a:t>
            </a:r>
            <a:r>
              <a:rPr kumimoji="0" lang="en-US" altLang="ko-KR" sz="1800"/>
              <a:t>)}</a:t>
            </a:r>
          </a:p>
          <a:p>
            <a:pPr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c </a:t>
            </a:r>
            <a:r>
              <a:rPr kumimoji="0" lang="en-US" altLang="ko-KR" sz="1800"/>
              <a:t>:=</a:t>
            </a:r>
            <a:r>
              <a:rPr kumimoji="0" lang="en-US" altLang="ko-KR" sz="1800" i="1"/>
              <a:t> d </a:t>
            </a:r>
            <a:r>
              <a:rPr kumimoji="0" lang="en-US" altLang="ko-KR" sz="1800"/>
              <a:t>/</a:t>
            </a:r>
            <a:r>
              <a:rPr kumimoji="0" lang="en-US" altLang="ko-KR" sz="1800" i="1"/>
              <a:t> g</a:t>
            </a:r>
            <a:r>
              <a:rPr kumimoji="0" lang="en-US" altLang="ko-KR" sz="1800"/>
              <a:t>;</a:t>
            </a:r>
          </a:p>
          <a:p>
            <a:pPr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</a:t>
            </a:r>
            <a:r>
              <a:rPr kumimoji="0" lang="en-US" altLang="ko-KR" sz="1800" b="1"/>
              <a:t>for</a:t>
            </a:r>
            <a:r>
              <a:rPr kumimoji="0" lang="en-US" altLang="ko-KR" sz="1800"/>
              <a:t> </a:t>
            </a:r>
            <a:r>
              <a:rPr kumimoji="0" lang="en-US" altLang="ko-KR" sz="1800" b="1"/>
              <a:t>each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i </a:t>
            </a:r>
          </a:p>
          <a:p>
            <a:pPr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	</a:t>
            </a:r>
            <a:r>
              <a:rPr kumimoji="0" lang="en-US" altLang="ko-KR" sz="1800" b="1"/>
              <a:t>for each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j</a:t>
            </a:r>
          </a:p>
          <a:p>
            <a:pPr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		</a:t>
            </a:r>
            <a:r>
              <a:rPr kumimoji="0" lang="en-US" altLang="ko-KR" sz="1800" b="1"/>
              <a:t>begin</a:t>
            </a:r>
          </a:p>
          <a:p>
            <a:pPr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			</a:t>
            </a:r>
            <a:r>
              <a:rPr kumimoji="0" lang="en-US" altLang="ko-KR" sz="1800" i="1"/>
              <a:t>a</a:t>
            </a:r>
            <a:r>
              <a:rPr kumimoji="0" lang="en-US" altLang="ko-KR" sz="1800" i="1" baseline="-25000">
                <a:sym typeface="Symbol" pitchFamily="18" charset="2"/>
              </a:rPr>
              <a:t>i,j</a:t>
            </a:r>
            <a:r>
              <a:rPr kumimoji="0" lang="en-US" altLang="ko-KR" sz="1800"/>
              <a:t> := </a:t>
            </a:r>
            <a:r>
              <a:rPr kumimoji="0" lang="en-US" altLang="ko-KR" sz="1800" i="1"/>
              <a:t>f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 + </a:t>
            </a:r>
            <a:r>
              <a:rPr kumimoji="0" lang="en-US" altLang="ko-KR" sz="1800" i="1"/>
              <a:t>c</a:t>
            </a:r>
            <a:r>
              <a:rPr kumimoji="0" lang="en-US" altLang="ko-KR" sz="1800">
                <a:sym typeface="Symbol" pitchFamily="18" charset="2"/>
              </a:rPr>
              <a:t>(</a:t>
            </a:r>
            <a:r>
              <a:rPr kumimoji="0" lang="en-US" altLang="ko-KR" sz="1800" i="1">
                <a:sym typeface="Symbol" pitchFamily="18" charset="2"/>
              </a:rPr>
              <a:t>i</a:t>
            </a:r>
            <a:r>
              <a:rPr kumimoji="0" lang="en-US" altLang="ko-KR" sz="1800">
                <a:sym typeface="Symbol" pitchFamily="18" charset="2"/>
              </a:rPr>
              <a:t>-1), </a:t>
            </a:r>
            <a:r>
              <a:rPr kumimoji="0" lang="en-US" altLang="ko-KR" sz="1800" i="1">
                <a:sym typeface="Symbol" pitchFamily="18" charset="2"/>
              </a:rPr>
              <a:t>y</a:t>
            </a:r>
            <a:r>
              <a:rPr kumimoji="0" lang="en-US" altLang="ko-KR" sz="1800">
                <a:sym typeface="Symbol" pitchFamily="18" charset="2"/>
              </a:rPr>
              <a:t> + </a:t>
            </a:r>
            <a:r>
              <a:rPr kumimoji="0" lang="en-US" altLang="ko-KR" sz="1800" i="1"/>
              <a:t>c</a:t>
            </a:r>
            <a:r>
              <a:rPr kumimoji="0" lang="en-US" altLang="ko-KR" sz="1800">
                <a:sym typeface="Symbol" pitchFamily="18" charset="2"/>
              </a:rPr>
              <a:t>(</a:t>
            </a:r>
            <a:r>
              <a:rPr kumimoji="0" lang="en-US" altLang="ko-KR" sz="1800" i="1">
                <a:sym typeface="Symbol" pitchFamily="18" charset="2"/>
              </a:rPr>
              <a:t>j</a:t>
            </a:r>
            <a:r>
              <a:rPr kumimoji="0" lang="en-US" altLang="ko-KR" sz="1800">
                <a:sym typeface="Symbol" pitchFamily="18" charset="2"/>
              </a:rPr>
              <a:t>-1));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		l</a:t>
            </a:r>
            <a:r>
              <a:rPr kumimoji="0" lang="en-US" altLang="ko-KR" sz="1800" i="1" baseline="-25000">
                <a:sym typeface="Symbol" pitchFamily="18" charset="2"/>
              </a:rPr>
              <a:t>i,j</a:t>
            </a:r>
            <a:r>
              <a:rPr kumimoji="0" lang="en-US" altLang="ko-KR" sz="1800"/>
              <a:t> := 0;</a:t>
            </a:r>
            <a:endParaRPr kumimoji="0" lang="en-US" altLang="ko-KR" sz="1800">
              <a:sym typeface="Symbol" pitchFamily="18" charset="2"/>
            </a:endParaRPr>
          </a:p>
          <a:p>
            <a:pPr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		</a:t>
            </a:r>
            <a:r>
              <a:rPr kumimoji="0" lang="en-US" altLang="ko-KR" sz="1800" b="1"/>
              <a:t>end</a:t>
            </a:r>
          </a:p>
        </p:txBody>
      </p:sp>
      <p:sp>
        <p:nvSpPr>
          <p:cNvPr id="947206" name="Text Box 6"/>
          <p:cNvSpPr txBox="1">
            <a:spLocks noChangeArrowheads="1"/>
          </p:cNvSpPr>
          <p:nvPr/>
        </p:nvSpPr>
        <p:spPr bwMode="auto">
          <a:xfrm>
            <a:off x="7491413" y="476250"/>
            <a:ext cx="1562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Zero-Crossing Squares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pSp>
        <p:nvGrpSpPr>
          <p:cNvPr id="947209" name="Group 9"/>
          <p:cNvGrpSpPr>
            <a:grpSpLocks/>
          </p:cNvGrpSpPr>
          <p:nvPr/>
        </p:nvGrpSpPr>
        <p:grpSpPr bwMode="auto">
          <a:xfrm>
            <a:off x="1042988" y="3152775"/>
            <a:ext cx="6697662" cy="2197100"/>
            <a:chOff x="657" y="1986"/>
            <a:chExt cx="4219" cy="1384"/>
          </a:xfrm>
        </p:grpSpPr>
        <p:sp>
          <p:nvSpPr>
            <p:cNvPr id="947207" name="Rectangle 7"/>
            <p:cNvSpPr>
              <a:spLocks noChangeArrowheads="1"/>
            </p:cNvSpPr>
            <p:nvPr/>
          </p:nvSpPr>
          <p:spPr bwMode="auto">
            <a:xfrm>
              <a:off x="657" y="1986"/>
              <a:ext cx="4219" cy="1384"/>
            </a:xfrm>
            <a:prstGeom prst="rect">
              <a:avLst/>
            </a:prstGeom>
            <a:noFill/>
            <a:ln w="12700">
              <a:solidFill>
                <a:srgbClr val="800080"/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47208" name="Rectangle 8"/>
            <p:cNvSpPr>
              <a:spLocks noChangeArrowheads="1"/>
            </p:cNvSpPr>
            <p:nvPr/>
          </p:nvSpPr>
          <p:spPr bwMode="auto">
            <a:xfrm>
              <a:off x="2797" y="2045"/>
              <a:ext cx="1996" cy="340"/>
            </a:xfrm>
            <a:prstGeom prst="rect">
              <a:avLst/>
            </a:prstGeom>
            <a:solidFill>
              <a:srgbClr val="CC99FF">
                <a:alpha val="80000"/>
              </a:srgbClr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Tx/>
                <a:buNone/>
                <a:tabLst>
                  <a:tab pos="292100" algn="l"/>
                  <a:tab pos="685800" algn="l"/>
                </a:tabLst>
              </a:pPr>
              <a:r>
                <a:rPr lang="en-US" altLang="ko-KR" sz="1400">
                  <a:solidFill>
                    <a:srgbClr val="660066"/>
                  </a:solidFill>
                  <a:ea typeface="HY헤드라인M" pitchFamily="18" charset="-127"/>
                </a:rPr>
                <a:t>(1) Calculate </a:t>
              </a:r>
              <a:r>
                <a:rPr lang="en-US" altLang="ko-KR" sz="1400" i="1">
                  <a:solidFill>
                    <a:srgbClr val="660066"/>
                  </a:solidFill>
                  <a:ea typeface="HY헤드라인M" pitchFamily="18" charset="-127"/>
                </a:rPr>
                <a:t>f</a:t>
              </a:r>
              <a:r>
                <a:rPr lang="en-US" altLang="ko-KR" sz="1400">
                  <a:solidFill>
                    <a:srgbClr val="660066"/>
                  </a:solidFill>
                  <a:ea typeface="HY헤드라인M" pitchFamily="18" charset="-127"/>
                </a:rPr>
                <a:t>(</a:t>
              </a:r>
              <a:r>
                <a:rPr lang="en-US" altLang="ko-KR" sz="1400" i="1">
                  <a:solidFill>
                    <a:srgbClr val="660066"/>
                  </a:solidFill>
                  <a:ea typeface="HY헤드라인M" pitchFamily="18" charset="-127"/>
                </a:rPr>
                <a:t>x</a:t>
              </a:r>
              <a:r>
                <a:rPr lang="en-US" altLang="ko-KR" sz="1400">
                  <a:solidFill>
                    <a:srgbClr val="660066"/>
                  </a:solidFill>
                  <a:ea typeface="HY헤드라인M" pitchFamily="18" charset="-127"/>
                </a:rPr>
                <a:t>,</a:t>
              </a:r>
              <a:r>
                <a:rPr lang="en-US" altLang="ko-KR" sz="1400" i="1">
                  <a:solidFill>
                    <a:srgbClr val="660066"/>
                  </a:solidFill>
                  <a:ea typeface="HY헤드라인M" pitchFamily="18" charset="-127"/>
                </a:rPr>
                <a:t>y</a:t>
              </a:r>
              <a:r>
                <a:rPr lang="en-US" altLang="ko-KR" sz="1400">
                  <a:solidFill>
                    <a:srgbClr val="660066"/>
                  </a:solidFill>
                  <a:ea typeface="HY헤드라인M" pitchFamily="18" charset="-127"/>
                </a:rPr>
                <a:t>) and assign it to </a:t>
              </a:r>
              <a:r>
                <a:rPr lang="en-US" altLang="ko-KR" sz="1400" i="1">
                  <a:solidFill>
                    <a:srgbClr val="660066"/>
                  </a:solidFill>
                  <a:ea typeface="HY헤드라인M" pitchFamily="18" charset="-127"/>
                </a:rPr>
                <a:t>a</a:t>
              </a:r>
              <a:r>
                <a:rPr lang="en-US" altLang="ko-KR" sz="1400" baseline="-25000">
                  <a:solidFill>
                    <a:srgbClr val="660066"/>
                  </a:solidFill>
                  <a:ea typeface="HY헤드라인M" pitchFamily="18" charset="-127"/>
                </a:rPr>
                <a:t>i,j</a:t>
              </a:r>
              <a:r>
                <a:rPr lang="en-US" altLang="ko-KR" sz="1400">
                  <a:solidFill>
                    <a:srgbClr val="660066"/>
                  </a:solidFill>
                  <a:ea typeface="HY헤드라인M" pitchFamily="18" charset="-127"/>
                </a:rPr>
                <a:t>.</a:t>
              </a:r>
            </a:p>
            <a:p>
              <a:pPr marL="292100" indent="-292100">
                <a:lnSpc>
                  <a:spcPct val="100000"/>
                </a:lnSpc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Tx/>
                <a:buNone/>
                <a:tabLst>
                  <a:tab pos="292100" algn="l"/>
                  <a:tab pos="685800" algn="l"/>
                </a:tabLst>
              </a:pPr>
              <a:r>
                <a:rPr lang="en-US" altLang="ko-KR" sz="1400">
                  <a:solidFill>
                    <a:srgbClr val="660066"/>
                  </a:solidFill>
                  <a:ea typeface="HY헤드라인M" pitchFamily="18" charset="-127"/>
                </a:rPr>
                <a:t>(2) Initialize </a:t>
              </a:r>
              <a:r>
                <a:rPr lang="en-US" altLang="ko-KR" sz="1400" i="1">
                  <a:solidFill>
                    <a:srgbClr val="660066"/>
                  </a:solidFill>
                  <a:ea typeface="HY헤드라인M" pitchFamily="18" charset="-127"/>
                </a:rPr>
                <a:t>l</a:t>
              </a:r>
              <a:r>
                <a:rPr lang="en-US" altLang="ko-KR" sz="1400" baseline="-25000">
                  <a:solidFill>
                    <a:srgbClr val="660066"/>
                  </a:solidFill>
                  <a:ea typeface="HY헤드라인M" pitchFamily="18" charset="-127"/>
                </a:rPr>
                <a:t>i,j</a:t>
              </a:r>
              <a:r>
                <a:rPr lang="en-US" altLang="ko-KR" sz="1400">
                  <a:solidFill>
                    <a:srgbClr val="660066"/>
                  </a:solidFill>
                  <a:ea typeface="HY헤드라인M" pitchFamily="18" charset="-127"/>
                </a:rPr>
                <a:t> to 0.</a:t>
              </a:r>
            </a:p>
          </p:txBody>
        </p:sp>
      </p:grpSp>
      <p:graphicFrame>
        <p:nvGraphicFramePr>
          <p:cNvPr id="947210" name="Object 10"/>
          <p:cNvGraphicFramePr>
            <a:graphicFrameLocks noChangeAspect="1"/>
          </p:cNvGraphicFramePr>
          <p:nvPr/>
        </p:nvGraphicFramePr>
        <p:xfrm>
          <a:off x="7019925" y="4868863"/>
          <a:ext cx="1439863" cy="1233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7211" name="Equation" r:id="rId4" imgW="698400" imgH="596880" progId="Equation.DSMT4">
                  <p:embed/>
                </p:oleObj>
              </mc:Choice>
              <mc:Fallback>
                <p:oleObj name="Equation" r:id="rId4" imgW="698400" imgH="596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4868863"/>
                        <a:ext cx="1439863" cy="1233487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C8EABD1C-8291-4104-B8B9-A864FFB6B57F}" type="slidenum">
              <a:rPr lang="en-US" altLang="ko-KR"/>
              <a:pPr/>
              <a:t>45</a:t>
            </a:fld>
            <a:endParaRPr lang="en-US" altLang="ko-KR"/>
          </a:p>
        </p:txBody>
      </p:sp>
      <p:sp>
        <p:nvSpPr>
          <p:cNvPr id="949253" name="Text Box 5"/>
          <p:cNvSpPr txBox="1">
            <a:spLocks noChangeArrowheads="1"/>
          </p:cNvSpPr>
          <p:nvPr/>
        </p:nvSpPr>
        <p:spPr bwMode="auto">
          <a:xfrm>
            <a:off x="7491413" y="476250"/>
            <a:ext cx="1562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Zero-Crossing Squares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49254" name="Rectangle 6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교차 사각형 알고리즘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</a:p>
        </p:txBody>
      </p:sp>
      <p:sp>
        <p:nvSpPr>
          <p:cNvPr id="949255" name="Rectangle 7"/>
          <p:cNvSpPr>
            <a:spLocks noChangeArrowheads="1"/>
          </p:cNvSpPr>
          <p:nvPr/>
        </p:nvSpPr>
        <p:spPr bwMode="auto">
          <a:xfrm>
            <a:off x="611188" y="1028700"/>
            <a:ext cx="7777162" cy="4454525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</a:t>
            </a:r>
            <a:r>
              <a:rPr kumimoji="0" lang="en-US" altLang="ko-KR" sz="1800" b="1"/>
              <a:t>for each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i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	</a:t>
            </a:r>
            <a:r>
              <a:rPr kumimoji="0" lang="en-US" altLang="ko-KR" sz="1800" b="1"/>
              <a:t>for each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j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	</a:t>
            </a:r>
            <a:r>
              <a:rPr kumimoji="0" lang="en-US" altLang="ko-KR" sz="1800" b="1"/>
              <a:t>begin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				if</a:t>
            </a:r>
            <a:r>
              <a:rPr kumimoji="0" lang="en-US" altLang="ko-KR" sz="1800" i="1"/>
              <a:t> a</a:t>
            </a:r>
            <a:r>
              <a:rPr kumimoji="0" lang="en-US" altLang="ko-KR" sz="1800" i="1" baseline="-25000">
                <a:sym typeface="Symbol" pitchFamily="18" charset="2"/>
              </a:rPr>
              <a:t>i,j</a:t>
            </a:r>
            <a:r>
              <a:rPr kumimoji="0" lang="en-US" altLang="ko-KR" sz="1800"/>
              <a:t> = 0 </a:t>
            </a:r>
            <a:r>
              <a:rPr kumimoji="0" lang="en-US" altLang="ko-KR" sz="1800" b="1"/>
              <a:t>then</a:t>
            </a:r>
            <a:endParaRPr kumimoji="0" lang="en-US" altLang="ko-KR" sz="1800"/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				</a:t>
            </a:r>
            <a:r>
              <a:rPr kumimoji="0" lang="en-US" altLang="ko-KR" sz="1800" i="1"/>
              <a:t>l</a:t>
            </a:r>
            <a:r>
              <a:rPr kumimoji="0" lang="en-US" altLang="ko-KR" sz="1800" i="1" baseline="-25000">
                <a:sym typeface="Symbol" pitchFamily="18" charset="2"/>
              </a:rPr>
              <a:t>i,j</a:t>
            </a:r>
            <a:r>
              <a:rPr kumimoji="0" lang="en-US" altLang="ko-KR" sz="1800"/>
              <a:t> :=  </a:t>
            </a:r>
            <a:r>
              <a:rPr kumimoji="0" lang="en-US" altLang="ko-KR" sz="1800" i="1"/>
              <a:t>l</a:t>
            </a:r>
            <a:r>
              <a:rPr kumimoji="0" lang="en-US" altLang="ko-KR" sz="1800" i="1" baseline="-25000">
                <a:sym typeface="Symbol" pitchFamily="18" charset="2"/>
              </a:rPr>
              <a:t>i</a:t>
            </a:r>
            <a:r>
              <a:rPr kumimoji="0" lang="en-US" altLang="ko-KR" sz="1800" baseline="-25000">
                <a:sym typeface="Symbol" pitchFamily="18" charset="2"/>
              </a:rPr>
              <a:t>-1</a:t>
            </a:r>
            <a:r>
              <a:rPr kumimoji="0" lang="en-US" altLang="ko-KR" sz="1800" i="1" baseline="-25000">
                <a:sym typeface="Symbol" pitchFamily="18" charset="2"/>
              </a:rPr>
              <a:t>,j</a:t>
            </a:r>
            <a:r>
              <a:rPr kumimoji="0" lang="en-US" altLang="ko-KR" sz="1800"/>
              <a:t> := </a:t>
            </a:r>
            <a:r>
              <a:rPr kumimoji="0" lang="en-US" altLang="ko-KR" sz="1800" i="1"/>
              <a:t>l</a:t>
            </a:r>
            <a:r>
              <a:rPr kumimoji="0" lang="en-US" altLang="ko-KR" sz="1800" i="1" baseline="-25000">
                <a:sym typeface="Symbol" pitchFamily="18" charset="2"/>
              </a:rPr>
              <a:t>i,j</a:t>
            </a:r>
            <a:r>
              <a:rPr kumimoji="0" lang="en-US" altLang="ko-KR" sz="1800" baseline="-25000">
                <a:sym typeface="Symbol" pitchFamily="18" charset="2"/>
              </a:rPr>
              <a:t>-1</a:t>
            </a:r>
            <a:r>
              <a:rPr kumimoji="0" lang="en-US" altLang="ko-KR" sz="1800"/>
              <a:t> := </a:t>
            </a:r>
            <a:r>
              <a:rPr kumimoji="0" lang="en-US" altLang="ko-KR" sz="1800" i="1"/>
              <a:t>l</a:t>
            </a:r>
            <a:r>
              <a:rPr kumimoji="0" lang="en-US" altLang="ko-KR" sz="1800" i="1" baseline="-25000">
                <a:sym typeface="Symbol" pitchFamily="18" charset="2"/>
              </a:rPr>
              <a:t>i</a:t>
            </a:r>
            <a:r>
              <a:rPr kumimoji="0" lang="en-US" altLang="ko-KR" sz="1800" baseline="-25000">
                <a:sym typeface="Symbol" pitchFamily="18" charset="2"/>
              </a:rPr>
              <a:t>-1</a:t>
            </a:r>
            <a:r>
              <a:rPr kumimoji="0" lang="en-US" altLang="ko-KR" sz="1800" i="1" baseline="-25000">
                <a:sym typeface="Symbol" pitchFamily="18" charset="2"/>
              </a:rPr>
              <a:t>,j</a:t>
            </a:r>
            <a:r>
              <a:rPr kumimoji="0" lang="en-US" altLang="ko-KR" sz="1800" baseline="-25000">
                <a:sym typeface="Symbol" pitchFamily="18" charset="2"/>
              </a:rPr>
              <a:t>-1</a:t>
            </a:r>
            <a:r>
              <a:rPr kumimoji="0" lang="en-US" altLang="ko-KR" sz="1800"/>
              <a:t> := 1;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			</a:t>
            </a:r>
            <a:r>
              <a:rPr kumimoji="0" lang="en-US" altLang="ko-KR" sz="1800" b="1"/>
              <a:t>else if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a</a:t>
            </a:r>
            <a:r>
              <a:rPr kumimoji="0" lang="en-US" altLang="ko-KR" sz="1800" i="1" baseline="-25000">
                <a:sym typeface="Symbol" pitchFamily="18" charset="2"/>
              </a:rPr>
              <a:t>i,j</a:t>
            </a:r>
            <a:r>
              <a:rPr kumimoji="0" lang="en-US" altLang="ko-KR" sz="1800"/>
              <a:t> </a:t>
            </a:r>
            <a:r>
              <a:rPr kumimoji="0" lang="en-US" altLang="ko-KR" sz="1800">
                <a:sym typeface="Symbol" pitchFamily="18" charset="2"/>
              </a:rPr>
              <a:t> </a:t>
            </a:r>
            <a:r>
              <a:rPr kumimoji="0" lang="en-US" altLang="ko-KR" sz="1800" i="1"/>
              <a:t>a</a:t>
            </a:r>
            <a:r>
              <a:rPr kumimoji="0" lang="en-US" altLang="ko-KR" sz="1800" i="1" baseline="-25000">
                <a:sym typeface="Symbol" pitchFamily="18" charset="2"/>
              </a:rPr>
              <a:t>i</a:t>
            </a:r>
            <a:r>
              <a:rPr kumimoji="0" lang="en-US" altLang="ko-KR" sz="1800" baseline="-25000">
                <a:sym typeface="Symbol" pitchFamily="18" charset="2"/>
              </a:rPr>
              <a:t>+1</a:t>
            </a:r>
            <a:r>
              <a:rPr kumimoji="0" lang="en-US" altLang="ko-KR" sz="1800" i="1" baseline="-25000">
                <a:sym typeface="Symbol" pitchFamily="18" charset="2"/>
              </a:rPr>
              <a:t>,j</a:t>
            </a:r>
            <a:r>
              <a:rPr kumimoji="0" lang="en-US" altLang="ko-KR" sz="1800"/>
              <a:t> &lt; 0 </a:t>
            </a:r>
            <a:r>
              <a:rPr kumimoji="0" lang="en-US" altLang="ko-KR" sz="1800" b="1"/>
              <a:t>then</a:t>
            </a:r>
            <a:endParaRPr kumimoji="0" lang="en-US" altLang="ko-KR" sz="1800"/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				</a:t>
            </a:r>
            <a:r>
              <a:rPr kumimoji="0" lang="en-US" altLang="ko-KR" sz="1800" i="1"/>
              <a:t>l</a:t>
            </a:r>
            <a:r>
              <a:rPr kumimoji="0" lang="en-US" altLang="ko-KR" sz="1800" i="1" baseline="-25000">
                <a:sym typeface="Symbol" pitchFamily="18" charset="2"/>
              </a:rPr>
              <a:t>i,j</a:t>
            </a:r>
            <a:r>
              <a:rPr kumimoji="0" lang="en-US" altLang="ko-KR" sz="1800"/>
              <a:t> :=  </a:t>
            </a:r>
            <a:r>
              <a:rPr kumimoji="0" lang="en-US" altLang="ko-KR" sz="1800" i="1"/>
              <a:t>l</a:t>
            </a:r>
            <a:r>
              <a:rPr kumimoji="0" lang="en-US" altLang="ko-KR" sz="1800" i="1" baseline="-25000">
                <a:sym typeface="Symbol" pitchFamily="18" charset="2"/>
              </a:rPr>
              <a:t>i,j</a:t>
            </a:r>
            <a:r>
              <a:rPr kumimoji="0" lang="en-US" altLang="ko-KR" sz="1800" baseline="-25000">
                <a:sym typeface="Symbol" pitchFamily="18" charset="2"/>
              </a:rPr>
              <a:t>-1</a:t>
            </a:r>
            <a:r>
              <a:rPr kumimoji="0" lang="en-US" altLang="ko-KR" sz="1800"/>
              <a:t> := 1;</a:t>
            </a:r>
            <a:endParaRPr kumimoji="0" lang="en-US" altLang="ko-KR" sz="1800">
              <a:sym typeface="Symbol" pitchFamily="18" charset="2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			</a:t>
            </a:r>
            <a:r>
              <a:rPr kumimoji="0" lang="en-US" altLang="ko-KR" sz="1800" b="1"/>
              <a:t>else if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a</a:t>
            </a:r>
            <a:r>
              <a:rPr kumimoji="0" lang="en-US" altLang="ko-KR" sz="1800" i="1" baseline="-25000">
                <a:sym typeface="Symbol" pitchFamily="18" charset="2"/>
              </a:rPr>
              <a:t>i,j</a:t>
            </a:r>
            <a:r>
              <a:rPr kumimoji="0" lang="en-US" altLang="ko-KR" sz="1800"/>
              <a:t> </a:t>
            </a:r>
            <a:r>
              <a:rPr kumimoji="0" lang="en-US" altLang="ko-KR" sz="1800">
                <a:sym typeface="Symbol" pitchFamily="18" charset="2"/>
              </a:rPr>
              <a:t> </a:t>
            </a:r>
            <a:r>
              <a:rPr kumimoji="0" lang="en-US" altLang="ko-KR" sz="1800" i="1"/>
              <a:t>a</a:t>
            </a:r>
            <a:r>
              <a:rPr kumimoji="0" lang="en-US" altLang="ko-KR" sz="1800" i="1" baseline="-25000">
                <a:sym typeface="Symbol" pitchFamily="18" charset="2"/>
              </a:rPr>
              <a:t>i,j</a:t>
            </a:r>
            <a:r>
              <a:rPr kumimoji="0" lang="en-US" altLang="ko-KR" sz="1800" baseline="-25000">
                <a:sym typeface="Symbol" pitchFamily="18" charset="2"/>
              </a:rPr>
              <a:t>+1</a:t>
            </a:r>
            <a:r>
              <a:rPr kumimoji="0" lang="en-US" altLang="ko-KR" sz="1800"/>
              <a:t> &lt; 0 </a:t>
            </a:r>
            <a:r>
              <a:rPr kumimoji="0" lang="en-US" altLang="ko-KR" sz="1800" b="1"/>
              <a:t>then</a:t>
            </a:r>
            <a:endParaRPr kumimoji="0" lang="en-US" altLang="ko-KR" sz="1800"/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				</a:t>
            </a:r>
            <a:r>
              <a:rPr kumimoji="0" lang="en-US" altLang="ko-KR" sz="1800" i="1"/>
              <a:t>l</a:t>
            </a:r>
            <a:r>
              <a:rPr kumimoji="0" lang="en-US" altLang="ko-KR" sz="1800" i="1" baseline="-25000">
                <a:sym typeface="Symbol" pitchFamily="18" charset="2"/>
              </a:rPr>
              <a:t>i,j</a:t>
            </a:r>
            <a:r>
              <a:rPr kumimoji="0" lang="en-US" altLang="ko-KR" sz="1800"/>
              <a:t> :=  </a:t>
            </a:r>
            <a:r>
              <a:rPr kumimoji="0" lang="en-US" altLang="ko-KR" sz="1800" i="1"/>
              <a:t>l</a:t>
            </a:r>
            <a:r>
              <a:rPr kumimoji="0" lang="en-US" altLang="ko-KR" sz="1800" i="1" baseline="-25000">
                <a:sym typeface="Symbol" pitchFamily="18" charset="2"/>
              </a:rPr>
              <a:t>i</a:t>
            </a:r>
            <a:r>
              <a:rPr kumimoji="0" lang="en-US" altLang="ko-KR" sz="1800" baseline="-25000">
                <a:sym typeface="Symbol" pitchFamily="18" charset="2"/>
              </a:rPr>
              <a:t>-1</a:t>
            </a:r>
            <a:r>
              <a:rPr kumimoji="0" lang="en-US" altLang="ko-KR" sz="1800" i="1" baseline="-25000">
                <a:sym typeface="Symbol" pitchFamily="18" charset="2"/>
              </a:rPr>
              <a:t>,j</a:t>
            </a:r>
            <a:r>
              <a:rPr kumimoji="0" lang="en-US" altLang="ko-KR" sz="1800"/>
              <a:t> := 1;</a:t>
            </a:r>
            <a:endParaRPr kumimoji="0" lang="en-US" altLang="ko-KR" sz="1800">
              <a:sym typeface="Symbol" pitchFamily="18" charset="2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			end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800" b="1"/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</a:t>
            </a:r>
            <a:r>
              <a:rPr kumimoji="0" lang="en-US" altLang="ko-KR" sz="1800" b="1"/>
              <a:t>return</a:t>
            </a:r>
            <a:r>
              <a:rPr kumimoji="0" lang="en-US" altLang="ko-KR" sz="1800"/>
              <a:t> 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+</a:t>
            </a:r>
            <a:r>
              <a:rPr kumimoji="0" lang="en-US" altLang="ko-KR" sz="1800" i="1"/>
              <a:t>c</a:t>
            </a:r>
            <a:r>
              <a:rPr kumimoji="0" lang="en-US" altLang="ko-KR" sz="1800">
                <a:sym typeface="Symbol" pitchFamily="18" charset="2"/>
              </a:rPr>
              <a:t>(</a:t>
            </a:r>
            <a:r>
              <a:rPr kumimoji="0" lang="en-US" altLang="ko-KR" sz="1800" i="1">
                <a:sym typeface="Symbol" pitchFamily="18" charset="2"/>
              </a:rPr>
              <a:t>i</a:t>
            </a:r>
            <a:r>
              <a:rPr kumimoji="0" lang="en-US" altLang="ko-KR" sz="1800">
                <a:sym typeface="Symbol" pitchFamily="18" charset="2"/>
              </a:rPr>
              <a:t>-1), </a:t>
            </a:r>
            <a:r>
              <a:rPr kumimoji="0" lang="en-US" altLang="ko-KR" sz="1800" i="1">
                <a:sym typeface="Symbol" pitchFamily="18" charset="2"/>
              </a:rPr>
              <a:t>y</a:t>
            </a:r>
            <a:r>
              <a:rPr kumimoji="0" lang="en-US" altLang="ko-KR" sz="1800">
                <a:sym typeface="Symbol" pitchFamily="18" charset="2"/>
              </a:rPr>
              <a:t>+</a:t>
            </a:r>
            <a:r>
              <a:rPr kumimoji="0" lang="en-US" altLang="ko-KR" sz="1800" i="1"/>
              <a:t>c</a:t>
            </a:r>
            <a:r>
              <a:rPr kumimoji="0" lang="en-US" altLang="ko-KR" sz="1800">
                <a:sym typeface="Symbol" pitchFamily="18" charset="2"/>
              </a:rPr>
              <a:t>(</a:t>
            </a:r>
            <a:r>
              <a:rPr kumimoji="0" lang="en-US" altLang="ko-KR" sz="1800" i="1">
                <a:sym typeface="Symbol" pitchFamily="18" charset="2"/>
              </a:rPr>
              <a:t>j</a:t>
            </a:r>
            <a:r>
              <a:rPr kumimoji="0" lang="en-US" altLang="ko-KR" sz="1800">
                <a:sym typeface="Symbol" pitchFamily="18" charset="2"/>
              </a:rPr>
              <a:t>-1)) as a root if </a:t>
            </a:r>
            <a:r>
              <a:rPr kumimoji="0" lang="en-US" altLang="ko-KR" sz="1800" i="1"/>
              <a:t>l</a:t>
            </a:r>
            <a:r>
              <a:rPr kumimoji="0" lang="en-US" altLang="ko-KR" sz="1800" i="1" baseline="-25000">
                <a:sym typeface="Symbol" pitchFamily="18" charset="2"/>
              </a:rPr>
              <a:t>i,j</a:t>
            </a:r>
            <a:r>
              <a:rPr kumimoji="0" lang="en-US" altLang="ko-KR" sz="1800"/>
              <a:t> = 1;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endParaRPr kumimoji="0" lang="en-US" altLang="ko-KR" sz="1800"/>
          </a:p>
        </p:txBody>
      </p:sp>
      <p:grpSp>
        <p:nvGrpSpPr>
          <p:cNvPr id="949260" name="Group 12"/>
          <p:cNvGrpSpPr>
            <a:grpSpLocks/>
          </p:cNvGrpSpPr>
          <p:nvPr/>
        </p:nvGrpSpPr>
        <p:grpSpPr bwMode="auto">
          <a:xfrm>
            <a:off x="900113" y="1125538"/>
            <a:ext cx="7200900" cy="3382962"/>
            <a:chOff x="567" y="709"/>
            <a:chExt cx="4536" cy="2131"/>
          </a:xfrm>
        </p:grpSpPr>
        <p:sp>
          <p:nvSpPr>
            <p:cNvPr id="949257" name="Rectangle 9"/>
            <p:cNvSpPr>
              <a:spLocks noChangeArrowheads="1"/>
            </p:cNvSpPr>
            <p:nvPr/>
          </p:nvSpPr>
          <p:spPr bwMode="auto">
            <a:xfrm>
              <a:off x="567" y="709"/>
              <a:ext cx="4536" cy="2131"/>
            </a:xfrm>
            <a:prstGeom prst="rect">
              <a:avLst/>
            </a:prstGeom>
            <a:noFill/>
            <a:ln w="12700">
              <a:solidFill>
                <a:srgbClr val="800080"/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49258" name="Rectangle 10"/>
            <p:cNvSpPr>
              <a:spLocks noChangeArrowheads="1"/>
            </p:cNvSpPr>
            <p:nvPr/>
          </p:nvSpPr>
          <p:spPr bwMode="auto">
            <a:xfrm>
              <a:off x="3614" y="768"/>
              <a:ext cx="1398" cy="180"/>
            </a:xfrm>
            <a:prstGeom prst="rect">
              <a:avLst/>
            </a:prstGeom>
            <a:solidFill>
              <a:srgbClr val="CC99FF">
                <a:alpha val="80000"/>
              </a:srgbClr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lIns="36000" tIns="36000" rIns="36000" bIns="36000">
              <a:spAutoFit/>
            </a:bodyPr>
            <a:lstStyle/>
            <a:p>
              <a:pPr marL="292100" indent="-292100">
                <a:lnSpc>
                  <a:spcPct val="100000"/>
                </a:lnSpc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Tx/>
                <a:buNone/>
                <a:tabLst>
                  <a:tab pos="292100" algn="l"/>
                  <a:tab pos="685800" algn="l"/>
                </a:tabLst>
              </a:pPr>
              <a:r>
                <a:rPr lang="en-US" altLang="ko-KR" sz="1400">
                  <a:solidFill>
                    <a:srgbClr val="660066"/>
                  </a:solidFill>
                  <a:ea typeface="HY헤드라인M" pitchFamily="18" charset="-127"/>
                </a:rPr>
                <a:t>Calculate </a:t>
              </a:r>
              <a:r>
                <a:rPr lang="en-US" altLang="ko-KR" sz="1400" i="1">
                  <a:solidFill>
                    <a:srgbClr val="660066"/>
                  </a:solidFill>
                  <a:ea typeface="HY헤드라인M" pitchFamily="18" charset="-127"/>
                </a:rPr>
                <a:t>l</a:t>
              </a:r>
              <a:r>
                <a:rPr lang="en-US" altLang="ko-KR" sz="1400" baseline="-25000">
                  <a:solidFill>
                    <a:srgbClr val="660066"/>
                  </a:solidFill>
                  <a:ea typeface="HY헤드라인M" pitchFamily="18" charset="-127"/>
                </a:rPr>
                <a:t>i,j</a:t>
              </a:r>
              <a:r>
                <a:rPr lang="en-US" altLang="ko-KR" sz="1400">
                  <a:solidFill>
                    <a:srgbClr val="660066"/>
                  </a:solidFill>
                  <a:ea typeface="HY헤드라인M" pitchFamily="18" charset="-127"/>
                </a:rPr>
                <a:t> by using </a:t>
              </a:r>
              <a:r>
                <a:rPr lang="en-US" altLang="ko-KR" sz="1400" i="1">
                  <a:solidFill>
                    <a:srgbClr val="660066"/>
                  </a:solidFill>
                  <a:ea typeface="HY헤드라인M" pitchFamily="18" charset="-127"/>
                </a:rPr>
                <a:t>a</a:t>
              </a:r>
              <a:r>
                <a:rPr lang="en-US" altLang="ko-KR" sz="1400" baseline="-25000">
                  <a:solidFill>
                    <a:srgbClr val="660066"/>
                  </a:solidFill>
                  <a:ea typeface="HY헤드라인M" pitchFamily="18" charset="-127"/>
                </a:rPr>
                <a:t>i,j</a:t>
              </a:r>
              <a:r>
                <a:rPr lang="en-US" altLang="ko-KR" sz="1400">
                  <a:solidFill>
                    <a:srgbClr val="660066"/>
                  </a:solidFill>
                  <a:ea typeface="HY헤드라인M" pitchFamily="18" charset="-127"/>
                </a:rPr>
                <a:t>.</a:t>
              </a:r>
            </a:p>
          </p:txBody>
        </p:sp>
      </p:grpSp>
      <p:sp>
        <p:nvSpPr>
          <p:cNvPr id="949259" name="Rectangle 11"/>
          <p:cNvSpPr>
            <a:spLocks noChangeArrowheads="1"/>
          </p:cNvSpPr>
          <p:nvPr/>
        </p:nvSpPr>
        <p:spPr bwMode="auto">
          <a:xfrm>
            <a:off x="900113" y="4724400"/>
            <a:ext cx="7200900" cy="433388"/>
          </a:xfrm>
          <a:prstGeom prst="rect">
            <a:avLst/>
          </a:prstGeom>
          <a:noFill/>
          <a:ln w="127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92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4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9259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EF9352C-6F92-49B0-8A4B-3831E8827C94}" type="slidenum">
              <a:rPr lang="en-US" altLang="ko-KR"/>
              <a:pPr/>
              <a:t>46</a:t>
            </a:fld>
            <a:endParaRPr lang="en-US" altLang="ko-KR"/>
          </a:p>
        </p:txBody>
      </p:sp>
      <p:graphicFrame>
        <p:nvGraphicFramePr>
          <p:cNvPr id="951300" name="Object 4"/>
          <p:cNvGraphicFramePr>
            <a:graphicFrameLocks noChangeAspect="1"/>
          </p:cNvGraphicFramePr>
          <p:nvPr/>
        </p:nvGraphicFramePr>
        <p:xfrm>
          <a:off x="1979613" y="757238"/>
          <a:ext cx="3778250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301" name="Equation" r:id="rId4" imgW="1320480" imgH="228600" progId="Equation.DSMT4">
                  <p:embed/>
                </p:oleObj>
              </mc:Choice>
              <mc:Fallback>
                <p:oleObj name="Equation" r:id="rId4" imgW="132048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757238"/>
                        <a:ext cx="3778250" cy="655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1301" name="Text Box 5"/>
          <p:cNvSpPr txBox="1">
            <a:spLocks noChangeArrowheads="1"/>
          </p:cNvSpPr>
          <p:nvPr/>
        </p:nvSpPr>
        <p:spPr bwMode="auto">
          <a:xfrm>
            <a:off x="395288" y="87630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6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대상 함수</a:t>
            </a:r>
            <a:r>
              <a:rPr lang="en-US" altLang="ko-KR" sz="2000">
                <a:ea typeface="HY헤드라인M" pitchFamily="18" charset="-127"/>
              </a:rPr>
              <a:t>: </a:t>
            </a:r>
          </a:p>
        </p:txBody>
      </p:sp>
      <p:sp>
        <p:nvSpPr>
          <p:cNvPr id="951303" name="Rectangle 7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교차 사각형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</a:p>
        </p:txBody>
      </p:sp>
      <p:sp>
        <p:nvSpPr>
          <p:cNvPr id="951304" name="Text Box 8"/>
          <p:cNvSpPr txBox="1">
            <a:spLocks noChangeArrowheads="1"/>
          </p:cNvSpPr>
          <p:nvPr/>
        </p:nvSpPr>
        <p:spPr bwMode="auto">
          <a:xfrm>
            <a:off x="7491413" y="476250"/>
            <a:ext cx="1562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Zero-Crossing Squares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951306" name="Picture 10" descr="zero_crossing-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5650" y="1412875"/>
            <a:ext cx="8064500" cy="5000625"/>
          </a:xfrm>
          <a:prstGeom prst="rect">
            <a:avLst/>
          </a:prstGeom>
          <a:noFill/>
        </p:spPr>
      </p:pic>
      <p:sp>
        <p:nvSpPr>
          <p:cNvPr id="951309" name="Rectangle 13"/>
          <p:cNvSpPr>
            <a:spLocks noChangeArrowheads="1"/>
          </p:cNvSpPr>
          <p:nvPr/>
        </p:nvSpPr>
        <p:spPr bwMode="auto">
          <a:xfrm>
            <a:off x="755650" y="1654175"/>
            <a:ext cx="7777163" cy="503238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51311" name="Rectangle 15"/>
          <p:cNvSpPr>
            <a:spLocks noChangeArrowheads="1"/>
          </p:cNvSpPr>
          <p:nvPr/>
        </p:nvSpPr>
        <p:spPr bwMode="auto">
          <a:xfrm>
            <a:off x="755650" y="2584450"/>
            <a:ext cx="7777163" cy="234950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951314" name="Group 18"/>
          <p:cNvGrpSpPr>
            <a:grpSpLocks/>
          </p:cNvGrpSpPr>
          <p:nvPr/>
        </p:nvGrpSpPr>
        <p:grpSpPr bwMode="auto">
          <a:xfrm>
            <a:off x="755650" y="2916238"/>
            <a:ext cx="7777163" cy="1511300"/>
            <a:chOff x="476" y="1837"/>
            <a:chExt cx="4899" cy="952"/>
          </a:xfrm>
        </p:grpSpPr>
        <p:sp>
          <p:nvSpPr>
            <p:cNvPr id="951312" name="Rectangle 16"/>
            <p:cNvSpPr>
              <a:spLocks noChangeArrowheads="1"/>
            </p:cNvSpPr>
            <p:nvPr/>
          </p:nvSpPr>
          <p:spPr bwMode="auto">
            <a:xfrm>
              <a:off x="476" y="1837"/>
              <a:ext cx="4899" cy="148"/>
            </a:xfrm>
            <a:prstGeom prst="rect">
              <a:avLst/>
            </a:prstGeom>
            <a:noFill/>
            <a:ln w="1905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51313" name="Rectangle 17"/>
            <p:cNvSpPr>
              <a:spLocks noChangeArrowheads="1"/>
            </p:cNvSpPr>
            <p:nvPr/>
          </p:nvSpPr>
          <p:spPr bwMode="auto">
            <a:xfrm>
              <a:off x="476" y="2341"/>
              <a:ext cx="4899" cy="448"/>
            </a:xfrm>
            <a:prstGeom prst="rect">
              <a:avLst/>
            </a:prstGeom>
            <a:noFill/>
            <a:ln w="1905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sp>
        <p:nvSpPr>
          <p:cNvPr id="951315" name="Rectangle 19"/>
          <p:cNvSpPr>
            <a:spLocks noChangeArrowheads="1"/>
          </p:cNvSpPr>
          <p:nvPr/>
        </p:nvSpPr>
        <p:spPr bwMode="auto">
          <a:xfrm>
            <a:off x="755650" y="4562475"/>
            <a:ext cx="7777163" cy="1370013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51316" name="Rectangle 20"/>
          <p:cNvSpPr>
            <a:spLocks noChangeArrowheads="1"/>
          </p:cNvSpPr>
          <p:nvPr/>
        </p:nvSpPr>
        <p:spPr bwMode="auto">
          <a:xfrm>
            <a:off x="755650" y="6030913"/>
            <a:ext cx="7777163" cy="234950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951319" name="Group 23"/>
          <p:cNvGrpSpPr>
            <a:grpSpLocks/>
          </p:cNvGrpSpPr>
          <p:nvPr/>
        </p:nvGrpSpPr>
        <p:grpSpPr bwMode="auto">
          <a:xfrm>
            <a:off x="755650" y="2252663"/>
            <a:ext cx="7777163" cy="1370012"/>
            <a:chOff x="476" y="1419"/>
            <a:chExt cx="4899" cy="863"/>
          </a:xfrm>
        </p:grpSpPr>
        <p:sp>
          <p:nvSpPr>
            <p:cNvPr id="951310" name="Rectangle 14"/>
            <p:cNvSpPr>
              <a:spLocks noChangeArrowheads="1"/>
            </p:cNvSpPr>
            <p:nvPr/>
          </p:nvSpPr>
          <p:spPr bwMode="auto">
            <a:xfrm>
              <a:off x="476" y="1419"/>
              <a:ext cx="4899" cy="148"/>
            </a:xfrm>
            <a:prstGeom prst="rect">
              <a:avLst/>
            </a:prstGeom>
            <a:noFill/>
            <a:ln w="1905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51317" name="Rectangle 21"/>
            <p:cNvSpPr>
              <a:spLocks noChangeArrowheads="1"/>
            </p:cNvSpPr>
            <p:nvPr/>
          </p:nvSpPr>
          <p:spPr bwMode="auto">
            <a:xfrm>
              <a:off x="1202" y="2056"/>
              <a:ext cx="1089" cy="114"/>
            </a:xfrm>
            <a:prstGeom prst="rect">
              <a:avLst/>
            </a:prstGeom>
            <a:noFill/>
            <a:ln w="1905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951318" name="Rectangle 22"/>
            <p:cNvSpPr>
              <a:spLocks noChangeArrowheads="1"/>
            </p:cNvSpPr>
            <p:nvPr/>
          </p:nvSpPr>
          <p:spPr bwMode="auto">
            <a:xfrm>
              <a:off x="1746" y="2168"/>
              <a:ext cx="1089" cy="114"/>
            </a:xfrm>
            <a:prstGeom prst="rect">
              <a:avLst/>
            </a:prstGeom>
            <a:noFill/>
            <a:ln w="1905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1309" grpId="0" animBg="1"/>
      <p:bldP spid="951311" grpId="0" animBg="1"/>
      <p:bldP spid="951315" grpId="0" animBg="1"/>
      <p:bldP spid="951316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2AB165EC-025A-4B8E-9113-B7DE77CFEE7E}" type="slidenum">
              <a:rPr lang="en-US" altLang="ko-KR"/>
              <a:pPr/>
              <a:t>47</a:t>
            </a:fld>
            <a:endParaRPr lang="en-US" altLang="ko-KR"/>
          </a:p>
        </p:txBody>
      </p:sp>
      <p:sp>
        <p:nvSpPr>
          <p:cNvPr id="972804" name="Rectangle 4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교차 사각형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</a:p>
        </p:txBody>
      </p:sp>
      <p:sp>
        <p:nvSpPr>
          <p:cNvPr id="972805" name="Text Box 5"/>
          <p:cNvSpPr txBox="1">
            <a:spLocks noChangeArrowheads="1"/>
          </p:cNvSpPr>
          <p:nvPr/>
        </p:nvSpPr>
        <p:spPr bwMode="auto">
          <a:xfrm>
            <a:off x="7491413" y="476250"/>
            <a:ext cx="1562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Zero-Crossing Squares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972806" name="Picture 6" descr="zero_crossing-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1052513"/>
            <a:ext cx="8135938" cy="5373687"/>
          </a:xfrm>
          <a:prstGeom prst="rect">
            <a:avLst/>
          </a:prstGeom>
          <a:noFill/>
        </p:spPr>
      </p:pic>
      <p:sp>
        <p:nvSpPr>
          <p:cNvPr id="972807" name="Rectangle 7"/>
          <p:cNvSpPr>
            <a:spLocks noChangeArrowheads="1"/>
          </p:cNvSpPr>
          <p:nvPr/>
        </p:nvSpPr>
        <p:spPr bwMode="auto">
          <a:xfrm>
            <a:off x="468313" y="1412875"/>
            <a:ext cx="7777162" cy="901700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72808" name="Rectangle 8"/>
          <p:cNvSpPr>
            <a:spLocks noChangeArrowheads="1"/>
          </p:cNvSpPr>
          <p:nvPr/>
        </p:nvSpPr>
        <p:spPr bwMode="auto">
          <a:xfrm>
            <a:off x="468313" y="2382838"/>
            <a:ext cx="7777162" cy="1550987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72809" name="Rectangle 9"/>
          <p:cNvSpPr>
            <a:spLocks noChangeArrowheads="1"/>
          </p:cNvSpPr>
          <p:nvPr/>
        </p:nvSpPr>
        <p:spPr bwMode="auto">
          <a:xfrm>
            <a:off x="468313" y="4038600"/>
            <a:ext cx="7777162" cy="1239838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72810" name="Rectangle 10"/>
          <p:cNvSpPr>
            <a:spLocks noChangeArrowheads="1"/>
          </p:cNvSpPr>
          <p:nvPr/>
        </p:nvSpPr>
        <p:spPr bwMode="auto">
          <a:xfrm>
            <a:off x="468313" y="5473700"/>
            <a:ext cx="7777162" cy="798513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7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7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7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07" grpId="0" animBg="1"/>
      <p:bldP spid="972808" grpId="0" animBg="1"/>
      <p:bldP spid="972809" grpId="0" animBg="1"/>
      <p:bldP spid="972810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BD39431-C205-4677-8290-A6CC5E84F000}" type="slidenum">
              <a:rPr lang="en-US" altLang="ko-KR"/>
              <a:pPr/>
              <a:t>48</a:t>
            </a:fld>
            <a:endParaRPr lang="en-US" altLang="ko-KR"/>
          </a:p>
        </p:txBody>
      </p:sp>
      <p:sp>
        <p:nvSpPr>
          <p:cNvPr id="959495" name="Rectangle 7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교차 사각형 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</a:p>
        </p:txBody>
      </p:sp>
      <p:sp>
        <p:nvSpPr>
          <p:cNvPr id="959496" name="Text Box 8"/>
          <p:cNvSpPr txBox="1">
            <a:spLocks noChangeArrowheads="1"/>
          </p:cNvSpPr>
          <p:nvPr/>
        </p:nvSpPr>
        <p:spPr bwMode="auto">
          <a:xfrm>
            <a:off x="7491413" y="476250"/>
            <a:ext cx="1562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Zero-Crossing Squares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959497" name="Picture 9" descr="zero_crossing-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908050"/>
            <a:ext cx="7542213" cy="4981575"/>
          </a:xfrm>
          <a:prstGeom prst="rect">
            <a:avLst/>
          </a:prstGeom>
          <a:noFill/>
        </p:spPr>
      </p:pic>
      <p:pic>
        <p:nvPicPr>
          <p:cNvPr id="959498" name="Picture 10" descr="zero_crossing-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650" y="1341438"/>
            <a:ext cx="7542213" cy="4981575"/>
          </a:xfrm>
          <a:prstGeom prst="rect">
            <a:avLst/>
          </a:prstGeom>
          <a:noFill/>
        </p:spPr>
      </p:pic>
      <p:pic>
        <p:nvPicPr>
          <p:cNvPr id="959500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40200" y="2538413"/>
            <a:ext cx="4652963" cy="4159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59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959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4069B8B-8987-440B-BEB6-F0AA1932ADFF}" type="slidenum">
              <a:rPr lang="en-US" altLang="ko-KR"/>
              <a:pPr/>
              <a:t>49</a:t>
            </a:fld>
            <a:endParaRPr lang="en-US" altLang="ko-KR"/>
          </a:p>
        </p:txBody>
      </p:sp>
      <p:sp>
        <p:nvSpPr>
          <p:cNvPr id="974850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영점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교차 사각형 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</a:p>
        </p:txBody>
      </p:sp>
      <p:sp>
        <p:nvSpPr>
          <p:cNvPr id="974851" name="Text Box 3"/>
          <p:cNvSpPr txBox="1">
            <a:spLocks noChangeArrowheads="1"/>
          </p:cNvSpPr>
          <p:nvPr/>
        </p:nvSpPr>
        <p:spPr bwMode="auto">
          <a:xfrm>
            <a:off x="7491413" y="476250"/>
            <a:ext cx="1562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Zero-Crossing Squares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974855" name="Picture 7" descr="zero_crossing-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908050"/>
            <a:ext cx="8066088" cy="5327650"/>
          </a:xfrm>
          <a:prstGeom prst="rect">
            <a:avLst/>
          </a:prstGeom>
          <a:noFill/>
        </p:spPr>
      </p:pic>
      <p:sp>
        <p:nvSpPr>
          <p:cNvPr id="974856" name="Rectangle 8"/>
          <p:cNvSpPr>
            <a:spLocks noChangeArrowheads="1"/>
          </p:cNvSpPr>
          <p:nvPr/>
        </p:nvSpPr>
        <p:spPr bwMode="auto">
          <a:xfrm>
            <a:off x="4381500" y="1052513"/>
            <a:ext cx="360363" cy="288925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pic>
        <p:nvPicPr>
          <p:cNvPr id="974858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175" y="2081213"/>
            <a:ext cx="4808538" cy="4300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748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748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74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74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74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74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08943DE-F755-4779-A2CF-67BA014437E4}" type="slidenum">
              <a:rPr lang="en-US" altLang="ko-KR"/>
              <a:pPr/>
              <a:t>5</a:t>
            </a:fld>
            <a:endParaRPr lang="en-US" altLang="ko-KR"/>
          </a:p>
        </p:txBody>
      </p:sp>
      <p:sp>
        <p:nvSpPr>
          <p:cNvPr id="748546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Recall: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일차원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일변수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)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이분법</a:t>
            </a:r>
          </a:p>
        </p:txBody>
      </p:sp>
      <p:sp>
        <p:nvSpPr>
          <p:cNvPr id="748547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984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구간 분할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중간 값을 취하는 방법을 사용한다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두 값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l </a:t>
            </a:r>
            <a:r>
              <a:rPr lang="ko-KR" altLang="en-US" sz="2000">
                <a:ea typeface="HY헤드라인M" pitchFamily="18" charset="-127"/>
              </a:rPr>
              <a:t>과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h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사이에 근이 존재할 때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중간 값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m</a:t>
            </a:r>
            <a:r>
              <a:rPr lang="ko-KR" altLang="en-US" sz="2000">
                <a:ea typeface="HY헤드라인M" pitchFamily="18" charset="-127"/>
              </a:rPr>
              <a:t>은 다음과 같이 구한다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748549" name="Object 5"/>
          <p:cNvGraphicFramePr>
            <a:graphicFrameLocks noChangeAspect="1"/>
          </p:cNvGraphicFramePr>
          <p:nvPr/>
        </p:nvGraphicFramePr>
        <p:xfrm>
          <a:off x="1258888" y="3000375"/>
          <a:ext cx="1944687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550" name="Equation" r:id="rId5" imgW="571320" imgH="279360" progId="Equation.DSMT4">
                  <p:embed/>
                </p:oleObj>
              </mc:Choice>
              <mc:Fallback>
                <p:oleObj name="Equation" r:id="rId5" imgW="57132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000375"/>
                        <a:ext cx="1944687" cy="94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48587" name="Group 43"/>
          <p:cNvGrpSpPr>
            <a:grpSpLocks/>
          </p:cNvGrpSpPr>
          <p:nvPr/>
        </p:nvGrpSpPr>
        <p:grpSpPr bwMode="auto">
          <a:xfrm>
            <a:off x="3924300" y="2365375"/>
            <a:ext cx="3562350" cy="2287588"/>
            <a:chOff x="2472" y="1389"/>
            <a:chExt cx="2244" cy="1441"/>
          </a:xfrm>
        </p:grpSpPr>
        <p:sp>
          <p:nvSpPr>
            <p:cNvPr id="748551" name="Line 7"/>
            <p:cNvSpPr>
              <a:spLocks noChangeShapeType="1"/>
            </p:cNvSpPr>
            <p:nvPr/>
          </p:nvSpPr>
          <p:spPr bwMode="auto">
            <a:xfrm>
              <a:off x="2563" y="2251"/>
              <a:ext cx="204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8552" name="Line 8"/>
            <p:cNvSpPr>
              <a:spLocks noChangeShapeType="1"/>
            </p:cNvSpPr>
            <p:nvPr/>
          </p:nvSpPr>
          <p:spPr bwMode="auto">
            <a:xfrm flipV="1">
              <a:off x="2744" y="1389"/>
              <a:ext cx="0" cy="140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8553" name="Freeform 9"/>
            <p:cNvSpPr>
              <a:spLocks/>
            </p:cNvSpPr>
            <p:nvPr/>
          </p:nvSpPr>
          <p:spPr bwMode="auto">
            <a:xfrm>
              <a:off x="3231" y="1484"/>
              <a:ext cx="1106" cy="1314"/>
            </a:xfrm>
            <a:custGeom>
              <a:avLst/>
              <a:gdLst/>
              <a:ahLst/>
              <a:cxnLst>
                <a:cxn ang="0">
                  <a:pos x="0" y="1314"/>
                </a:cxn>
                <a:cxn ang="0">
                  <a:pos x="246" y="945"/>
                </a:cxn>
                <a:cxn ang="0">
                  <a:pos x="845" y="492"/>
                </a:cxn>
                <a:cxn ang="0">
                  <a:pos x="1106" y="0"/>
                </a:cxn>
              </a:cxnLst>
              <a:rect l="0" t="0" r="r" b="b"/>
              <a:pathLst>
                <a:path w="1106" h="1314">
                  <a:moveTo>
                    <a:pt x="0" y="1314"/>
                  </a:moveTo>
                  <a:cubicBezTo>
                    <a:pt x="41" y="1253"/>
                    <a:pt x="105" y="1082"/>
                    <a:pt x="246" y="945"/>
                  </a:cubicBezTo>
                  <a:cubicBezTo>
                    <a:pt x="387" y="808"/>
                    <a:pt x="702" y="649"/>
                    <a:pt x="845" y="492"/>
                  </a:cubicBezTo>
                  <a:cubicBezTo>
                    <a:pt x="988" y="335"/>
                    <a:pt x="1052" y="103"/>
                    <a:pt x="1106" y="0"/>
                  </a:cubicBezTo>
                </a:path>
              </a:pathLst>
            </a:cu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8554" name="Text Box 10"/>
            <p:cNvSpPr txBox="1">
              <a:spLocks noChangeArrowheads="1"/>
            </p:cNvSpPr>
            <p:nvPr/>
          </p:nvSpPr>
          <p:spPr bwMode="auto">
            <a:xfrm>
              <a:off x="2472" y="1389"/>
              <a:ext cx="272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/>
                <a:t>f</a:t>
              </a:r>
              <a:r>
                <a:rPr lang="en-US" altLang="ko-KR"/>
                <a:t>(</a:t>
              </a:r>
              <a:r>
                <a:rPr lang="en-US" altLang="ko-KR" i="1"/>
                <a:t>x</a:t>
              </a:r>
              <a:r>
                <a:rPr lang="en-US" altLang="ko-KR"/>
                <a:t>)</a:t>
              </a:r>
            </a:p>
          </p:txBody>
        </p:sp>
        <p:sp>
          <p:nvSpPr>
            <p:cNvPr id="748555" name="Text Box 11"/>
            <p:cNvSpPr txBox="1">
              <a:spLocks noChangeArrowheads="1"/>
            </p:cNvSpPr>
            <p:nvPr/>
          </p:nvSpPr>
          <p:spPr bwMode="auto">
            <a:xfrm>
              <a:off x="3017" y="2243"/>
              <a:ext cx="138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/>
                <a:t>X</a:t>
              </a:r>
              <a:r>
                <a:rPr lang="en-US" altLang="ko-KR" i="1" baseline="-25000"/>
                <a:t>l</a:t>
              </a:r>
            </a:p>
          </p:txBody>
        </p:sp>
        <p:sp>
          <p:nvSpPr>
            <p:cNvPr id="748572" name="Line 28"/>
            <p:cNvSpPr>
              <a:spLocks noChangeShapeType="1"/>
            </p:cNvSpPr>
            <p:nvPr/>
          </p:nvSpPr>
          <p:spPr bwMode="auto">
            <a:xfrm flipV="1">
              <a:off x="3062" y="2205"/>
              <a:ext cx="0" cy="9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8573" name="Line 29"/>
            <p:cNvSpPr>
              <a:spLocks noChangeShapeType="1"/>
            </p:cNvSpPr>
            <p:nvPr/>
          </p:nvSpPr>
          <p:spPr bwMode="auto">
            <a:xfrm flipV="1">
              <a:off x="4121" y="2205"/>
              <a:ext cx="0" cy="9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8574" name="Text Box 30"/>
            <p:cNvSpPr txBox="1">
              <a:spLocks noChangeArrowheads="1"/>
            </p:cNvSpPr>
            <p:nvPr/>
          </p:nvSpPr>
          <p:spPr bwMode="auto">
            <a:xfrm>
              <a:off x="4058" y="2251"/>
              <a:ext cx="138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/>
                <a:t>X</a:t>
              </a:r>
              <a:r>
                <a:rPr lang="en-US" altLang="ko-KR" i="1" baseline="-25000"/>
                <a:t>h</a:t>
              </a:r>
            </a:p>
          </p:txBody>
        </p:sp>
        <p:sp>
          <p:nvSpPr>
            <p:cNvPr id="748575" name="Line 31"/>
            <p:cNvSpPr>
              <a:spLocks noChangeShapeType="1"/>
            </p:cNvSpPr>
            <p:nvPr/>
          </p:nvSpPr>
          <p:spPr bwMode="auto">
            <a:xfrm flipV="1">
              <a:off x="3606" y="2205"/>
              <a:ext cx="0" cy="9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8576" name="Text Box 32"/>
            <p:cNvSpPr txBox="1">
              <a:spLocks noChangeArrowheads="1"/>
            </p:cNvSpPr>
            <p:nvPr/>
          </p:nvSpPr>
          <p:spPr bwMode="auto">
            <a:xfrm>
              <a:off x="3511" y="1979"/>
              <a:ext cx="186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solidFill>
                    <a:schemeClr val="accent2"/>
                  </a:solidFill>
                </a:rPr>
                <a:t>X</a:t>
              </a:r>
              <a:r>
                <a:rPr lang="en-US" altLang="ko-KR" i="1" baseline="-25000">
                  <a:solidFill>
                    <a:schemeClr val="accent2"/>
                  </a:solidFill>
                </a:rPr>
                <a:t>m</a:t>
              </a:r>
            </a:p>
          </p:txBody>
        </p:sp>
        <p:sp>
          <p:nvSpPr>
            <p:cNvPr id="748577" name="Text Box 33"/>
            <p:cNvSpPr txBox="1">
              <a:spLocks noChangeArrowheads="1"/>
            </p:cNvSpPr>
            <p:nvPr/>
          </p:nvSpPr>
          <p:spPr bwMode="auto">
            <a:xfrm>
              <a:off x="3516" y="2614"/>
              <a:ext cx="224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/>
                <a:t>X</a:t>
              </a:r>
              <a:r>
                <a:rPr lang="en-US" altLang="ko-KR" i="1" baseline="-25000"/>
                <a:t>l</a:t>
              </a:r>
              <a:r>
                <a:rPr lang="en-US" altLang="ko-KR" i="1"/>
                <a:t>’</a:t>
              </a:r>
            </a:p>
          </p:txBody>
        </p:sp>
        <p:sp>
          <p:nvSpPr>
            <p:cNvPr id="748578" name="Line 34"/>
            <p:cNvSpPr>
              <a:spLocks noChangeShapeType="1"/>
            </p:cNvSpPr>
            <p:nvPr/>
          </p:nvSpPr>
          <p:spPr bwMode="auto">
            <a:xfrm flipV="1">
              <a:off x="3606" y="2296"/>
              <a:ext cx="0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8579" name="Text Box 35"/>
            <p:cNvSpPr txBox="1">
              <a:spLocks noChangeArrowheads="1"/>
            </p:cNvSpPr>
            <p:nvPr/>
          </p:nvSpPr>
          <p:spPr bwMode="auto">
            <a:xfrm>
              <a:off x="4033" y="2608"/>
              <a:ext cx="224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/>
                <a:t>X</a:t>
              </a:r>
              <a:r>
                <a:rPr lang="en-US" altLang="ko-KR" i="1" baseline="-25000"/>
                <a:t>h</a:t>
              </a:r>
              <a:r>
                <a:rPr lang="en-US" altLang="ko-KR" i="1"/>
                <a:t>’</a:t>
              </a:r>
            </a:p>
          </p:txBody>
        </p:sp>
        <p:sp>
          <p:nvSpPr>
            <p:cNvPr id="748581" name="Line 37"/>
            <p:cNvSpPr>
              <a:spLocks noChangeShapeType="1"/>
            </p:cNvSpPr>
            <p:nvPr/>
          </p:nvSpPr>
          <p:spPr bwMode="auto">
            <a:xfrm flipV="1">
              <a:off x="4121" y="2478"/>
              <a:ext cx="0" cy="18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8582" name="Line 38"/>
            <p:cNvSpPr>
              <a:spLocks noChangeShapeType="1"/>
            </p:cNvSpPr>
            <p:nvPr/>
          </p:nvSpPr>
          <p:spPr bwMode="auto">
            <a:xfrm flipV="1">
              <a:off x="3862" y="2205"/>
              <a:ext cx="0" cy="9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8583" name="Line 39"/>
            <p:cNvSpPr>
              <a:spLocks noChangeShapeType="1"/>
            </p:cNvSpPr>
            <p:nvPr/>
          </p:nvSpPr>
          <p:spPr bwMode="auto">
            <a:xfrm flipV="1">
              <a:off x="3862" y="2296"/>
              <a:ext cx="0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748585" name="Text Box 41"/>
            <p:cNvSpPr txBox="1">
              <a:spLocks noChangeArrowheads="1"/>
            </p:cNvSpPr>
            <p:nvPr/>
          </p:nvSpPr>
          <p:spPr bwMode="auto">
            <a:xfrm>
              <a:off x="3785" y="2614"/>
              <a:ext cx="224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>
                  <a:solidFill>
                    <a:schemeClr val="accent2"/>
                  </a:solidFill>
                </a:rPr>
                <a:t>X</a:t>
              </a:r>
              <a:r>
                <a:rPr lang="en-US" altLang="ko-KR" i="1" baseline="-25000">
                  <a:solidFill>
                    <a:schemeClr val="accent2"/>
                  </a:solidFill>
                </a:rPr>
                <a:t>m</a:t>
              </a:r>
              <a:r>
                <a:rPr lang="en-US" altLang="ko-KR" i="1">
                  <a:solidFill>
                    <a:schemeClr val="accent2"/>
                  </a:solidFill>
                </a:rPr>
                <a:t>’</a:t>
              </a:r>
            </a:p>
          </p:txBody>
        </p:sp>
        <p:sp>
          <p:nvSpPr>
            <p:cNvPr id="748586" name="Text Box 42"/>
            <p:cNvSpPr txBox="1">
              <a:spLocks noChangeArrowheads="1"/>
            </p:cNvSpPr>
            <p:nvPr/>
          </p:nvSpPr>
          <p:spPr bwMode="auto">
            <a:xfrm>
              <a:off x="4444" y="2205"/>
              <a:ext cx="272" cy="2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pPr marL="292100" indent="-292100" algn="ctr">
                <a:spcBef>
                  <a:spcPct val="50000"/>
                </a:spcBef>
                <a:buFont typeface="Wingdings" pitchFamily="2" charset="2"/>
                <a:buNone/>
                <a:tabLst>
                  <a:tab pos="292100" algn="l"/>
                  <a:tab pos="685800" algn="l"/>
                </a:tabLst>
              </a:pPr>
              <a:r>
                <a:rPr lang="en-US" altLang="ko-KR" i="1"/>
                <a:t>x</a:t>
              </a:r>
              <a:endParaRPr lang="en-US" altLang="ko-KR"/>
            </a:p>
          </p:txBody>
        </p:sp>
      </p:grpSp>
      <p:sp>
        <p:nvSpPr>
          <p:cNvPr id="748588" name="Text Box 44"/>
          <p:cNvSpPr txBox="1">
            <a:spLocks noChangeArrowheads="1"/>
          </p:cNvSpPr>
          <p:nvPr/>
        </p:nvSpPr>
        <p:spPr bwMode="auto">
          <a:xfrm>
            <a:off x="323850" y="5019675"/>
            <a:ext cx="8569325" cy="86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 i="1">
                <a:ea typeface="HY헤드라인M" pitchFamily="18" charset="-127"/>
              </a:rPr>
              <a:t>f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m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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f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(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x</a:t>
            </a:r>
            <a:r>
              <a:rPr lang="en-US" altLang="ko-KR" sz="2000" i="1" baseline="-25000">
                <a:ea typeface="HY헤드라인M" pitchFamily="18" charset="-127"/>
                <a:sym typeface="Symbol" pitchFamily="18" charset="2"/>
              </a:rPr>
              <a:t>h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)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와 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f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(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x</a:t>
            </a:r>
            <a:r>
              <a:rPr lang="en-US" altLang="ko-KR" sz="2000" i="1" baseline="-25000">
                <a:ea typeface="HY헤드라인M" pitchFamily="18" charset="-127"/>
                <a:sym typeface="Symbol" pitchFamily="18" charset="2"/>
              </a:rPr>
              <a:t>m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)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f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(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x</a:t>
            </a:r>
            <a:r>
              <a:rPr lang="en-US" altLang="ko-KR" sz="2000" i="1" baseline="-25000">
                <a:ea typeface="HY헤드라인M" pitchFamily="18" charset="-127"/>
                <a:sym typeface="Symbol" pitchFamily="18" charset="2"/>
              </a:rPr>
              <a:t>l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)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을 조사하여 음수 값을 갖는 경우를 다음 구간으로 사용한다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.</a:t>
            </a:r>
          </a:p>
        </p:txBody>
      </p:sp>
      <p:sp>
        <p:nvSpPr>
          <p:cNvPr id="748589" name="Text Box 45"/>
          <p:cNvSpPr txBox="1">
            <a:spLocks noChangeArrowheads="1"/>
          </p:cNvSpPr>
          <p:nvPr/>
        </p:nvSpPr>
        <p:spPr bwMode="auto">
          <a:xfrm>
            <a:off x="8027988" y="476250"/>
            <a:ext cx="10255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Grid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107CC83-AAB1-4E1B-930C-7AA121FA7B07}" type="slidenum">
              <a:rPr lang="en-US" altLang="ko-KR"/>
              <a:pPr/>
              <a:t>6</a:t>
            </a:fld>
            <a:endParaRPr lang="en-US" altLang="ko-KR"/>
          </a:p>
        </p:txBody>
      </p:sp>
      <p:sp>
        <p:nvSpPr>
          <p:cNvPr id="874574" name="Rectangle 78"/>
          <p:cNvSpPr>
            <a:spLocks noChangeArrowheads="1"/>
          </p:cNvSpPr>
          <p:nvPr/>
        </p:nvSpPr>
        <p:spPr bwMode="auto">
          <a:xfrm>
            <a:off x="4500563" y="2708275"/>
            <a:ext cx="3671887" cy="3744913"/>
          </a:xfrm>
          <a:prstGeom prst="rect">
            <a:avLst/>
          </a:prstGeom>
          <a:solidFill>
            <a:srgbClr val="CCFFFF"/>
          </a:solidFill>
          <a:ln w="12700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72" name="Rectangle 76"/>
          <p:cNvSpPr>
            <a:spLocks noChangeArrowheads="1"/>
          </p:cNvSpPr>
          <p:nvPr/>
        </p:nvSpPr>
        <p:spPr bwMode="auto">
          <a:xfrm>
            <a:off x="684213" y="3357563"/>
            <a:ext cx="2808287" cy="1655762"/>
          </a:xfrm>
          <a:prstGeom prst="rect">
            <a:avLst/>
          </a:prstGeom>
          <a:solidFill>
            <a:srgbClr val="CCFFFF"/>
          </a:solidFill>
          <a:ln w="12700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498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이차원 이분 격자법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</a:p>
        </p:txBody>
      </p:sp>
      <p:sp>
        <p:nvSpPr>
          <p:cNvPr id="874499" name="Text Box 3"/>
          <p:cNvSpPr txBox="1">
            <a:spLocks noChangeArrowheads="1"/>
          </p:cNvSpPr>
          <p:nvPr/>
        </p:nvSpPr>
        <p:spPr bwMode="auto">
          <a:xfrm>
            <a:off x="323850" y="908050"/>
            <a:ext cx="8569325" cy="1533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일차원 이분법을 이차원으로 확장한 방법이다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1) </a:t>
            </a:r>
            <a:r>
              <a:rPr lang="ko-KR" altLang="en-US" sz="2000">
                <a:ea typeface="HY헤드라인M" pitchFamily="18" charset="-127"/>
              </a:rPr>
              <a:t>일정한 크기의 격자로 나누고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2) </a:t>
            </a:r>
            <a:r>
              <a:rPr lang="ko-KR" altLang="en-US" sz="2000">
                <a:ea typeface="HY헤드라인M" pitchFamily="18" charset="-127"/>
              </a:rPr>
              <a:t>해당 격자에서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ko-KR" altLang="en-US" sz="2000">
                <a:ea typeface="HY헤드라인M" pitchFamily="18" charset="-127"/>
              </a:rPr>
              <a:t>축 및 </a:t>
            </a:r>
            <a:r>
              <a:rPr lang="en-US" altLang="ko-KR" sz="2000" i="1">
                <a:ea typeface="HY헤드라인M" pitchFamily="18" charset="-127"/>
              </a:rPr>
              <a:t>y</a:t>
            </a:r>
            <a:r>
              <a:rPr lang="ko-KR" altLang="en-US" sz="2000">
                <a:ea typeface="HY헤드라인M" pitchFamily="18" charset="-127"/>
              </a:rPr>
              <a:t>축에 대해 이분법을 적용하여 범위를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    축소시키면서 에러 범위 내의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y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ko-KR" altLang="en-US" sz="2000">
                <a:ea typeface="HY헤드라인M" pitchFamily="18" charset="-127"/>
              </a:rPr>
              <a:t>해를 찾는다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874502" name="Text Box 6"/>
          <p:cNvSpPr txBox="1">
            <a:spLocks noChangeArrowheads="1"/>
          </p:cNvSpPr>
          <p:nvPr/>
        </p:nvSpPr>
        <p:spPr bwMode="auto">
          <a:xfrm>
            <a:off x="8027988" y="476250"/>
            <a:ext cx="10255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Grid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874505" name="Line 9"/>
          <p:cNvSpPr>
            <a:spLocks noChangeShapeType="1"/>
          </p:cNvSpPr>
          <p:nvPr/>
        </p:nvSpPr>
        <p:spPr bwMode="auto">
          <a:xfrm>
            <a:off x="1042988" y="4149725"/>
            <a:ext cx="2016125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09" name="Freeform 13"/>
          <p:cNvSpPr>
            <a:spLocks/>
          </p:cNvSpPr>
          <p:nvPr/>
        </p:nvSpPr>
        <p:spPr bwMode="auto">
          <a:xfrm>
            <a:off x="4932363" y="3330575"/>
            <a:ext cx="2882900" cy="1536700"/>
          </a:xfrm>
          <a:custGeom>
            <a:avLst/>
            <a:gdLst/>
            <a:ahLst/>
            <a:cxnLst>
              <a:cxn ang="0">
                <a:pos x="0" y="968"/>
              </a:cxn>
              <a:cxn ang="0">
                <a:pos x="464" y="691"/>
              </a:cxn>
              <a:cxn ang="0">
                <a:pos x="1355" y="384"/>
              </a:cxn>
              <a:cxn ang="0">
                <a:pos x="1816" y="0"/>
              </a:cxn>
            </a:cxnLst>
            <a:rect l="0" t="0" r="r" b="b"/>
            <a:pathLst>
              <a:path w="1816" h="968">
                <a:moveTo>
                  <a:pt x="0" y="968"/>
                </a:moveTo>
                <a:cubicBezTo>
                  <a:pt x="77" y="922"/>
                  <a:pt x="238" y="788"/>
                  <a:pt x="464" y="691"/>
                </a:cubicBezTo>
                <a:cubicBezTo>
                  <a:pt x="690" y="594"/>
                  <a:pt x="1130" y="499"/>
                  <a:pt x="1355" y="384"/>
                </a:cubicBezTo>
                <a:cubicBezTo>
                  <a:pt x="1580" y="269"/>
                  <a:pt x="1720" y="80"/>
                  <a:pt x="1816" y="0"/>
                </a:cubicBezTo>
              </a:path>
            </a:pathLst>
          </a:cu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22" name="Line 26"/>
          <p:cNvSpPr>
            <a:spLocks noChangeShapeType="1"/>
          </p:cNvSpPr>
          <p:nvPr/>
        </p:nvSpPr>
        <p:spPr bwMode="auto">
          <a:xfrm flipV="1">
            <a:off x="1042988" y="3862388"/>
            <a:ext cx="0" cy="576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25" name="Line 29"/>
          <p:cNvSpPr>
            <a:spLocks noChangeShapeType="1"/>
          </p:cNvSpPr>
          <p:nvPr/>
        </p:nvSpPr>
        <p:spPr bwMode="auto">
          <a:xfrm flipV="1">
            <a:off x="3059113" y="3862388"/>
            <a:ext cx="0" cy="576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26" name="Line 30"/>
          <p:cNvSpPr>
            <a:spLocks noChangeShapeType="1"/>
          </p:cNvSpPr>
          <p:nvPr/>
        </p:nvSpPr>
        <p:spPr bwMode="auto">
          <a:xfrm flipV="1">
            <a:off x="2051050" y="3862388"/>
            <a:ext cx="0" cy="576262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28" name="Line 32"/>
          <p:cNvSpPr>
            <a:spLocks noChangeShapeType="1"/>
          </p:cNvSpPr>
          <p:nvPr/>
        </p:nvSpPr>
        <p:spPr bwMode="auto">
          <a:xfrm flipV="1">
            <a:off x="2555875" y="3862388"/>
            <a:ext cx="0" cy="576262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29" name="Line 33"/>
          <p:cNvSpPr>
            <a:spLocks noChangeShapeType="1"/>
          </p:cNvSpPr>
          <p:nvPr/>
        </p:nvSpPr>
        <p:spPr bwMode="auto">
          <a:xfrm flipV="1">
            <a:off x="2306638" y="3862388"/>
            <a:ext cx="0" cy="576262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30" name="Line 34"/>
          <p:cNvSpPr>
            <a:spLocks noChangeShapeType="1"/>
          </p:cNvSpPr>
          <p:nvPr/>
        </p:nvSpPr>
        <p:spPr bwMode="auto">
          <a:xfrm flipV="1">
            <a:off x="2436813" y="3862388"/>
            <a:ext cx="0" cy="576262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32" name="Line 36"/>
          <p:cNvSpPr>
            <a:spLocks noChangeShapeType="1"/>
          </p:cNvSpPr>
          <p:nvPr/>
        </p:nvSpPr>
        <p:spPr bwMode="auto">
          <a:xfrm flipH="1" flipV="1">
            <a:off x="4932363" y="4365625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37" name="Rectangle 41"/>
          <p:cNvSpPr>
            <a:spLocks noChangeArrowheads="1"/>
          </p:cNvSpPr>
          <p:nvPr/>
        </p:nvSpPr>
        <p:spPr bwMode="auto">
          <a:xfrm>
            <a:off x="4932363" y="2925763"/>
            <a:ext cx="2879725" cy="2879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874552" name="Group 56"/>
          <p:cNvGrpSpPr>
            <a:grpSpLocks/>
          </p:cNvGrpSpPr>
          <p:nvPr/>
        </p:nvGrpSpPr>
        <p:grpSpPr bwMode="auto">
          <a:xfrm>
            <a:off x="5219700" y="2925763"/>
            <a:ext cx="2311400" cy="2879725"/>
            <a:chOff x="3288" y="1344"/>
            <a:chExt cx="1456" cy="1678"/>
          </a:xfrm>
        </p:grpSpPr>
        <p:sp>
          <p:nvSpPr>
            <p:cNvPr id="874531" name="Line 35"/>
            <p:cNvSpPr>
              <a:spLocks noChangeShapeType="1"/>
            </p:cNvSpPr>
            <p:nvPr/>
          </p:nvSpPr>
          <p:spPr bwMode="auto">
            <a:xfrm flipV="1">
              <a:off x="4014" y="1344"/>
              <a:ext cx="0" cy="16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4538" name="Line 42"/>
            <p:cNvSpPr>
              <a:spLocks noChangeShapeType="1"/>
            </p:cNvSpPr>
            <p:nvPr/>
          </p:nvSpPr>
          <p:spPr bwMode="auto">
            <a:xfrm flipV="1">
              <a:off x="3288" y="1344"/>
              <a:ext cx="0" cy="16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4540" name="Line 44"/>
            <p:cNvSpPr>
              <a:spLocks noChangeShapeType="1"/>
            </p:cNvSpPr>
            <p:nvPr/>
          </p:nvSpPr>
          <p:spPr bwMode="auto">
            <a:xfrm flipV="1">
              <a:off x="3470" y="1344"/>
              <a:ext cx="0" cy="16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4541" name="Line 45"/>
            <p:cNvSpPr>
              <a:spLocks noChangeShapeType="1"/>
            </p:cNvSpPr>
            <p:nvPr/>
          </p:nvSpPr>
          <p:spPr bwMode="auto">
            <a:xfrm flipV="1">
              <a:off x="3652" y="1344"/>
              <a:ext cx="0" cy="16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4542" name="Line 46"/>
            <p:cNvSpPr>
              <a:spLocks noChangeShapeType="1"/>
            </p:cNvSpPr>
            <p:nvPr/>
          </p:nvSpPr>
          <p:spPr bwMode="auto">
            <a:xfrm flipV="1">
              <a:off x="3834" y="1344"/>
              <a:ext cx="0" cy="16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4544" name="Line 48"/>
            <p:cNvSpPr>
              <a:spLocks noChangeShapeType="1"/>
            </p:cNvSpPr>
            <p:nvPr/>
          </p:nvSpPr>
          <p:spPr bwMode="auto">
            <a:xfrm flipV="1">
              <a:off x="4198" y="1344"/>
              <a:ext cx="0" cy="16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4545" name="Line 49"/>
            <p:cNvSpPr>
              <a:spLocks noChangeShapeType="1"/>
            </p:cNvSpPr>
            <p:nvPr/>
          </p:nvSpPr>
          <p:spPr bwMode="auto">
            <a:xfrm flipV="1">
              <a:off x="4380" y="1344"/>
              <a:ext cx="0" cy="16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4546" name="Line 50"/>
            <p:cNvSpPr>
              <a:spLocks noChangeShapeType="1"/>
            </p:cNvSpPr>
            <p:nvPr/>
          </p:nvSpPr>
          <p:spPr bwMode="auto">
            <a:xfrm flipV="1">
              <a:off x="4562" y="1344"/>
              <a:ext cx="0" cy="16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4547" name="Line 51"/>
            <p:cNvSpPr>
              <a:spLocks noChangeShapeType="1"/>
            </p:cNvSpPr>
            <p:nvPr/>
          </p:nvSpPr>
          <p:spPr bwMode="auto">
            <a:xfrm flipV="1">
              <a:off x="4744" y="1344"/>
              <a:ext cx="0" cy="16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sp>
        <p:nvSpPr>
          <p:cNvPr id="874548" name="Line 52"/>
          <p:cNvSpPr>
            <a:spLocks noChangeShapeType="1"/>
          </p:cNvSpPr>
          <p:nvPr/>
        </p:nvSpPr>
        <p:spPr bwMode="auto">
          <a:xfrm flipH="1" flipV="1">
            <a:off x="4932363" y="4652963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49" name="Line 53"/>
          <p:cNvSpPr>
            <a:spLocks noChangeShapeType="1"/>
          </p:cNvSpPr>
          <p:nvPr/>
        </p:nvSpPr>
        <p:spPr bwMode="auto">
          <a:xfrm flipH="1" flipV="1">
            <a:off x="4932363" y="4940300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50" name="Line 54"/>
          <p:cNvSpPr>
            <a:spLocks noChangeShapeType="1"/>
          </p:cNvSpPr>
          <p:nvPr/>
        </p:nvSpPr>
        <p:spPr bwMode="auto">
          <a:xfrm flipH="1" flipV="1">
            <a:off x="4932363" y="5227638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51" name="Line 55"/>
          <p:cNvSpPr>
            <a:spLocks noChangeShapeType="1"/>
          </p:cNvSpPr>
          <p:nvPr/>
        </p:nvSpPr>
        <p:spPr bwMode="auto">
          <a:xfrm flipH="1" flipV="1">
            <a:off x="4932363" y="5514975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54" name="Line 58"/>
          <p:cNvSpPr>
            <a:spLocks noChangeShapeType="1"/>
          </p:cNvSpPr>
          <p:nvPr/>
        </p:nvSpPr>
        <p:spPr bwMode="auto">
          <a:xfrm flipH="1" flipV="1">
            <a:off x="4932363" y="3213100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55" name="Line 59"/>
          <p:cNvSpPr>
            <a:spLocks noChangeShapeType="1"/>
          </p:cNvSpPr>
          <p:nvPr/>
        </p:nvSpPr>
        <p:spPr bwMode="auto">
          <a:xfrm flipH="1" flipV="1">
            <a:off x="4932363" y="3500438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56" name="Line 60"/>
          <p:cNvSpPr>
            <a:spLocks noChangeShapeType="1"/>
          </p:cNvSpPr>
          <p:nvPr/>
        </p:nvSpPr>
        <p:spPr bwMode="auto">
          <a:xfrm flipH="1" flipV="1">
            <a:off x="4932363" y="3787775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57" name="Line 61"/>
          <p:cNvSpPr>
            <a:spLocks noChangeShapeType="1"/>
          </p:cNvSpPr>
          <p:nvPr/>
        </p:nvSpPr>
        <p:spPr bwMode="auto">
          <a:xfrm flipH="1" flipV="1">
            <a:off x="4932363" y="4075113"/>
            <a:ext cx="2879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58" name="Oval 62"/>
          <p:cNvSpPr>
            <a:spLocks noChangeArrowheads="1"/>
          </p:cNvSpPr>
          <p:nvPr/>
        </p:nvSpPr>
        <p:spPr bwMode="auto">
          <a:xfrm>
            <a:off x="4905375" y="4822825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59" name="Oval 63"/>
          <p:cNvSpPr>
            <a:spLocks noChangeArrowheads="1"/>
          </p:cNvSpPr>
          <p:nvPr/>
        </p:nvSpPr>
        <p:spPr bwMode="auto">
          <a:xfrm>
            <a:off x="5184775" y="4641850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60" name="Oval 64"/>
          <p:cNvSpPr>
            <a:spLocks noChangeArrowheads="1"/>
          </p:cNvSpPr>
          <p:nvPr/>
        </p:nvSpPr>
        <p:spPr bwMode="auto">
          <a:xfrm>
            <a:off x="5476875" y="4473575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61" name="Oval 65"/>
          <p:cNvSpPr>
            <a:spLocks noChangeArrowheads="1"/>
          </p:cNvSpPr>
          <p:nvPr/>
        </p:nvSpPr>
        <p:spPr bwMode="auto">
          <a:xfrm>
            <a:off x="5756275" y="4343400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62" name="Oval 66"/>
          <p:cNvSpPr>
            <a:spLocks noChangeArrowheads="1"/>
          </p:cNvSpPr>
          <p:nvPr/>
        </p:nvSpPr>
        <p:spPr bwMode="auto">
          <a:xfrm>
            <a:off x="6061075" y="4238625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63" name="Oval 67"/>
          <p:cNvSpPr>
            <a:spLocks noChangeArrowheads="1"/>
          </p:cNvSpPr>
          <p:nvPr/>
        </p:nvSpPr>
        <p:spPr bwMode="auto">
          <a:xfrm>
            <a:off x="6340475" y="4159250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64" name="Oval 68"/>
          <p:cNvSpPr>
            <a:spLocks noChangeArrowheads="1"/>
          </p:cNvSpPr>
          <p:nvPr/>
        </p:nvSpPr>
        <p:spPr bwMode="auto">
          <a:xfrm>
            <a:off x="6626225" y="4079875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65" name="Oval 69"/>
          <p:cNvSpPr>
            <a:spLocks noChangeArrowheads="1"/>
          </p:cNvSpPr>
          <p:nvPr/>
        </p:nvSpPr>
        <p:spPr bwMode="auto">
          <a:xfrm>
            <a:off x="6719888" y="4038600"/>
            <a:ext cx="73025" cy="73025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66" name="Oval 70"/>
          <p:cNvSpPr>
            <a:spLocks noChangeArrowheads="1"/>
          </p:cNvSpPr>
          <p:nvPr/>
        </p:nvSpPr>
        <p:spPr bwMode="auto">
          <a:xfrm>
            <a:off x="6934200" y="3959225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67" name="Oval 71"/>
          <p:cNvSpPr>
            <a:spLocks noChangeArrowheads="1"/>
          </p:cNvSpPr>
          <p:nvPr/>
        </p:nvSpPr>
        <p:spPr bwMode="auto">
          <a:xfrm>
            <a:off x="7212013" y="3816350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68" name="Oval 72"/>
          <p:cNvSpPr>
            <a:spLocks noChangeArrowheads="1"/>
          </p:cNvSpPr>
          <p:nvPr/>
        </p:nvSpPr>
        <p:spPr bwMode="auto">
          <a:xfrm>
            <a:off x="7296150" y="3749675"/>
            <a:ext cx="73025" cy="73025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69" name="Oval 73"/>
          <p:cNvSpPr>
            <a:spLocks noChangeArrowheads="1"/>
          </p:cNvSpPr>
          <p:nvPr/>
        </p:nvSpPr>
        <p:spPr bwMode="auto">
          <a:xfrm>
            <a:off x="7497763" y="3573463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70" name="Oval 74"/>
          <p:cNvSpPr>
            <a:spLocks noChangeArrowheads="1"/>
          </p:cNvSpPr>
          <p:nvPr/>
        </p:nvSpPr>
        <p:spPr bwMode="auto">
          <a:xfrm>
            <a:off x="7621588" y="3454400"/>
            <a:ext cx="73025" cy="73025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71" name="Oval 75"/>
          <p:cNvSpPr>
            <a:spLocks noChangeArrowheads="1"/>
          </p:cNvSpPr>
          <p:nvPr/>
        </p:nvSpPr>
        <p:spPr bwMode="auto">
          <a:xfrm>
            <a:off x="7783513" y="3309938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4573" name="Text Box 77"/>
          <p:cNvSpPr txBox="1">
            <a:spLocks noChangeArrowheads="1"/>
          </p:cNvSpPr>
          <p:nvPr/>
        </p:nvSpPr>
        <p:spPr bwMode="auto">
          <a:xfrm>
            <a:off x="898525" y="4581525"/>
            <a:ext cx="2305050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en-US" altLang="ko-KR">
                <a:ea typeface="HY헤드라인M" pitchFamily="18" charset="-127"/>
              </a:rPr>
              <a:t>(</a:t>
            </a:r>
            <a:r>
              <a:rPr lang="ko-KR" altLang="en-US">
                <a:ea typeface="HY헤드라인M" pitchFamily="18" charset="-127"/>
              </a:rPr>
              <a:t>일차원</a:t>
            </a:r>
            <a:r>
              <a:rPr lang="en-US" altLang="ko-KR">
                <a:ea typeface="HY헤드라인M" pitchFamily="18" charset="-127"/>
              </a:rPr>
              <a:t>) </a:t>
            </a:r>
            <a:r>
              <a:rPr lang="ko-KR" altLang="en-US">
                <a:ea typeface="HY헤드라인M" pitchFamily="18" charset="-127"/>
              </a:rPr>
              <a:t>이분법</a:t>
            </a:r>
          </a:p>
        </p:txBody>
      </p:sp>
      <p:sp>
        <p:nvSpPr>
          <p:cNvPr id="874575" name="Text Box 79"/>
          <p:cNvSpPr txBox="1">
            <a:spLocks noChangeArrowheads="1"/>
          </p:cNvSpPr>
          <p:nvPr/>
        </p:nvSpPr>
        <p:spPr bwMode="auto">
          <a:xfrm>
            <a:off x="5292725" y="5949950"/>
            <a:ext cx="2305050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ko-KR" altLang="en-US">
                <a:ea typeface="HY헤드라인M" pitchFamily="18" charset="-127"/>
              </a:rPr>
              <a:t>이차원 이분 격자법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3C5D6B4-879B-48A1-9DE1-25DB7489B8E6}" type="slidenum">
              <a:rPr lang="en-US" altLang="ko-KR"/>
              <a:pPr/>
              <a:t>7</a:t>
            </a:fld>
            <a:endParaRPr lang="en-US" altLang="ko-KR"/>
          </a:p>
        </p:txBody>
      </p:sp>
      <p:sp>
        <p:nvSpPr>
          <p:cNvPr id="878595" name="Rectangle 3"/>
          <p:cNvSpPr>
            <a:spLocks noChangeArrowheads="1"/>
          </p:cNvSpPr>
          <p:nvPr/>
        </p:nvSpPr>
        <p:spPr bwMode="auto">
          <a:xfrm>
            <a:off x="4986338" y="2998788"/>
            <a:ext cx="1944687" cy="1944687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8596" name="Rectangle 4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이차원 이분 격자법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</a:p>
        </p:txBody>
      </p:sp>
      <p:sp>
        <p:nvSpPr>
          <p:cNvPr id="878598" name="Text Box 6"/>
          <p:cNvSpPr txBox="1">
            <a:spLocks noChangeArrowheads="1"/>
          </p:cNvSpPr>
          <p:nvPr/>
        </p:nvSpPr>
        <p:spPr bwMode="auto">
          <a:xfrm>
            <a:off x="8027988" y="476250"/>
            <a:ext cx="10255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Grid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878599" name="Line 7"/>
          <p:cNvSpPr>
            <a:spLocks noChangeShapeType="1"/>
          </p:cNvSpPr>
          <p:nvPr/>
        </p:nvSpPr>
        <p:spPr bwMode="auto">
          <a:xfrm>
            <a:off x="4986338" y="4941888"/>
            <a:ext cx="1944687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878644" name="Group 52"/>
          <p:cNvGrpSpPr>
            <a:grpSpLocks/>
          </p:cNvGrpSpPr>
          <p:nvPr/>
        </p:nvGrpSpPr>
        <p:grpSpPr bwMode="auto">
          <a:xfrm>
            <a:off x="1458913" y="1774825"/>
            <a:ext cx="1754187" cy="1711325"/>
            <a:chOff x="3090" y="1843"/>
            <a:chExt cx="1859" cy="1814"/>
          </a:xfrm>
        </p:grpSpPr>
        <p:sp>
          <p:nvSpPr>
            <p:cNvPr id="878600" name="Freeform 8"/>
            <p:cNvSpPr>
              <a:spLocks/>
            </p:cNvSpPr>
            <p:nvPr/>
          </p:nvSpPr>
          <p:spPr bwMode="auto">
            <a:xfrm>
              <a:off x="3107" y="2098"/>
              <a:ext cx="1816" cy="968"/>
            </a:xfrm>
            <a:custGeom>
              <a:avLst/>
              <a:gdLst/>
              <a:ahLst/>
              <a:cxnLst>
                <a:cxn ang="0">
                  <a:pos x="0" y="968"/>
                </a:cxn>
                <a:cxn ang="0">
                  <a:pos x="464" y="691"/>
                </a:cxn>
                <a:cxn ang="0">
                  <a:pos x="1355" y="384"/>
                </a:cxn>
                <a:cxn ang="0">
                  <a:pos x="1816" y="0"/>
                </a:cxn>
              </a:cxnLst>
              <a:rect l="0" t="0" r="r" b="b"/>
              <a:pathLst>
                <a:path w="1816" h="968">
                  <a:moveTo>
                    <a:pt x="0" y="968"/>
                  </a:moveTo>
                  <a:cubicBezTo>
                    <a:pt x="77" y="922"/>
                    <a:pt x="238" y="788"/>
                    <a:pt x="464" y="691"/>
                  </a:cubicBezTo>
                  <a:cubicBezTo>
                    <a:pt x="690" y="594"/>
                    <a:pt x="1130" y="499"/>
                    <a:pt x="1355" y="384"/>
                  </a:cubicBezTo>
                  <a:cubicBezTo>
                    <a:pt x="1580" y="269"/>
                    <a:pt x="1720" y="80"/>
                    <a:pt x="1816" y="0"/>
                  </a:cubicBez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08" name="Line 16"/>
            <p:cNvSpPr>
              <a:spLocks noChangeShapeType="1"/>
            </p:cNvSpPr>
            <p:nvPr/>
          </p:nvSpPr>
          <p:spPr bwMode="auto">
            <a:xfrm flipH="1" flipV="1">
              <a:off x="3107" y="2750"/>
              <a:ext cx="18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09" name="Rectangle 17"/>
            <p:cNvSpPr>
              <a:spLocks noChangeArrowheads="1"/>
            </p:cNvSpPr>
            <p:nvPr/>
          </p:nvSpPr>
          <p:spPr bwMode="auto">
            <a:xfrm>
              <a:off x="3107" y="1843"/>
              <a:ext cx="1814" cy="181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grpSp>
          <p:nvGrpSpPr>
            <p:cNvPr id="878610" name="Group 18"/>
            <p:cNvGrpSpPr>
              <a:grpSpLocks/>
            </p:cNvGrpSpPr>
            <p:nvPr/>
          </p:nvGrpSpPr>
          <p:grpSpPr bwMode="auto">
            <a:xfrm>
              <a:off x="3288" y="1843"/>
              <a:ext cx="1456" cy="1814"/>
              <a:chOff x="3288" y="1344"/>
              <a:chExt cx="1456" cy="1678"/>
            </a:xfrm>
          </p:grpSpPr>
          <p:sp>
            <p:nvSpPr>
              <p:cNvPr id="878611" name="Line 19"/>
              <p:cNvSpPr>
                <a:spLocks noChangeShapeType="1"/>
              </p:cNvSpPr>
              <p:nvPr/>
            </p:nvSpPr>
            <p:spPr bwMode="auto">
              <a:xfrm flipV="1">
                <a:off x="4014" y="1344"/>
                <a:ext cx="0" cy="16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878612" name="Line 20"/>
              <p:cNvSpPr>
                <a:spLocks noChangeShapeType="1"/>
              </p:cNvSpPr>
              <p:nvPr/>
            </p:nvSpPr>
            <p:spPr bwMode="auto">
              <a:xfrm flipV="1">
                <a:off x="3288" y="1344"/>
                <a:ext cx="0" cy="16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878613" name="Line 21"/>
              <p:cNvSpPr>
                <a:spLocks noChangeShapeType="1"/>
              </p:cNvSpPr>
              <p:nvPr/>
            </p:nvSpPr>
            <p:spPr bwMode="auto">
              <a:xfrm flipV="1">
                <a:off x="3470" y="1344"/>
                <a:ext cx="0" cy="16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878614" name="Line 22"/>
              <p:cNvSpPr>
                <a:spLocks noChangeShapeType="1"/>
              </p:cNvSpPr>
              <p:nvPr/>
            </p:nvSpPr>
            <p:spPr bwMode="auto">
              <a:xfrm flipV="1">
                <a:off x="3652" y="1344"/>
                <a:ext cx="0" cy="16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878615" name="Line 23"/>
              <p:cNvSpPr>
                <a:spLocks noChangeShapeType="1"/>
              </p:cNvSpPr>
              <p:nvPr/>
            </p:nvSpPr>
            <p:spPr bwMode="auto">
              <a:xfrm flipV="1">
                <a:off x="3834" y="1344"/>
                <a:ext cx="0" cy="16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878616" name="Line 24"/>
              <p:cNvSpPr>
                <a:spLocks noChangeShapeType="1"/>
              </p:cNvSpPr>
              <p:nvPr/>
            </p:nvSpPr>
            <p:spPr bwMode="auto">
              <a:xfrm flipV="1">
                <a:off x="4198" y="1344"/>
                <a:ext cx="0" cy="16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878617" name="Line 25"/>
              <p:cNvSpPr>
                <a:spLocks noChangeShapeType="1"/>
              </p:cNvSpPr>
              <p:nvPr/>
            </p:nvSpPr>
            <p:spPr bwMode="auto">
              <a:xfrm flipV="1">
                <a:off x="4380" y="1344"/>
                <a:ext cx="0" cy="16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878618" name="Line 26"/>
              <p:cNvSpPr>
                <a:spLocks noChangeShapeType="1"/>
              </p:cNvSpPr>
              <p:nvPr/>
            </p:nvSpPr>
            <p:spPr bwMode="auto">
              <a:xfrm flipV="1">
                <a:off x="4562" y="1344"/>
                <a:ext cx="0" cy="16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878619" name="Line 27"/>
              <p:cNvSpPr>
                <a:spLocks noChangeShapeType="1"/>
              </p:cNvSpPr>
              <p:nvPr/>
            </p:nvSpPr>
            <p:spPr bwMode="auto">
              <a:xfrm flipV="1">
                <a:off x="4744" y="1344"/>
                <a:ext cx="0" cy="16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  <p:sp>
          <p:nvSpPr>
            <p:cNvPr id="878620" name="Line 28"/>
            <p:cNvSpPr>
              <a:spLocks noChangeShapeType="1"/>
            </p:cNvSpPr>
            <p:nvPr/>
          </p:nvSpPr>
          <p:spPr bwMode="auto">
            <a:xfrm flipH="1" flipV="1">
              <a:off x="3107" y="2931"/>
              <a:ext cx="18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21" name="Line 29"/>
            <p:cNvSpPr>
              <a:spLocks noChangeShapeType="1"/>
            </p:cNvSpPr>
            <p:nvPr/>
          </p:nvSpPr>
          <p:spPr bwMode="auto">
            <a:xfrm flipH="1" flipV="1">
              <a:off x="3107" y="3112"/>
              <a:ext cx="18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22" name="Line 30"/>
            <p:cNvSpPr>
              <a:spLocks noChangeShapeType="1"/>
            </p:cNvSpPr>
            <p:nvPr/>
          </p:nvSpPr>
          <p:spPr bwMode="auto">
            <a:xfrm flipH="1" flipV="1">
              <a:off x="3107" y="3293"/>
              <a:ext cx="18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23" name="Line 31"/>
            <p:cNvSpPr>
              <a:spLocks noChangeShapeType="1"/>
            </p:cNvSpPr>
            <p:nvPr/>
          </p:nvSpPr>
          <p:spPr bwMode="auto">
            <a:xfrm flipH="1" flipV="1">
              <a:off x="3107" y="3474"/>
              <a:ext cx="18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24" name="Line 32"/>
            <p:cNvSpPr>
              <a:spLocks noChangeShapeType="1"/>
            </p:cNvSpPr>
            <p:nvPr/>
          </p:nvSpPr>
          <p:spPr bwMode="auto">
            <a:xfrm flipH="1" flipV="1">
              <a:off x="3107" y="2024"/>
              <a:ext cx="18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25" name="Line 33"/>
            <p:cNvSpPr>
              <a:spLocks noChangeShapeType="1"/>
            </p:cNvSpPr>
            <p:nvPr/>
          </p:nvSpPr>
          <p:spPr bwMode="auto">
            <a:xfrm flipH="1" flipV="1">
              <a:off x="3107" y="2205"/>
              <a:ext cx="18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26" name="Line 34"/>
            <p:cNvSpPr>
              <a:spLocks noChangeShapeType="1"/>
            </p:cNvSpPr>
            <p:nvPr/>
          </p:nvSpPr>
          <p:spPr bwMode="auto">
            <a:xfrm flipH="1" flipV="1">
              <a:off x="3107" y="2386"/>
              <a:ext cx="18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27" name="Line 35"/>
            <p:cNvSpPr>
              <a:spLocks noChangeShapeType="1"/>
            </p:cNvSpPr>
            <p:nvPr/>
          </p:nvSpPr>
          <p:spPr bwMode="auto">
            <a:xfrm flipH="1" flipV="1">
              <a:off x="3107" y="2567"/>
              <a:ext cx="18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28" name="Oval 36"/>
            <p:cNvSpPr>
              <a:spLocks noChangeArrowheads="1"/>
            </p:cNvSpPr>
            <p:nvPr/>
          </p:nvSpPr>
          <p:spPr bwMode="auto">
            <a:xfrm>
              <a:off x="3090" y="3038"/>
              <a:ext cx="46" cy="46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29" name="Oval 37"/>
            <p:cNvSpPr>
              <a:spLocks noChangeArrowheads="1"/>
            </p:cNvSpPr>
            <p:nvPr/>
          </p:nvSpPr>
          <p:spPr bwMode="auto">
            <a:xfrm>
              <a:off x="3266" y="2924"/>
              <a:ext cx="46" cy="46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30" name="Oval 38"/>
            <p:cNvSpPr>
              <a:spLocks noChangeArrowheads="1"/>
            </p:cNvSpPr>
            <p:nvPr/>
          </p:nvSpPr>
          <p:spPr bwMode="auto">
            <a:xfrm>
              <a:off x="3450" y="2818"/>
              <a:ext cx="46" cy="46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31" name="Oval 39"/>
            <p:cNvSpPr>
              <a:spLocks noChangeArrowheads="1"/>
            </p:cNvSpPr>
            <p:nvPr/>
          </p:nvSpPr>
          <p:spPr bwMode="auto">
            <a:xfrm>
              <a:off x="3626" y="2736"/>
              <a:ext cx="46" cy="46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32" name="Oval 40"/>
            <p:cNvSpPr>
              <a:spLocks noChangeArrowheads="1"/>
            </p:cNvSpPr>
            <p:nvPr/>
          </p:nvSpPr>
          <p:spPr bwMode="auto">
            <a:xfrm>
              <a:off x="3818" y="2670"/>
              <a:ext cx="46" cy="46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33" name="Oval 41"/>
            <p:cNvSpPr>
              <a:spLocks noChangeArrowheads="1"/>
            </p:cNvSpPr>
            <p:nvPr/>
          </p:nvSpPr>
          <p:spPr bwMode="auto">
            <a:xfrm>
              <a:off x="3994" y="2620"/>
              <a:ext cx="46" cy="46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34" name="Oval 42"/>
            <p:cNvSpPr>
              <a:spLocks noChangeArrowheads="1"/>
            </p:cNvSpPr>
            <p:nvPr/>
          </p:nvSpPr>
          <p:spPr bwMode="auto">
            <a:xfrm>
              <a:off x="4174" y="2570"/>
              <a:ext cx="46" cy="46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35" name="Oval 43"/>
            <p:cNvSpPr>
              <a:spLocks noChangeArrowheads="1"/>
            </p:cNvSpPr>
            <p:nvPr/>
          </p:nvSpPr>
          <p:spPr bwMode="auto">
            <a:xfrm>
              <a:off x="4233" y="2544"/>
              <a:ext cx="46" cy="4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36" name="Oval 44"/>
            <p:cNvSpPr>
              <a:spLocks noChangeArrowheads="1"/>
            </p:cNvSpPr>
            <p:nvPr/>
          </p:nvSpPr>
          <p:spPr bwMode="auto">
            <a:xfrm>
              <a:off x="4368" y="2494"/>
              <a:ext cx="46" cy="46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37" name="Oval 45"/>
            <p:cNvSpPr>
              <a:spLocks noChangeArrowheads="1"/>
            </p:cNvSpPr>
            <p:nvPr/>
          </p:nvSpPr>
          <p:spPr bwMode="auto">
            <a:xfrm>
              <a:off x="4543" y="2404"/>
              <a:ext cx="46" cy="46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38" name="Oval 46"/>
            <p:cNvSpPr>
              <a:spLocks noChangeArrowheads="1"/>
            </p:cNvSpPr>
            <p:nvPr/>
          </p:nvSpPr>
          <p:spPr bwMode="auto">
            <a:xfrm>
              <a:off x="4596" y="2362"/>
              <a:ext cx="46" cy="4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39" name="Oval 47"/>
            <p:cNvSpPr>
              <a:spLocks noChangeArrowheads="1"/>
            </p:cNvSpPr>
            <p:nvPr/>
          </p:nvSpPr>
          <p:spPr bwMode="auto">
            <a:xfrm>
              <a:off x="4723" y="2251"/>
              <a:ext cx="46" cy="46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40" name="Oval 48"/>
            <p:cNvSpPr>
              <a:spLocks noChangeArrowheads="1"/>
            </p:cNvSpPr>
            <p:nvPr/>
          </p:nvSpPr>
          <p:spPr bwMode="auto">
            <a:xfrm>
              <a:off x="4801" y="2176"/>
              <a:ext cx="46" cy="4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41" name="Oval 49"/>
            <p:cNvSpPr>
              <a:spLocks noChangeArrowheads="1"/>
            </p:cNvSpPr>
            <p:nvPr/>
          </p:nvSpPr>
          <p:spPr bwMode="auto">
            <a:xfrm>
              <a:off x="4903" y="2085"/>
              <a:ext cx="46" cy="46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sp>
        <p:nvSpPr>
          <p:cNvPr id="878646" name="Line 54"/>
          <p:cNvSpPr>
            <a:spLocks noChangeShapeType="1"/>
          </p:cNvSpPr>
          <p:nvPr/>
        </p:nvSpPr>
        <p:spPr bwMode="auto">
          <a:xfrm>
            <a:off x="6931025" y="2998788"/>
            <a:ext cx="0" cy="19431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878647" name="Group 55"/>
          <p:cNvGrpSpPr>
            <a:grpSpLocks/>
          </p:cNvGrpSpPr>
          <p:nvPr/>
        </p:nvGrpSpPr>
        <p:grpSpPr bwMode="auto">
          <a:xfrm>
            <a:off x="4986338" y="4725988"/>
            <a:ext cx="1944687" cy="358775"/>
            <a:chOff x="657" y="2433"/>
            <a:chExt cx="1270" cy="363"/>
          </a:xfrm>
        </p:grpSpPr>
        <p:sp>
          <p:nvSpPr>
            <p:cNvPr id="878601" name="Line 9"/>
            <p:cNvSpPr>
              <a:spLocks noChangeShapeType="1"/>
            </p:cNvSpPr>
            <p:nvPr/>
          </p:nvSpPr>
          <p:spPr bwMode="auto">
            <a:xfrm flipV="1">
              <a:off x="657" y="2433"/>
              <a:ext cx="0" cy="3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02" name="Line 10"/>
            <p:cNvSpPr>
              <a:spLocks noChangeShapeType="1"/>
            </p:cNvSpPr>
            <p:nvPr/>
          </p:nvSpPr>
          <p:spPr bwMode="auto">
            <a:xfrm flipV="1">
              <a:off x="1927" y="2433"/>
              <a:ext cx="0" cy="3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03" name="Line 11"/>
            <p:cNvSpPr>
              <a:spLocks noChangeShapeType="1"/>
            </p:cNvSpPr>
            <p:nvPr/>
          </p:nvSpPr>
          <p:spPr bwMode="auto">
            <a:xfrm flipV="1">
              <a:off x="1292" y="2433"/>
              <a:ext cx="0" cy="3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04" name="Line 12"/>
            <p:cNvSpPr>
              <a:spLocks noChangeShapeType="1"/>
            </p:cNvSpPr>
            <p:nvPr/>
          </p:nvSpPr>
          <p:spPr bwMode="auto">
            <a:xfrm flipV="1">
              <a:off x="975" y="2433"/>
              <a:ext cx="0" cy="3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05" name="Line 13"/>
            <p:cNvSpPr>
              <a:spLocks noChangeShapeType="1"/>
            </p:cNvSpPr>
            <p:nvPr/>
          </p:nvSpPr>
          <p:spPr bwMode="auto">
            <a:xfrm flipV="1">
              <a:off x="1610" y="2433"/>
              <a:ext cx="0" cy="3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06" name="Line 14"/>
            <p:cNvSpPr>
              <a:spLocks noChangeShapeType="1"/>
            </p:cNvSpPr>
            <p:nvPr/>
          </p:nvSpPr>
          <p:spPr bwMode="auto">
            <a:xfrm flipV="1">
              <a:off x="1453" y="2433"/>
              <a:ext cx="0" cy="3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07" name="Line 15"/>
            <p:cNvSpPr>
              <a:spLocks noChangeShapeType="1"/>
            </p:cNvSpPr>
            <p:nvPr/>
          </p:nvSpPr>
          <p:spPr bwMode="auto">
            <a:xfrm flipV="1">
              <a:off x="1535" y="2433"/>
              <a:ext cx="0" cy="3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878649" name="Group 57"/>
          <p:cNvGrpSpPr>
            <a:grpSpLocks/>
          </p:cNvGrpSpPr>
          <p:nvPr/>
        </p:nvGrpSpPr>
        <p:grpSpPr bwMode="auto">
          <a:xfrm rot="5400000">
            <a:off x="5955507" y="3791744"/>
            <a:ext cx="1944687" cy="358775"/>
            <a:chOff x="657" y="2433"/>
            <a:chExt cx="1270" cy="363"/>
          </a:xfrm>
        </p:grpSpPr>
        <p:sp>
          <p:nvSpPr>
            <p:cNvPr id="878650" name="Line 58"/>
            <p:cNvSpPr>
              <a:spLocks noChangeShapeType="1"/>
            </p:cNvSpPr>
            <p:nvPr/>
          </p:nvSpPr>
          <p:spPr bwMode="auto">
            <a:xfrm flipV="1">
              <a:off x="657" y="2433"/>
              <a:ext cx="0" cy="3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51" name="Line 59"/>
            <p:cNvSpPr>
              <a:spLocks noChangeShapeType="1"/>
            </p:cNvSpPr>
            <p:nvPr/>
          </p:nvSpPr>
          <p:spPr bwMode="auto">
            <a:xfrm flipV="1">
              <a:off x="1927" y="2433"/>
              <a:ext cx="0" cy="3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52" name="Line 60"/>
            <p:cNvSpPr>
              <a:spLocks noChangeShapeType="1"/>
            </p:cNvSpPr>
            <p:nvPr/>
          </p:nvSpPr>
          <p:spPr bwMode="auto">
            <a:xfrm flipV="1">
              <a:off x="1292" y="2433"/>
              <a:ext cx="0" cy="3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53" name="Line 61"/>
            <p:cNvSpPr>
              <a:spLocks noChangeShapeType="1"/>
            </p:cNvSpPr>
            <p:nvPr/>
          </p:nvSpPr>
          <p:spPr bwMode="auto">
            <a:xfrm flipV="1">
              <a:off x="975" y="2433"/>
              <a:ext cx="0" cy="3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54" name="Line 62"/>
            <p:cNvSpPr>
              <a:spLocks noChangeShapeType="1"/>
            </p:cNvSpPr>
            <p:nvPr/>
          </p:nvSpPr>
          <p:spPr bwMode="auto">
            <a:xfrm flipV="1">
              <a:off x="1610" y="2433"/>
              <a:ext cx="0" cy="3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55" name="Line 63"/>
            <p:cNvSpPr>
              <a:spLocks noChangeShapeType="1"/>
            </p:cNvSpPr>
            <p:nvPr/>
          </p:nvSpPr>
          <p:spPr bwMode="auto">
            <a:xfrm flipV="1">
              <a:off x="1453" y="2433"/>
              <a:ext cx="0" cy="3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78656" name="Line 64"/>
            <p:cNvSpPr>
              <a:spLocks noChangeShapeType="1"/>
            </p:cNvSpPr>
            <p:nvPr/>
          </p:nvSpPr>
          <p:spPr bwMode="auto">
            <a:xfrm flipV="1">
              <a:off x="1535" y="2433"/>
              <a:ext cx="0" cy="3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sp>
        <p:nvSpPr>
          <p:cNvPr id="878657" name="Oval 65"/>
          <p:cNvSpPr>
            <a:spLocks noChangeArrowheads="1"/>
          </p:cNvSpPr>
          <p:nvPr/>
        </p:nvSpPr>
        <p:spPr bwMode="auto">
          <a:xfrm>
            <a:off x="6296025" y="4903788"/>
            <a:ext cx="73025" cy="73025"/>
          </a:xfrm>
          <a:prstGeom prst="ellipse">
            <a:avLst/>
          </a:prstGeom>
          <a:solidFill>
            <a:srgbClr val="0000CC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8658" name="Oval 66"/>
          <p:cNvSpPr>
            <a:spLocks noChangeArrowheads="1"/>
          </p:cNvSpPr>
          <p:nvPr/>
        </p:nvSpPr>
        <p:spPr bwMode="auto">
          <a:xfrm>
            <a:off x="6892925" y="4303713"/>
            <a:ext cx="73025" cy="73025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8659" name="Line 67"/>
          <p:cNvSpPr>
            <a:spLocks noChangeShapeType="1"/>
          </p:cNvSpPr>
          <p:nvPr/>
        </p:nvSpPr>
        <p:spPr bwMode="auto">
          <a:xfrm>
            <a:off x="2859088" y="2278063"/>
            <a:ext cx="1984375" cy="2663825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 type="stealth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8660" name="Line 68"/>
          <p:cNvSpPr>
            <a:spLocks noChangeShapeType="1"/>
          </p:cNvSpPr>
          <p:nvPr/>
        </p:nvSpPr>
        <p:spPr bwMode="auto">
          <a:xfrm>
            <a:off x="2998788" y="2127250"/>
            <a:ext cx="3932237" cy="798513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 type="stealth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78661" name="Text Box 69"/>
          <p:cNvSpPr txBox="1">
            <a:spLocks noChangeArrowheads="1"/>
          </p:cNvSpPr>
          <p:nvPr/>
        </p:nvSpPr>
        <p:spPr bwMode="auto">
          <a:xfrm>
            <a:off x="4948238" y="5157788"/>
            <a:ext cx="2159000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ko-KR" altLang="en-US">
                <a:ea typeface="HY헤드라인M" pitchFamily="18" charset="-127"/>
              </a:rPr>
              <a:t>격자 내의</a:t>
            </a:r>
            <a:r>
              <a:rPr lang="ko-KR" altLang="en-US" i="1">
                <a:ea typeface="HY헤드라인M" pitchFamily="18" charset="-127"/>
              </a:rPr>
              <a:t> </a:t>
            </a:r>
            <a:r>
              <a:rPr lang="en-US" altLang="ko-KR" i="1">
                <a:ea typeface="HY헤드라인M" pitchFamily="18" charset="-127"/>
              </a:rPr>
              <a:t>x</a:t>
            </a:r>
            <a:r>
              <a:rPr lang="ko-KR" altLang="en-US">
                <a:ea typeface="HY헤드라인M" pitchFamily="18" charset="-127"/>
              </a:rPr>
              <a:t>축 검사</a:t>
            </a:r>
          </a:p>
        </p:txBody>
      </p:sp>
      <p:sp>
        <p:nvSpPr>
          <p:cNvPr id="878662" name="Text Box 70"/>
          <p:cNvSpPr txBox="1">
            <a:spLocks noChangeArrowheads="1"/>
          </p:cNvSpPr>
          <p:nvPr/>
        </p:nvSpPr>
        <p:spPr bwMode="auto">
          <a:xfrm rot="16200000">
            <a:off x="6416675" y="3832225"/>
            <a:ext cx="2159000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ko-KR" altLang="en-US">
                <a:ea typeface="HY헤드라인M" pitchFamily="18" charset="-127"/>
              </a:rPr>
              <a:t>격자 내의</a:t>
            </a:r>
            <a:r>
              <a:rPr lang="ko-KR" altLang="en-US" i="1">
                <a:ea typeface="HY헤드라인M" pitchFamily="18" charset="-127"/>
              </a:rPr>
              <a:t> </a:t>
            </a:r>
            <a:r>
              <a:rPr lang="en-US" altLang="ko-KR" i="1">
                <a:ea typeface="HY헤드라인M" pitchFamily="18" charset="-127"/>
              </a:rPr>
              <a:t>y</a:t>
            </a:r>
            <a:r>
              <a:rPr lang="ko-KR" altLang="en-US">
                <a:ea typeface="HY헤드라인M" pitchFamily="18" charset="-127"/>
              </a:rPr>
              <a:t>축 검사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A043061-7104-4197-B385-0F070A9FA249}" type="slidenum">
              <a:rPr lang="en-US" altLang="ko-KR"/>
              <a:pPr/>
              <a:t>8</a:t>
            </a:fld>
            <a:endParaRPr lang="en-US" altLang="ko-KR"/>
          </a:p>
        </p:txBody>
      </p:sp>
      <p:sp>
        <p:nvSpPr>
          <p:cNvPr id="876547" name="Rectangle 3"/>
          <p:cNvSpPr>
            <a:spLocks noChangeArrowheads="1"/>
          </p:cNvSpPr>
          <p:nvPr/>
        </p:nvSpPr>
        <p:spPr bwMode="auto">
          <a:xfrm>
            <a:off x="611188" y="1133475"/>
            <a:ext cx="7777162" cy="5073650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 dirty="0"/>
              <a:t>procedure</a:t>
            </a:r>
            <a:r>
              <a:rPr kumimoji="0" lang="en-US" altLang="ko-KR" sz="1800" dirty="0"/>
              <a:t> </a:t>
            </a:r>
            <a:r>
              <a:rPr kumimoji="0" lang="en-US" altLang="ko-KR" sz="1800" i="1" dirty="0"/>
              <a:t>bisection</a:t>
            </a:r>
            <a:r>
              <a:rPr kumimoji="0" lang="en-US" altLang="ko-KR" sz="1800" dirty="0"/>
              <a:t>(</a:t>
            </a:r>
            <a:r>
              <a:rPr kumimoji="0" lang="en-US" altLang="ko-KR" sz="1800" i="1" dirty="0"/>
              <a:t>x</a:t>
            </a:r>
            <a:r>
              <a:rPr kumimoji="0" lang="en-US" altLang="ko-KR" sz="1800" i="1" baseline="-25000" dirty="0"/>
              <a:t>l</a:t>
            </a:r>
            <a:r>
              <a:rPr kumimoji="0" lang="en-US" altLang="ko-KR" sz="1800" dirty="0"/>
              <a:t>, </a:t>
            </a:r>
            <a:r>
              <a:rPr kumimoji="0" lang="en-US" altLang="ko-KR" sz="1800" i="1" dirty="0" err="1"/>
              <a:t>x</a:t>
            </a:r>
            <a:r>
              <a:rPr kumimoji="0" lang="en-US" altLang="ko-KR" sz="1800" i="1" baseline="-25000" dirty="0" err="1"/>
              <a:t>h</a:t>
            </a:r>
            <a:r>
              <a:rPr kumimoji="0" lang="en-US" altLang="ko-KR" sz="1800" dirty="0"/>
              <a:t>, </a:t>
            </a:r>
            <a:r>
              <a:rPr kumimoji="0" lang="en-US" altLang="ko-KR" sz="1800" i="1" dirty="0"/>
              <a:t>e</a:t>
            </a:r>
            <a:r>
              <a:rPr kumimoji="0" lang="en-US" altLang="ko-KR" sz="1800" dirty="0"/>
              <a:t>: real numbers)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dirty="0"/>
              <a:t>{ </a:t>
            </a:r>
            <a:r>
              <a:rPr kumimoji="0" lang="en-US" altLang="ko-KR" sz="1800" i="1" dirty="0"/>
              <a:t>x</a:t>
            </a:r>
            <a:r>
              <a:rPr kumimoji="0" lang="en-US" altLang="ko-KR" sz="1800" i="1" baseline="-25000" dirty="0"/>
              <a:t>l</a:t>
            </a:r>
            <a:r>
              <a:rPr kumimoji="0" lang="en-US" altLang="ko-KR" sz="1800" baseline="-25000" dirty="0"/>
              <a:t> </a:t>
            </a:r>
            <a:r>
              <a:rPr kumimoji="0" lang="en-US" altLang="ko-KR" sz="1800" dirty="0"/>
              <a:t>is a left bound value of the range having a root.}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dirty="0"/>
              <a:t>{ </a:t>
            </a:r>
            <a:r>
              <a:rPr kumimoji="0" lang="en-US" altLang="ko-KR" sz="1800" i="1" dirty="0" err="1"/>
              <a:t>x</a:t>
            </a:r>
            <a:r>
              <a:rPr kumimoji="0" lang="en-US" altLang="ko-KR" sz="1800" i="1" baseline="-25000" dirty="0" err="1"/>
              <a:t>h</a:t>
            </a:r>
            <a:r>
              <a:rPr kumimoji="0" lang="en-US" altLang="ko-KR" sz="1800" baseline="-25000" dirty="0"/>
              <a:t> </a:t>
            </a:r>
            <a:r>
              <a:rPr kumimoji="0" lang="en-US" altLang="ko-KR" sz="1800" dirty="0"/>
              <a:t>is a </a:t>
            </a:r>
            <a:r>
              <a:rPr kumimoji="0" lang="en-US" altLang="ko-KR" sz="1800" dirty="0" smtClean="0"/>
              <a:t>right bound </a:t>
            </a:r>
            <a:r>
              <a:rPr kumimoji="0" lang="en-US" altLang="ko-KR" sz="1800" dirty="0"/>
              <a:t>value of the range having a root.}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dirty="0"/>
              <a:t>{ </a:t>
            </a:r>
            <a:r>
              <a:rPr kumimoji="0" lang="en-US" altLang="ko-KR" sz="1800" i="1" dirty="0"/>
              <a:t>e</a:t>
            </a:r>
            <a:r>
              <a:rPr kumimoji="0" lang="en-US" altLang="ko-KR" sz="1800" baseline="-25000" dirty="0"/>
              <a:t> </a:t>
            </a:r>
            <a:r>
              <a:rPr kumimoji="0" lang="en-US" altLang="ko-KR" sz="1800" dirty="0"/>
              <a:t>is an allowable error value.}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 dirty="0"/>
              <a:t>	</a:t>
            </a:r>
            <a:r>
              <a:rPr kumimoji="0" lang="en-US" altLang="ko-KR" sz="1800" b="1" dirty="0"/>
              <a:t>while </a:t>
            </a:r>
            <a:r>
              <a:rPr kumimoji="0" lang="en-US" altLang="ko-KR" sz="1800" dirty="0"/>
              <a:t>(</a:t>
            </a:r>
            <a:r>
              <a:rPr kumimoji="0" lang="en-US" altLang="ko-KR" sz="1800" i="1" dirty="0" err="1"/>
              <a:t>x</a:t>
            </a:r>
            <a:r>
              <a:rPr kumimoji="0" lang="en-US" altLang="ko-KR" sz="1800" i="1" baseline="-25000" dirty="0" err="1"/>
              <a:t>h</a:t>
            </a:r>
            <a:r>
              <a:rPr kumimoji="0" lang="en-US" altLang="ko-KR" sz="1800" dirty="0"/>
              <a:t> − </a:t>
            </a:r>
            <a:r>
              <a:rPr kumimoji="0" lang="en-US" altLang="ko-KR" sz="1800" i="1" dirty="0"/>
              <a:t>x</a:t>
            </a:r>
            <a:r>
              <a:rPr kumimoji="0" lang="en-US" altLang="ko-KR" sz="1800" i="1" baseline="-25000" dirty="0"/>
              <a:t>l</a:t>
            </a:r>
            <a:r>
              <a:rPr kumimoji="0" lang="en-US" altLang="ko-KR" sz="1800" dirty="0"/>
              <a:t>) &gt; </a:t>
            </a:r>
            <a:r>
              <a:rPr kumimoji="0" lang="en-US" altLang="ko-KR" sz="1800" i="1" dirty="0"/>
              <a:t>e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 dirty="0"/>
              <a:t>	</a:t>
            </a:r>
            <a:r>
              <a:rPr kumimoji="0" lang="en-US" altLang="ko-KR" sz="1800" b="1" dirty="0"/>
              <a:t>begin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 dirty="0"/>
              <a:t>		</a:t>
            </a:r>
            <a:r>
              <a:rPr kumimoji="0" lang="en-US" altLang="ko-KR" sz="1800" i="1" dirty="0" err="1"/>
              <a:t>x</a:t>
            </a:r>
            <a:r>
              <a:rPr kumimoji="0" lang="en-US" altLang="ko-KR" sz="1800" i="1" baseline="-25000" dirty="0" err="1"/>
              <a:t>m</a:t>
            </a:r>
            <a:r>
              <a:rPr kumimoji="0" lang="en-US" altLang="ko-KR" sz="1800" dirty="0"/>
              <a:t> := (</a:t>
            </a:r>
            <a:r>
              <a:rPr kumimoji="0" lang="en-US" altLang="ko-KR" sz="1800" i="1" dirty="0" err="1"/>
              <a:t>x</a:t>
            </a:r>
            <a:r>
              <a:rPr kumimoji="0" lang="en-US" altLang="ko-KR" sz="1800" i="1" baseline="-25000" dirty="0" err="1"/>
              <a:t>h</a:t>
            </a:r>
            <a:r>
              <a:rPr kumimoji="0" lang="en-US" altLang="ko-KR" sz="1800" dirty="0"/>
              <a:t> + </a:t>
            </a:r>
            <a:r>
              <a:rPr kumimoji="0" lang="en-US" altLang="ko-KR" sz="1800" i="1" dirty="0"/>
              <a:t>x</a:t>
            </a:r>
            <a:r>
              <a:rPr kumimoji="0" lang="en-US" altLang="ko-KR" sz="1800" i="1" baseline="-25000" dirty="0"/>
              <a:t>l</a:t>
            </a:r>
            <a:r>
              <a:rPr kumimoji="0" lang="en-US" altLang="ko-KR" sz="1800" dirty="0"/>
              <a:t>) / 2;    {get a medium value}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dirty="0"/>
              <a:t>		</a:t>
            </a:r>
            <a:r>
              <a:rPr kumimoji="0" lang="en-US" altLang="ko-KR" sz="1800" b="1" dirty="0"/>
              <a:t>if</a:t>
            </a:r>
            <a:r>
              <a:rPr kumimoji="0" lang="en-US" altLang="ko-KR" sz="1800" dirty="0"/>
              <a:t> </a:t>
            </a:r>
            <a:r>
              <a:rPr kumimoji="0" lang="en-US" altLang="ko-KR" sz="1800" i="1" dirty="0"/>
              <a:t>f</a:t>
            </a:r>
            <a:r>
              <a:rPr kumimoji="0" lang="en-US" altLang="ko-KR" sz="1800" dirty="0"/>
              <a:t>(</a:t>
            </a:r>
            <a:r>
              <a:rPr kumimoji="0" lang="en-US" altLang="ko-KR" sz="1800" i="1" dirty="0" err="1"/>
              <a:t>x</a:t>
            </a:r>
            <a:r>
              <a:rPr kumimoji="0" lang="en-US" altLang="ko-KR" sz="1800" i="1" baseline="-25000" dirty="0" err="1"/>
              <a:t>m</a:t>
            </a:r>
            <a:r>
              <a:rPr kumimoji="0" lang="en-US" altLang="ko-KR" sz="1800" dirty="0"/>
              <a:t>)</a:t>
            </a:r>
            <a:r>
              <a:rPr kumimoji="0" lang="en-US" altLang="ko-KR" sz="1800" dirty="0">
                <a:sym typeface="Symbol" pitchFamily="18" charset="2"/>
              </a:rPr>
              <a:t></a:t>
            </a:r>
            <a:r>
              <a:rPr kumimoji="0" lang="en-US" altLang="ko-KR" sz="1800" i="1" dirty="0">
                <a:sym typeface="Symbol" pitchFamily="18" charset="2"/>
              </a:rPr>
              <a:t>f</a:t>
            </a:r>
            <a:r>
              <a:rPr kumimoji="0" lang="en-US" altLang="ko-KR" sz="1800" dirty="0">
                <a:sym typeface="Symbol" pitchFamily="18" charset="2"/>
              </a:rPr>
              <a:t>(</a:t>
            </a:r>
            <a:r>
              <a:rPr kumimoji="0" lang="en-US" altLang="ko-KR" sz="1800" i="1" dirty="0" err="1"/>
              <a:t>x</a:t>
            </a:r>
            <a:r>
              <a:rPr kumimoji="0" lang="en-US" altLang="ko-KR" sz="1800" i="1" baseline="-25000" dirty="0" err="1"/>
              <a:t>h</a:t>
            </a:r>
            <a:r>
              <a:rPr kumimoji="0" lang="en-US" altLang="ko-KR" sz="1800" dirty="0">
                <a:sym typeface="Symbol" pitchFamily="18" charset="2"/>
              </a:rPr>
              <a:t>) = 0 </a:t>
            </a:r>
            <a:r>
              <a:rPr kumimoji="0" lang="en-US" altLang="ko-KR" sz="1800" b="1" dirty="0">
                <a:sym typeface="Symbol" pitchFamily="18" charset="2"/>
              </a:rPr>
              <a:t>then</a:t>
            </a:r>
            <a:r>
              <a:rPr kumimoji="0" lang="en-US" altLang="ko-KR" sz="1800" dirty="0">
                <a:sym typeface="Symbol" pitchFamily="18" charset="2"/>
              </a:rPr>
              <a:t> </a:t>
            </a:r>
            <a:r>
              <a:rPr kumimoji="0" lang="en-US" altLang="ko-KR" sz="1800" b="1" dirty="0">
                <a:sym typeface="Symbol" pitchFamily="18" charset="2"/>
              </a:rPr>
              <a:t>return</a:t>
            </a:r>
            <a:r>
              <a:rPr kumimoji="0" lang="en-US" altLang="ko-KR" sz="1800" dirty="0">
                <a:sym typeface="Symbol" pitchFamily="18" charset="2"/>
              </a:rPr>
              <a:t> </a:t>
            </a:r>
            <a:r>
              <a:rPr kumimoji="0" lang="en-US" altLang="ko-KR" sz="1800" i="1" dirty="0" err="1"/>
              <a:t>x</a:t>
            </a:r>
            <a:r>
              <a:rPr kumimoji="0" lang="en-US" altLang="ko-KR" sz="1800" i="1" baseline="-25000" dirty="0" err="1"/>
              <a:t>m</a:t>
            </a:r>
            <a:r>
              <a:rPr kumimoji="0" lang="en-US" altLang="ko-KR" sz="1800" dirty="0">
                <a:sym typeface="Symbol" pitchFamily="18" charset="2"/>
              </a:rPr>
              <a:t>;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dirty="0">
                <a:sym typeface="Symbol" pitchFamily="18" charset="2"/>
              </a:rPr>
              <a:t>		</a:t>
            </a:r>
            <a:r>
              <a:rPr kumimoji="0" lang="en-US" altLang="ko-KR" sz="1800" b="1" dirty="0">
                <a:sym typeface="Symbol" pitchFamily="18" charset="2"/>
              </a:rPr>
              <a:t>else if</a:t>
            </a:r>
            <a:r>
              <a:rPr kumimoji="0" lang="en-US" altLang="ko-KR" sz="1800" dirty="0">
                <a:sym typeface="Symbol" pitchFamily="18" charset="2"/>
              </a:rPr>
              <a:t> </a:t>
            </a:r>
            <a:r>
              <a:rPr kumimoji="0" lang="en-US" altLang="ko-KR" sz="1800" i="1" dirty="0"/>
              <a:t>f</a:t>
            </a:r>
            <a:r>
              <a:rPr kumimoji="0" lang="en-US" altLang="ko-KR" sz="1800" dirty="0"/>
              <a:t>(</a:t>
            </a:r>
            <a:r>
              <a:rPr kumimoji="0" lang="en-US" altLang="ko-KR" sz="1800" i="1" dirty="0" err="1"/>
              <a:t>x</a:t>
            </a:r>
            <a:r>
              <a:rPr kumimoji="0" lang="en-US" altLang="ko-KR" sz="1800" i="1" baseline="-25000" dirty="0" err="1"/>
              <a:t>m</a:t>
            </a:r>
            <a:r>
              <a:rPr kumimoji="0" lang="en-US" altLang="ko-KR" sz="1800" dirty="0"/>
              <a:t>)</a:t>
            </a:r>
            <a:r>
              <a:rPr kumimoji="0" lang="en-US" altLang="ko-KR" sz="1800" dirty="0">
                <a:sym typeface="Symbol" pitchFamily="18" charset="2"/>
              </a:rPr>
              <a:t></a:t>
            </a:r>
            <a:r>
              <a:rPr kumimoji="0" lang="en-US" altLang="ko-KR" sz="1800" i="1" dirty="0">
                <a:sym typeface="Symbol" pitchFamily="18" charset="2"/>
              </a:rPr>
              <a:t>f</a:t>
            </a:r>
            <a:r>
              <a:rPr kumimoji="0" lang="en-US" altLang="ko-KR" sz="1800" dirty="0">
                <a:sym typeface="Symbol" pitchFamily="18" charset="2"/>
              </a:rPr>
              <a:t>(</a:t>
            </a:r>
            <a:r>
              <a:rPr kumimoji="0" lang="en-US" altLang="ko-KR" sz="1800" i="1" dirty="0"/>
              <a:t>x</a:t>
            </a:r>
            <a:r>
              <a:rPr kumimoji="0" lang="en-US" altLang="ko-KR" sz="1800" i="1" baseline="-25000" dirty="0"/>
              <a:t>l</a:t>
            </a:r>
            <a:r>
              <a:rPr kumimoji="0" lang="en-US" altLang="ko-KR" sz="1800" dirty="0">
                <a:sym typeface="Symbol" pitchFamily="18" charset="2"/>
              </a:rPr>
              <a:t>) &lt; 0 </a:t>
            </a:r>
            <a:r>
              <a:rPr kumimoji="0" lang="en-US" altLang="ko-KR" sz="1800" b="1" dirty="0">
                <a:sym typeface="Symbol" pitchFamily="18" charset="2"/>
              </a:rPr>
              <a:t>then</a:t>
            </a:r>
            <a:r>
              <a:rPr kumimoji="0" lang="en-US" altLang="ko-KR" sz="1800" dirty="0">
                <a:sym typeface="Symbol" pitchFamily="18" charset="2"/>
              </a:rPr>
              <a:t> </a:t>
            </a:r>
            <a:r>
              <a:rPr kumimoji="0" lang="en-US" altLang="ko-KR" sz="1800" i="1" dirty="0" err="1"/>
              <a:t>x</a:t>
            </a:r>
            <a:r>
              <a:rPr kumimoji="0" lang="en-US" altLang="ko-KR" sz="1800" i="1" baseline="-25000" dirty="0" err="1"/>
              <a:t>h</a:t>
            </a:r>
            <a:r>
              <a:rPr kumimoji="0" lang="en-US" altLang="ko-KR" sz="1800" dirty="0">
                <a:sym typeface="Symbol" pitchFamily="18" charset="2"/>
              </a:rPr>
              <a:t> := </a:t>
            </a:r>
            <a:r>
              <a:rPr kumimoji="0" lang="en-US" altLang="ko-KR" sz="1800" i="1" dirty="0" err="1"/>
              <a:t>x</a:t>
            </a:r>
            <a:r>
              <a:rPr kumimoji="0" lang="en-US" altLang="ko-KR" sz="1800" i="1" baseline="-25000" dirty="0" err="1"/>
              <a:t>m</a:t>
            </a:r>
            <a:r>
              <a:rPr kumimoji="0" lang="en-US" altLang="ko-KR" sz="1800" dirty="0">
                <a:sym typeface="Symbol" pitchFamily="18" charset="2"/>
              </a:rPr>
              <a:t>;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dirty="0">
                <a:sym typeface="Symbol" pitchFamily="18" charset="2"/>
              </a:rPr>
              <a:t>		</a:t>
            </a:r>
            <a:r>
              <a:rPr kumimoji="0" lang="en-US" altLang="ko-KR" sz="1800" b="1" dirty="0">
                <a:sym typeface="Symbol" pitchFamily="18" charset="2"/>
              </a:rPr>
              <a:t>else</a:t>
            </a:r>
            <a:r>
              <a:rPr kumimoji="0" lang="en-US" altLang="ko-KR" sz="1800" dirty="0">
                <a:sym typeface="Symbol" pitchFamily="18" charset="2"/>
              </a:rPr>
              <a:t> </a:t>
            </a:r>
            <a:r>
              <a:rPr kumimoji="0" lang="en-US" altLang="ko-KR" sz="1800" b="1" dirty="0">
                <a:sym typeface="Symbol" pitchFamily="18" charset="2"/>
              </a:rPr>
              <a:t>if</a:t>
            </a:r>
            <a:r>
              <a:rPr kumimoji="0" lang="en-US" altLang="ko-KR" sz="1800" dirty="0">
                <a:sym typeface="Symbol" pitchFamily="18" charset="2"/>
              </a:rPr>
              <a:t> </a:t>
            </a:r>
            <a:r>
              <a:rPr kumimoji="0" lang="en-US" altLang="ko-KR" sz="1800" i="1" dirty="0"/>
              <a:t>f</a:t>
            </a:r>
            <a:r>
              <a:rPr kumimoji="0" lang="en-US" altLang="ko-KR" sz="1800" dirty="0"/>
              <a:t>(</a:t>
            </a:r>
            <a:r>
              <a:rPr kumimoji="0" lang="en-US" altLang="ko-KR" sz="1800" i="1" dirty="0" err="1"/>
              <a:t>x</a:t>
            </a:r>
            <a:r>
              <a:rPr kumimoji="0" lang="en-US" altLang="ko-KR" sz="1800" i="1" baseline="-25000" dirty="0" err="1"/>
              <a:t>m</a:t>
            </a:r>
            <a:r>
              <a:rPr kumimoji="0" lang="en-US" altLang="ko-KR" sz="1800" dirty="0"/>
              <a:t>)</a:t>
            </a:r>
            <a:r>
              <a:rPr kumimoji="0" lang="en-US" altLang="ko-KR" sz="1800" dirty="0">
                <a:sym typeface="Symbol" pitchFamily="18" charset="2"/>
              </a:rPr>
              <a:t></a:t>
            </a:r>
            <a:r>
              <a:rPr kumimoji="0" lang="en-US" altLang="ko-KR" sz="1800" i="1" dirty="0">
                <a:sym typeface="Symbol" pitchFamily="18" charset="2"/>
              </a:rPr>
              <a:t>f</a:t>
            </a:r>
            <a:r>
              <a:rPr kumimoji="0" lang="en-US" altLang="ko-KR" sz="1800" dirty="0">
                <a:sym typeface="Symbol" pitchFamily="18" charset="2"/>
              </a:rPr>
              <a:t>(</a:t>
            </a:r>
            <a:r>
              <a:rPr kumimoji="0" lang="en-US" altLang="ko-KR" sz="1800" i="1" dirty="0" err="1"/>
              <a:t>x</a:t>
            </a:r>
            <a:r>
              <a:rPr kumimoji="0" lang="en-US" altLang="ko-KR" sz="1800" i="1" baseline="-25000" dirty="0" err="1"/>
              <a:t>h</a:t>
            </a:r>
            <a:r>
              <a:rPr kumimoji="0" lang="en-US" altLang="ko-KR" sz="1800" dirty="0">
                <a:sym typeface="Symbol" pitchFamily="18" charset="2"/>
              </a:rPr>
              <a:t>) &lt; 0 </a:t>
            </a:r>
            <a:r>
              <a:rPr kumimoji="0" lang="en-US" altLang="ko-KR" sz="1800" b="1" dirty="0">
                <a:sym typeface="Symbol" pitchFamily="18" charset="2"/>
              </a:rPr>
              <a:t>then</a:t>
            </a:r>
            <a:r>
              <a:rPr kumimoji="0" lang="en-US" altLang="ko-KR" sz="1800" dirty="0">
                <a:sym typeface="Symbol" pitchFamily="18" charset="2"/>
              </a:rPr>
              <a:t> </a:t>
            </a:r>
            <a:r>
              <a:rPr kumimoji="0" lang="en-US" altLang="ko-KR" sz="1800" i="1" dirty="0"/>
              <a:t>x</a:t>
            </a:r>
            <a:r>
              <a:rPr kumimoji="0" lang="en-US" altLang="ko-KR" sz="1800" i="1" baseline="-25000" dirty="0"/>
              <a:t>l</a:t>
            </a:r>
            <a:r>
              <a:rPr kumimoji="0" lang="en-US" altLang="ko-KR" sz="1800" dirty="0">
                <a:sym typeface="Symbol" pitchFamily="18" charset="2"/>
              </a:rPr>
              <a:t> := </a:t>
            </a:r>
            <a:r>
              <a:rPr kumimoji="0" lang="en-US" altLang="ko-KR" sz="1800" i="1" dirty="0" err="1"/>
              <a:t>x</a:t>
            </a:r>
            <a:r>
              <a:rPr kumimoji="0" lang="en-US" altLang="ko-KR" sz="1800" i="1" baseline="-25000" dirty="0" err="1"/>
              <a:t>m</a:t>
            </a:r>
            <a:r>
              <a:rPr kumimoji="0" lang="en-US" altLang="ko-KR" sz="1800" dirty="0">
                <a:sym typeface="Symbol" pitchFamily="18" charset="2"/>
              </a:rPr>
              <a:t>;</a:t>
            </a: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dirty="0">
                <a:sym typeface="Symbol" pitchFamily="18" charset="2"/>
              </a:rPr>
              <a:t>		</a:t>
            </a:r>
            <a:r>
              <a:rPr kumimoji="0" lang="en-US" altLang="ko-KR" sz="1800" b="1" dirty="0">
                <a:sym typeface="Symbol" pitchFamily="18" charset="2"/>
              </a:rPr>
              <a:t>else</a:t>
            </a:r>
            <a:r>
              <a:rPr kumimoji="0" lang="en-US" altLang="ko-KR" sz="1800" dirty="0">
                <a:sym typeface="Symbol" pitchFamily="18" charset="2"/>
              </a:rPr>
              <a:t> </a:t>
            </a:r>
            <a:r>
              <a:rPr kumimoji="0" lang="en-US" altLang="ko-KR" sz="1800" b="1" dirty="0">
                <a:sym typeface="Symbol" pitchFamily="18" charset="2"/>
              </a:rPr>
              <a:t>break</a:t>
            </a:r>
            <a:r>
              <a:rPr kumimoji="0" lang="en-US" altLang="ko-KR" sz="1800" dirty="0">
                <a:sym typeface="Symbol" pitchFamily="18" charset="2"/>
              </a:rPr>
              <a:t>; { something wrong </a:t>
            </a:r>
            <a:r>
              <a:rPr kumimoji="0" lang="en-US" altLang="ko-KR" sz="1800" dirty="0">
                <a:sym typeface="Wingdings" pitchFamily="2" charset="2"/>
              </a:rPr>
              <a:t> cannot find the root.}</a:t>
            </a:r>
            <a:endParaRPr kumimoji="0" lang="en-US" altLang="ko-KR" sz="1800" dirty="0">
              <a:sym typeface="Symbol" pitchFamily="18" charset="2"/>
            </a:endParaRPr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 dirty="0"/>
              <a:t>	end</a:t>
            </a:r>
            <a:endParaRPr kumimoji="0" lang="en-US" altLang="ko-KR" sz="1800" i="1" dirty="0"/>
          </a:p>
          <a:p>
            <a:pPr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dirty="0"/>
              <a:t>	</a:t>
            </a:r>
            <a:r>
              <a:rPr kumimoji="0" lang="en-US" altLang="ko-KR" sz="1800" b="1" dirty="0"/>
              <a:t>return</a:t>
            </a:r>
            <a:r>
              <a:rPr kumimoji="0" lang="en-US" altLang="ko-KR" sz="1800" dirty="0"/>
              <a:t> </a:t>
            </a:r>
            <a:r>
              <a:rPr kumimoji="0" lang="en-US" altLang="ko-KR" sz="1800" i="1" dirty="0" err="1"/>
              <a:t>x</a:t>
            </a:r>
            <a:r>
              <a:rPr kumimoji="0" lang="en-US" altLang="ko-KR" sz="1800" i="1" baseline="-25000" dirty="0" err="1"/>
              <a:t>m</a:t>
            </a:r>
            <a:r>
              <a:rPr kumimoji="0" lang="en-US" altLang="ko-KR" sz="1800" dirty="0">
                <a:sym typeface="Symbol" pitchFamily="18" charset="2"/>
              </a:rPr>
              <a:t>;</a:t>
            </a:r>
          </a:p>
        </p:txBody>
      </p:sp>
      <p:sp>
        <p:nvSpPr>
          <p:cNvPr id="876548" name="Text Box 4"/>
          <p:cNvSpPr txBox="1">
            <a:spLocks noChangeArrowheads="1"/>
          </p:cNvSpPr>
          <p:nvPr/>
        </p:nvSpPr>
        <p:spPr bwMode="auto">
          <a:xfrm>
            <a:off x="8027988" y="476250"/>
            <a:ext cx="10255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Grid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876549" name="Rectangle 5"/>
          <p:cNvSpPr>
            <a:spLocks noChangeArrowheads="1"/>
          </p:cNvSpPr>
          <p:nvPr/>
        </p:nvSpPr>
        <p:spPr bwMode="auto">
          <a:xfrm>
            <a:off x="815975" y="1889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Recall: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일차원 이분법 알고리즘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B848894-29E7-4FF7-AFFA-C98B6A813BB2}" type="slidenum">
              <a:rPr lang="en-US" altLang="ko-KR"/>
              <a:pPr/>
              <a:t>9</a:t>
            </a:fld>
            <a:endParaRPr lang="en-US" altLang="ko-KR"/>
          </a:p>
        </p:txBody>
      </p:sp>
      <p:sp>
        <p:nvSpPr>
          <p:cNvPr id="880642" name="Rectangle 2"/>
          <p:cNvSpPr>
            <a:spLocks noChangeArrowheads="1"/>
          </p:cNvSpPr>
          <p:nvPr/>
        </p:nvSpPr>
        <p:spPr bwMode="auto">
          <a:xfrm>
            <a:off x="611188" y="981075"/>
            <a:ext cx="8281987" cy="5289550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procedure</a:t>
            </a:r>
            <a:r>
              <a:rPr kumimoji="0" lang="en-US" altLang="ko-KR" sz="1800"/>
              <a:t> </a:t>
            </a:r>
            <a:r>
              <a:rPr kumimoji="0" lang="en-US" altLang="ko-KR" sz="1800" i="1"/>
              <a:t>bisection-grid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l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h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l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h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s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e</a:t>
            </a:r>
            <a:r>
              <a:rPr kumimoji="0" lang="en-US" altLang="ko-KR" sz="1800"/>
              <a:t>: real numbers)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[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l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h</a:t>
            </a:r>
            <a:r>
              <a:rPr kumimoji="0" lang="en-US" altLang="ko-KR" sz="1800"/>
              <a:t>] is a domain of 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.}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[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l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h</a:t>
            </a:r>
            <a:r>
              <a:rPr kumimoji="0" lang="en-US" altLang="ko-KR" sz="1800"/>
              <a:t>] is a domain of 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.}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s</a:t>
            </a:r>
            <a:r>
              <a:rPr kumimoji="0" lang="en-US" altLang="ko-KR" sz="1800" baseline="-25000"/>
              <a:t> </a:t>
            </a:r>
            <a:r>
              <a:rPr kumimoji="0" lang="en-US" altLang="ko-KR" sz="1800"/>
              <a:t>is a sliding factor (or an interval factor) of a grid.}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{ </a:t>
            </a:r>
            <a:r>
              <a:rPr kumimoji="0" lang="en-US" altLang="ko-KR" sz="1800" i="1"/>
              <a:t>e</a:t>
            </a:r>
            <a:r>
              <a:rPr kumimoji="0" lang="en-US" altLang="ko-KR" sz="1800" baseline="-25000"/>
              <a:t> </a:t>
            </a:r>
            <a:r>
              <a:rPr kumimoji="0" lang="en-US" altLang="ko-KR" sz="1800"/>
              <a:t>is an allowable error value.}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x </a:t>
            </a:r>
            <a:r>
              <a:rPr kumimoji="0" lang="en-US" altLang="ko-KR" sz="1800"/>
              <a:t>:=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l</a:t>
            </a:r>
            <a:r>
              <a:rPr kumimoji="0" lang="en-US" altLang="ko-KR" sz="1800"/>
              <a:t>;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 b="1"/>
              <a:t>while</a:t>
            </a:r>
            <a:r>
              <a:rPr kumimoji="0" lang="en-US" altLang="ko-KR" sz="1800"/>
              <a:t> 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 </a:t>
            </a:r>
            <a:r>
              <a:rPr kumimoji="0" lang="en-US" altLang="ko-KR" sz="1800">
                <a:sym typeface="Symbol" pitchFamily="18" charset="2"/>
              </a:rPr>
              <a:t> </a:t>
            </a:r>
            <a:r>
              <a:rPr kumimoji="0" lang="en-US" altLang="ko-KR" sz="1800" i="1"/>
              <a:t>x</a:t>
            </a:r>
            <a:r>
              <a:rPr kumimoji="0" lang="en-US" altLang="ko-KR" sz="1800" i="1" baseline="-25000"/>
              <a:t>h</a:t>
            </a:r>
            <a:r>
              <a:rPr kumimoji="0" lang="en-US" altLang="ko-KR" sz="1800">
                <a:sym typeface="Symbol" pitchFamily="18" charset="2"/>
              </a:rPr>
              <a:t>)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</a:t>
            </a:r>
            <a:r>
              <a:rPr kumimoji="0" lang="en-US" altLang="ko-KR" sz="1800" b="1"/>
              <a:t>begin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y </a:t>
            </a:r>
            <a:r>
              <a:rPr kumimoji="0" lang="en-US" altLang="ko-KR" sz="1800"/>
              <a:t>:=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l</a:t>
            </a:r>
            <a:r>
              <a:rPr kumimoji="0" lang="en-US" altLang="ko-KR" sz="1800"/>
              <a:t>;</a:t>
            </a:r>
            <a:endParaRPr kumimoji="0" lang="en-US" altLang="ko-KR" sz="1800" i="1"/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</a:t>
            </a:r>
            <a:r>
              <a:rPr kumimoji="0" lang="en-US" altLang="ko-KR" sz="1800" b="1"/>
              <a:t>while</a:t>
            </a:r>
            <a:r>
              <a:rPr kumimoji="0" lang="en-US" altLang="ko-KR" sz="1800"/>
              <a:t> (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 </a:t>
            </a:r>
            <a:r>
              <a:rPr kumimoji="0" lang="en-US" altLang="ko-KR" sz="1800">
                <a:sym typeface="Symbol" pitchFamily="18" charset="2"/>
              </a:rPr>
              <a:t> </a:t>
            </a:r>
            <a:r>
              <a:rPr kumimoji="0" lang="en-US" altLang="ko-KR" sz="1800" i="1"/>
              <a:t>y</a:t>
            </a:r>
            <a:r>
              <a:rPr kumimoji="0" lang="en-US" altLang="ko-KR" sz="1800" i="1" baseline="-25000"/>
              <a:t>h</a:t>
            </a:r>
            <a:r>
              <a:rPr kumimoji="0" lang="en-US" altLang="ko-KR" sz="1800">
                <a:sym typeface="Symbol" pitchFamily="18" charset="2"/>
              </a:rPr>
              <a:t>)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</a:t>
            </a:r>
            <a:r>
              <a:rPr kumimoji="0" lang="en-US" altLang="ko-KR" sz="1800" b="1"/>
              <a:t>begin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i="1"/>
              <a:t>			bisx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+</a:t>
            </a:r>
            <a:r>
              <a:rPr kumimoji="0" lang="en-US" altLang="ko-KR" sz="1800" i="1"/>
              <a:t>s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 e</a:t>
            </a:r>
            <a:r>
              <a:rPr kumimoji="0" lang="en-US" altLang="ko-KR" sz="1800"/>
              <a:t>);  { find a root on 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 where 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 is in (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+</a:t>
            </a:r>
            <a:r>
              <a:rPr kumimoji="0" lang="en-US" altLang="ko-KR" sz="1800" i="1"/>
              <a:t>s</a:t>
            </a:r>
            <a:r>
              <a:rPr kumimoji="0" lang="en-US" altLang="ko-KR" sz="1800"/>
              <a:t>) }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		</a:t>
            </a:r>
            <a:r>
              <a:rPr kumimoji="0" lang="en-US" altLang="ko-KR" sz="1800" i="1"/>
              <a:t>bisy</a:t>
            </a:r>
            <a:r>
              <a:rPr kumimoji="0" lang="en-US" altLang="ko-KR" sz="1800"/>
              <a:t>(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+</a:t>
            </a:r>
            <a:r>
              <a:rPr kumimoji="0" lang="en-US" altLang="ko-KR" sz="1800" i="1"/>
              <a:t>s</a:t>
            </a:r>
            <a:r>
              <a:rPr kumimoji="0" lang="en-US" altLang="ko-KR" sz="1800"/>
              <a:t>,</a:t>
            </a:r>
            <a:r>
              <a:rPr kumimoji="0" lang="en-US" altLang="ko-KR" sz="1800" i="1"/>
              <a:t> e</a:t>
            </a:r>
            <a:r>
              <a:rPr kumimoji="0" lang="en-US" altLang="ko-KR" sz="1800"/>
              <a:t>);  { find a root on 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 where 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 is in (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, 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+</a:t>
            </a:r>
            <a:r>
              <a:rPr kumimoji="0" lang="en-US" altLang="ko-KR" sz="1800" i="1"/>
              <a:t>s</a:t>
            </a:r>
            <a:r>
              <a:rPr kumimoji="0" lang="en-US" altLang="ko-KR" sz="1800"/>
              <a:t>) }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		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 := </a:t>
            </a:r>
            <a:r>
              <a:rPr kumimoji="0" lang="en-US" altLang="ko-KR" sz="1800" i="1"/>
              <a:t>y</a:t>
            </a:r>
            <a:r>
              <a:rPr kumimoji="0" lang="en-US" altLang="ko-KR" sz="1800"/>
              <a:t> + </a:t>
            </a:r>
            <a:r>
              <a:rPr kumimoji="0" lang="en-US" altLang="ko-KR" sz="1800" i="1"/>
              <a:t>s</a:t>
            </a:r>
            <a:r>
              <a:rPr kumimoji="0" lang="en-US" altLang="ko-KR" sz="1800"/>
              <a:t>;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		end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/>
              <a:t>		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 := </a:t>
            </a:r>
            <a:r>
              <a:rPr kumimoji="0" lang="en-US" altLang="ko-KR" sz="1800" i="1"/>
              <a:t>x</a:t>
            </a:r>
            <a:r>
              <a:rPr kumimoji="0" lang="en-US" altLang="ko-KR" sz="1800"/>
              <a:t> + </a:t>
            </a:r>
            <a:r>
              <a:rPr kumimoji="0" lang="en-US" altLang="ko-KR" sz="1800" i="1"/>
              <a:t>s</a:t>
            </a:r>
            <a:r>
              <a:rPr kumimoji="0" lang="en-US" altLang="ko-KR" sz="1800"/>
              <a:t>;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</a:tabLst>
            </a:pPr>
            <a:r>
              <a:rPr kumimoji="0" lang="en-US" altLang="ko-KR" sz="1800" b="1"/>
              <a:t>	end</a:t>
            </a:r>
          </a:p>
        </p:txBody>
      </p:sp>
      <p:sp>
        <p:nvSpPr>
          <p:cNvPr id="880643" name="Text Box 3"/>
          <p:cNvSpPr txBox="1">
            <a:spLocks noChangeArrowheads="1"/>
          </p:cNvSpPr>
          <p:nvPr/>
        </p:nvSpPr>
        <p:spPr bwMode="auto">
          <a:xfrm>
            <a:off x="8027988" y="476250"/>
            <a:ext cx="10255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Bisection Grid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880644" name="Rectangle 4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이차원 이분 격자법 알고리즘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(1/3)</a:t>
            </a:r>
          </a:p>
        </p:txBody>
      </p:sp>
      <p:sp>
        <p:nvSpPr>
          <p:cNvPr id="880708" name="Line 68"/>
          <p:cNvSpPr>
            <a:spLocks noChangeShapeType="1"/>
          </p:cNvSpPr>
          <p:nvPr/>
        </p:nvSpPr>
        <p:spPr bwMode="auto">
          <a:xfrm>
            <a:off x="6732588" y="2208213"/>
            <a:ext cx="0" cy="1728787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80709" name="Line 69"/>
          <p:cNvSpPr>
            <a:spLocks noChangeShapeType="1"/>
          </p:cNvSpPr>
          <p:nvPr/>
        </p:nvSpPr>
        <p:spPr bwMode="auto">
          <a:xfrm>
            <a:off x="6732588" y="3505200"/>
            <a:ext cx="1727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80710" name="Line 70"/>
          <p:cNvSpPr>
            <a:spLocks noChangeShapeType="1"/>
          </p:cNvSpPr>
          <p:nvPr/>
        </p:nvSpPr>
        <p:spPr bwMode="auto">
          <a:xfrm>
            <a:off x="6732588" y="3937000"/>
            <a:ext cx="1727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80711" name="Line 71"/>
          <p:cNvSpPr>
            <a:spLocks noChangeShapeType="1"/>
          </p:cNvSpPr>
          <p:nvPr/>
        </p:nvSpPr>
        <p:spPr bwMode="auto">
          <a:xfrm>
            <a:off x="6732588" y="3073400"/>
            <a:ext cx="1727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80712" name="Line 72"/>
          <p:cNvSpPr>
            <a:spLocks noChangeShapeType="1"/>
          </p:cNvSpPr>
          <p:nvPr/>
        </p:nvSpPr>
        <p:spPr bwMode="auto">
          <a:xfrm>
            <a:off x="6732588" y="2641600"/>
            <a:ext cx="1727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80713" name="Line 73"/>
          <p:cNvSpPr>
            <a:spLocks noChangeShapeType="1"/>
          </p:cNvSpPr>
          <p:nvPr/>
        </p:nvSpPr>
        <p:spPr bwMode="auto">
          <a:xfrm>
            <a:off x="6732588" y="2209800"/>
            <a:ext cx="1727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80714" name="Text Box 74"/>
          <p:cNvSpPr txBox="1">
            <a:spLocks noChangeArrowheads="1"/>
          </p:cNvSpPr>
          <p:nvPr/>
        </p:nvSpPr>
        <p:spPr bwMode="auto">
          <a:xfrm>
            <a:off x="6372225" y="3962400"/>
            <a:ext cx="576263" cy="212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kumimoji="0" lang="en-US" altLang="ko-KR" sz="1400"/>
              <a:t>(</a:t>
            </a:r>
            <a:r>
              <a:rPr kumimoji="0" lang="en-US" altLang="ko-KR" sz="1400" i="1"/>
              <a:t>x</a:t>
            </a:r>
            <a:r>
              <a:rPr kumimoji="0" lang="en-US" altLang="ko-KR" sz="1400" i="1" baseline="-25000"/>
              <a:t>l</a:t>
            </a:r>
            <a:r>
              <a:rPr kumimoji="0" lang="en-US" altLang="ko-KR" sz="1400" i="1"/>
              <a:t>, y</a:t>
            </a:r>
            <a:r>
              <a:rPr kumimoji="0" lang="en-US" altLang="ko-KR" sz="1400" i="1" baseline="-25000"/>
              <a:t>l</a:t>
            </a:r>
            <a:r>
              <a:rPr kumimoji="0" lang="en-US" altLang="ko-KR" sz="1400"/>
              <a:t>)</a:t>
            </a:r>
          </a:p>
        </p:txBody>
      </p:sp>
      <p:sp>
        <p:nvSpPr>
          <p:cNvPr id="880715" name="Text Box 75"/>
          <p:cNvSpPr txBox="1">
            <a:spLocks noChangeArrowheads="1"/>
          </p:cNvSpPr>
          <p:nvPr/>
        </p:nvSpPr>
        <p:spPr bwMode="auto">
          <a:xfrm>
            <a:off x="8172450" y="1933575"/>
            <a:ext cx="576263" cy="212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kumimoji="0" lang="en-US" altLang="ko-KR" sz="1400"/>
              <a:t>(</a:t>
            </a:r>
            <a:r>
              <a:rPr kumimoji="0" lang="en-US" altLang="ko-KR" sz="1400" i="1"/>
              <a:t>x</a:t>
            </a:r>
            <a:r>
              <a:rPr kumimoji="0" lang="en-US" altLang="ko-KR" sz="1400" i="1" baseline="-25000"/>
              <a:t>h</a:t>
            </a:r>
            <a:r>
              <a:rPr kumimoji="0" lang="en-US" altLang="ko-KR" sz="1400" i="1"/>
              <a:t>, y</a:t>
            </a:r>
            <a:r>
              <a:rPr kumimoji="0" lang="en-US" altLang="ko-KR" sz="1400" i="1" baseline="-25000"/>
              <a:t>h</a:t>
            </a:r>
            <a:r>
              <a:rPr kumimoji="0" lang="en-US" altLang="ko-KR" sz="1400"/>
              <a:t>)</a:t>
            </a:r>
          </a:p>
        </p:txBody>
      </p:sp>
      <p:grpSp>
        <p:nvGrpSpPr>
          <p:cNvPr id="880716" name="Group 76"/>
          <p:cNvGrpSpPr>
            <a:grpSpLocks/>
          </p:cNvGrpSpPr>
          <p:nvPr/>
        </p:nvGrpSpPr>
        <p:grpSpPr bwMode="auto">
          <a:xfrm>
            <a:off x="6732588" y="3505200"/>
            <a:ext cx="431800" cy="431800"/>
            <a:chOff x="1202" y="2024"/>
            <a:chExt cx="272" cy="272"/>
          </a:xfrm>
        </p:grpSpPr>
        <p:sp>
          <p:nvSpPr>
            <p:cNvPr id="880717" name="Line 77"/>
            <p:cNvSpPr>
              <a:spLocks noChangeShapeType="1"/>
            </p:cNvSpPr>
            <p:nvPr/>
          </p:nvSpPr>
          <p:spPr bwMode="auto">
            <a:xfrm>
              <a:off x="1202" y="2296"/>
              <a:ext cx="272" cy="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80718" name="Line 78"/>
            <p:cNvSpPr>
              <a:spLocks noChangeShapeType="1"/>
            </p:cNvSpPr>
            <p:nvPr/>
          </p:nvSpPr>
          <p:spPr bwMode="auto">
            <a:xfrm flipV="1">
              <a:off x="1202" y="2024"/>
              <a:ext cx="0" cy="272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880719" name="Group 79"/>
          <p:cNvGrpSpPr>
            <a:grpSpLocks/>
          </p:cNvGrpSpPr>
          <p:nvPr/>
        </p:nvGrpSpPr>
        <p:grpSpPr bwMode="auto">
          <a:xfrm>
            <a:off x="6732588" y="3073400"/>
            <a:ext cx="431800" cy="431800"/>
            <a:chOff x="1202" y="2024"/>
            <a:chExt cx="272" cy="272"/>
          </a:xfrm>
        </p:grpSpPr>
        <p:sp>
          <p:nvSpPr>
            <p:cNvPr id="880720" name="Line 80"/>
            <p:cNvSpPr>
              <a:spLocks noChangeShapeType="1"/>
            </p:cNvSpPr>
            <p:nvPr/>
          </p:nvSpPr>
          <p:spPr bwMode="auto">
            <a:xfrm>
              <a:off x="1202" y="2296"/>
              <a:ext cx="272" cy="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80721" name="Line 81"/>
            <p:cNvSpPr>
              <a:spLocks noChangeShapeType="1"/>
            </p:cNvSpPr>
            <p:nvPr/>
          </p:nvSpPr>
          <p:spPr bwMode="auto">
            <a:xfrm flipV="1">
              <a:off x="1202" y="2024"/>
              <a:ext cx="0" cy="272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880722" name="Group 82"/>
          <p:cNvGrpSpPr>
            <a:grpSpLocks/>
          </p:cNvGrpSpPr>
          <p:nvPr/>
        </p:nvGrpSpPr>
        <p:grpSpPr bwMode="auto">
          <a:xfrm>
            <a:off x="6732588" y="2641600"/>
            <a:ext cx="431800" cy="431800"/>
            <a:chOff x="1202" y="2024"/>
            <a:chExt cx="272" cy="272"/>
          </a:xfrm>
        </p:grpSpPr>
        <p:sp>
          <p:nvSpPr>
            <p:cNvPr id="880723" name="Line 83"/>
            <p:cNvSpPr>
              <a:spLocks noChangeShapeType="1"/>
            </p:cNvSpPr>
            <p:nvPr/>
          </p:nvSpPr>
          <p:spPr bwMode="auto">
            <a:xfrm>
              <a:off x="1202" y="2296"/>
              <a:ext cx="272" cy="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80724" name="Line 84"/>
            <p:cNvSpPr>
              <a:spLocks noChangeShapeType="1"/>
            </p:cNvSpPr>
            <p:nvPr/>
          </p:nvSpPr>
          <p:spPr bwMode="auto">
            <a:xfrm flipV="1">
              <a:off x="1202" y="2024"/>
              <a:ext cx="0" cy="272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grpSp>
        <p:nvGrpSpPr>
          <p:cNvPr id="880725" name="Group 85"/>
          <p:cNvGrpSpPr>
            <a:grpSpLocks/>
          </p:cNvGrpSpPr>
          <p:nvPr/>
        </p:nvGrpSpPr>
        <p:grpSpPr bwMode="auto">
          <a:xfrm>
            <a:off x="6732588" y="2209800"/>
            <a:ext cx="431800" cy="431800"/>
            <a:chOff x="1202" y="2024"/>
            <a:chExt cx="272" cy="272"/>
          </a:xfrm>
        </p:grpSpPr>
        <p:sp>
          <p:nvSpPr>
            <p:cNvPr id="880726" name="Line 86"/>
            <p:cNvSpPr>
              <a:spLocks noChangeShapeType="1"/>
            </p:cNvSpPr>
            <p:nvPr/>
          </p:nvSpPr>
          <p:spPr bwMode="auto">
            <a:xfrm>
              <a:off x="1202" y="2296"/>
              <a:ext cx="272" cy="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880727" name="Line 87"/>
            <p:cNvSpPr>
              <a:spLocks noChangeShapeType="1"/>
            </p:cNvSpPr>
            <p:nvPr/>
          </p:nvSpPr>
          <p:spPr bwMode="auto">
            <a:xfrm flipV="1">
              <a:off x="1202" y="2024"/>
              <a:ext cx="0" cy="272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sp>
        <p:nvSpPr>
          <p:cNvPr id="880728" name="Line 88"/>
          <p:cNvSpPr>
            <a:spLocks noChangeShapeType="1"/>
          </p:cNvSpPr>
          <p:nvPr/>
        </p:nvSpPr>
        <p:spPr bwMode="auto">
          <a:xfrm>
            <a:off x="7164388" y="2208213"/>
            <a:ext cx="0" cy="1728787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80729" name="Line 89"/>
          <p:cNvSpPr>
            <a:spLocks noChangeShapeType="1"/>
          </p:cNvSpPr>
          <p:nvPr/>
        </p:nvSpPr>
        <p:spPr bwMode="auto">
          <a:xfrm>
            <a:off x="7596188" y="2208213"/>
            <a:ext cx="0" cy="1728787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880730" name="Group 90"/>
          <p:cNvGrpSpPr>
            <a:grpSpLocks/>
          </p:cNvGrpSpPr>
          <p:nvPr/>
        </p:nvGrpSpPr>
        <p:grpSpPr bwMode="auto">
          <a:xfrm>
            <a:off x="7164388" y="2208213"/>
            <a:ext cx="431800" cy="1727200"/>
            <a:chOff x="4513" y="1391"/>
            <a:chExt cx="272" cy="1088"/>
          </a:xfrm>
        </p:grpSpPr>
        <p:grpSp>
          <p:nvGrpSpPr>
            <p:cNvPr id="880731" name="Group 91"/>
            <p:cNvGrpSpPr>
              <a:grpSpLocks/>
            </p:cNvGrpSpPr>
            <p:nvPr/>
          </p:nvGrpSpPr>
          <p:grpSpPr bwMode="auto">
            <a:xfrm>
              <a:off x="4513" y="2207"/>
              <a:ext cx="272" cy="272"/>
              <a:chOff x="1202" y="2024"/>
              <a:chExt cx="272" cy="272"/>
            </a:xfrm>
          </p:grpSpPr>
          <p:sp>
            <p:nvSpPr>
              <p:cNvPr id="880732" name="Line 92"/>
              <p:cNvSpPr>
                <a:spLocks noChangeShapeType="1"/>
              </p:cNvSpPr>
              <p:nvPr/>
            </p:nvSpPr>
            <p:spPr bwMode="auto">
              <a:xfrm>
                <a:off x="1202" y="2296"/>
                <a:ext cx="272" cy="0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880733" name="Line 93"/>
              <p:cNvSpPr>
                <a:spLocks noChangeShapeType="1"/>
              </p:cNvSpPr>
              <p:nvPr/>
            </p:nvSpPr>
            <p:spPr bwMode="auto">
              <a:xfrm flipV="1">
                <a:off x="1202" y="2024"/>
                <a:ext cx="0" cy="272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880734" name="Group 94"/>
            <p:cNvGrpSpPr>
              <a:grpSpLocks/>
            </p:cNvGrpSpPr>
            <p:nvPr/>
          </p:nvGrpSpPr>
          <p:grpSpPr bwMode="auto">
            <a:xfrm>
              <a:off x="4513" y="1935"/>
              <a:ext cx="272" cy="272"/>
              <a:chOff x="1202" y="2024"/>
              <a:chExt cx="272" cy="272"/>
            </a:xfrm>
          </p:grpSpPr>
          <p:sp>
            <p:nvSpPr>
              <p:cNvPr id="880735" name="Line 95"/>
              <p:cNvSpPr>
                <a:spLocks noChangeShapeType="1"/>
              </p:cNvSpPr>
              <p:nvPr/>
            </p:nvSpPr>
            <p:spPr bwMode="auto">
              <a:xfrm>
                <a:off x="1202" y="2296"/>
                <a:ext cx="272" cy="0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880736" name="Line 96"/>
              <p:cNvSpPr>
                <a:spLocks noChangeShapeType="1"/>
              </p:cNvSpPr>
              <p:nvPr/>
            </p:nvSpPr>
            <p:spPr bwMode="auto">
              <a:xfrm flipV="1">
                <a:off x="1202" y="2024"/>
                <a:ext cx="0" cy="272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880737" name="Group 97"/>
            <p:cNvGrpSpPr>
              <a:grpSpLocks/>
            </p:cNvGrpSpPr>
            <p:nvPr/>
          </p:nvGrpSpPr>
          <p:grpSpPr bwMode="auto">
            <a:xfrm>
              <a:off x="4513" y="1663"/>
              <a:ext cx="272" cy="272"/>
              <a:chOff x="1202" y="2024"/>
              <a:chExt cx="272" cy="272"/>
            </a:xfrm>
          </p:grpSpPr>
          <p:sp>
            <p:nvSpPr>
              <p:cNvPr id="880738" name="Line 98"/>
              <p:cNvSpPr>
                <a:spLocks noChangeShapeType="1"/>
              </p:cNvSpPr>
              <p:nvPr/>
            </p:nvSpPr>
            <p:spPr bwMode="auto">
              <a:xfrm>
                <a:off x="1202" y="2296"/>
                <a:ext cx="272" cy="0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880739" name="Line 99"/>
              <p:cNvSpPr>
                <a:spLocks noChangeShapeType="1"/>
              </p:cNvSpPr>
              <p:nvPr/>
            </p:nvSpPr>
            <p:spPr bwMode="auto">
              <a:xfrm flipV="1">
                <a:off x="1202" y="2024"/>
                <a:ext cx="0" cy="272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880740" name="Group 100"/>
            <p:cNvGrpSpPr>
              <a:grpSpLocks/>
            </p:cNvGrpSpPr>
            <p:nvPr/>
          </p:nvGrpSpPr>
          <p:grpSpPr bwMode="auto">
            <a:xfrm>
              <a:off x="4513" y="1391"/>
              <a:ext cx="272" cy="272"/>
              <a:chOff x="1202" y="2024"/>
              <a:chExt cx="272" cy="272"/>
            </a:xfrm>
          </p:grpSpPr>
          <p:sp>
            <p:nvSpPr>
              <p:cNvPr id="880741" name="Line 101"/>
              <p:cNvSpPr>
                <a:spLocks noChangeShapeType="1"/>
              </p:cNvSpPr>
              <p:nvPr/>
            </p:nvSpPr>
            <p:spPr bwMode="auto">
              <a:xfrm>
                <a:off x="1202" y="2296"/>
                <a:ext cx="272" cy="0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880742" name="Line 102"/>
              <p:cNvSpPr>
                <a:spLocks noChangeShapeType="1"/>
              </p:cNvSpPr>
              <p:nvPr/>
            </p:nvSpPr>
            <p:spPr bwMode="auto">
              <a:xfrm flipV="1">
                <a:off x="1202" y="2024"/>
                <a:ext cx="0" cy="272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</p:grpSp>
      <p:sp>
        <p:nvSpPr>
          <p:cNvPr id="880743" name="Line 103"/>
          <p:cNvSpPr>
            <a:spLocks noChangeShapeType="1"/>
          </p:cNvSpPr>
          <p:nvPr/>
        </p:nvSpPr>
        <p:spPr bwMode="auto">
          <a:xfrm>
            <a:off x="8027988" y="2208213"/>
            <a:ext cx="0" cy="1728787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880744" name="Group 104"/>
          <p:cNvGrpSpPr>
            <a:grpSpLocks/>
          </p:cNvGrpSpPr>
          <p:nvPr/>
        </p:nvGrpSpPr>
        <p:grpSpPr bwMode="auto">
          <a:xfrm>
            <a:off x="7596188" y="2206625"/>
            <a:ext cx="431800" cy="1727200"/>
            <a:chOff x="4785" y="1390"/>
            <a:chExt cx="272" cy="1088"/>
          </a:xfrm>
        </p:grpSpPr>
        <p:grpSp>
          <p:nvGrpSpPr>
            <p:cNvPr id="880745" name="Group 105"/>
            <p:cNvGrpSpPr>
              <a:grpSpLocks/>
            </p:cNvGrpSpPr>
            <p:nvPr/>
          </p:nvGrpSpPr>
          <p:grpSpPr bwMode="auto">
            <a:xfrm>
              <a:off x="4785" y="2206"/>
              <a:ext cx="272" cy="272"/>
              <a:chOff x="1202" y="2024"/>
              <a:chExt cx="272" cy="272"/>
            </a:xfrm>
          </p:grpSpPr>
          <p:sp>
            <p:nvSpPr>
              <p:cNvPr id="880746" name="Line 106"/>
              <p:cNvSpPr>
                <a:spLocks noChangeShapeType="1"/>
              </p:cNvSpPr>
              <p:nvPr/>
            </p:nvSpPr>
            <p:spPr bwMode="auto">
              <a:xfrm>
                <a:off x="1202" y="2296"/>
                <a:ext cx="272" cy="0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880747" name="Line 107"/>
              <p:cNvSpPr>
                <a:spLocks noChangeShapeType="1"/>
              </p:cNvSpPr>
              <p:nvPr/>
            </p:nvSpPr>
            <p:spPr bwMode="auto">
              <a:xfrm flipV="1">
                <a:off x="1202" y="2024"/>
                <a:ext cx="0" cy="272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880748" name="Group 108"/>
            <p:cNvGrpSpPr>
              <a:grpSpLocks/>
            </p:cNvGrpSpPr>
            <p:nvPr/>
          </p:nvGrpSpPr>
          <p:grpSpPr bwMode="auto">
            <a:xfrm>
              <a:off x="4785" y="1934"/>
              <a:ext cx="272" cy="272"/>
              <a:chOff x="1202" y="2024"/>
              <a:chExt cx="272" cy="272"/>
            </a:xfrm>
          </p:grpSpPr>
          <p:sp>
            <p:nvSpPr>
              <p:cNvPr id="880749" name="Line 109"/>
              <p:cNvSpPr>
                <a:spLocks noChangeShapeType="1"/>
              </p:cNvSpPr>
              <p:nvPr/>
            </p:nvSpPr>
            <p:spPr bwMode="auto">
              <a:xfrm>
                <a:off x="1202" y="2296"/>
                <a:ext cx="272" cy="0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880750" name="Line 110"/>
              <p:cNvSpPr>
                <a:spLocks noChangeShapeType="1"/>
              </p:cNvSpPr>
              <p:nvPr/>
            </p:nvSpPr>
            <p:spPr bwMode="auto">
              <a:xfrm flipV="1">
                <a:off x="1202" y="2024"/>
                <a:ext cx="0" cy="272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880751" name="Group 111"/>
            <p:cNvGrpSpPr>
              <a:grpSpLocks/>
            </p:cNvGrpSpPr>
            <p:nvPr/>
          </p:nvGrpSpPr>
          <p:grpSpPr bwMode="auto">
            <a:xfrm>
              <a:off x="4785" y="1662"/>
              <a:ext cx="272" cy="272"/>
              <a:chOff x="1202" y="2024"/>
              <a:chExt cx="272" cy="272"/>
            </a:xfrm>
          </p:grpSpPr>
          <p:sp>
            <p:nvSpPr>
              <p:cNvPr id="880752" name="Line 112"/>
              <p:cNvSpPr>
                <a:spLocks noChangeShapeType="1"/>
              </p:cNvSpPr>
              <p:nvPr/>
            </p:nvSpPr>
            <p:spPr bwMode="auto">
              <a:xfrm>
                <a:off x="1202" y="2296"/>
                <a:ext cx="272" cy="0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880753" name="Line 113"/>
              <p:cNvSpPr>
                <a:spLocks noChangeShapeType="1"/>
              </p:cNvSpPr>
              <p:nvPr/>
            </p:nvSpPr>
            <p:spPr bwMode="auto">
              <a:xfrm flipV="1">
                <a:off x="1202" y="2024"/>
                <a:ext cx="0" cy="272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880754" name="Group 114"/>
            <p:cNvGrpSpPr>
              <a:grpSpLocks/>
            </p:cNvGrpSpPr>
            <p:nvPr/>
          </p:nvGrpSpPr>
          <p:grpSpPr bwMode="auto">
            <a:xfrm>
              <a:off x="4785" y="1390"/>
              <a:ext cx="272" cy="272"/>
              <a:chOff x="1202" y="2024"/>
              <a:chExt cx="272" cy="272"/>
            </a:xfrm>
          </p:grpSpPr>
          <p:sp>
            <p:nvSpPr>
              <p:cNvPr id="880755" name="Line 115"/>
              <p:cNvSpPr>
                <a:spLocks noChangeShapeType="1"/>
              </p:cNvSpPr>
              <p:nvPr/>
            </p:nvSpPr>
            <p:spPr bwMode="auto">
              <a:xfrm>
                <a:off x="1202" y="2296"/>
                <a:ext cx="272" cy="0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880756" name="Line 116"/>
              <p:cNvSpPr>
                <a:spLocks noChangeShapeType="1"/>
              </p:cNvSpPr>
              <p:nvPr/>
            </p:nvSpPr>
            <p:spPr bwMode="auto">
              <a:xfrm flipV="1">
                <a:off x="1202" y="2024"/>
                <a:ext cx="0" cy="272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</p:grpSp>
      <p:sp>
        <p:nvSpPr>
          <p:cNvPr id="880757" name="Line 117"/>
          <p:cNvSpPr>
            <a:spLocks noChangeShapeType="1"/>
          </p:cNvSpPr>
          <p:nvPr/>
        </p:nvSpPr>
        <p:spPr bwMode="auto">
          <a:xfrm>
            <a:off x="8459788" y="2208213"/>
            <a:ext cx="0" cy="1728787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880758" name="Group 118"/>
          <p:cNvGrpSpPr>
            <a:grpSpLocks/>
          </p:cNvGrpSpPr>
          <p:nvPr/>
        </p:nvGrpSpPr>
        <p:grpSpPr bwMode="auto">
          <a:xfrm>
            <a:off x="8027988" y="2205038"/>
            <a:ext cx="431800" cy="1727200"/>
            <a:chOff x="5057" y="1389"/>
            <a:chExt cx="272" cy="1088"/>
          </a:xfrm>
        </p:grpSpPr>
        <p:grpSp>
          <p:nvGrpSpPr>
            <p:cNvPr id="880759" name="Group 119"/>
            <p:cNvGrpSpPr>
              <a:grpSpLocks/>
            </p:cNvGrpSpPr>
            <p:nvPr/>
          </p:nvGrpSpPr>
          <p:grpSpPr bwMode="auto">
            <a:xfrm>
              <a:off x="5057" y="2205"/>
              <a:ext cx="272" cy="272"/>
              <a:chOff x="1202" y="2024"/>
              <a:chExt cx="272" cy="272"/>
            </a:xfrm>
          </p:grpSpPr>
          <p:sp>
            <p:nvSpPr>
              <p:cNvPr id="880760" name="Line 120"/>
              <p:cNvSpPr>
                <a:spLocks noChangeShapeType="1"/>
              </p:cNvSpPr>
              <p:nvPr/>
            </p:nvSpPr>
            <p:spPr bwMode="auto">
              <a:xfrm>
                <a:off x="1202" y="2296"/>
                <a:ext cx="272" cy="0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880761" name="Line 121"/>
              <p:cNvSpPr>
                <a:spLocks noChangeShapeType="1"/>
              </p:cNvSpPr>
              <p:nvPr/>
            </p:nvSpPr>
            <p:spPr bwMode="auto">
              <a:xfrm flipV="1">
                <a:off x="1202" y="2024"/>
                <a:ext cx="0" cy="272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880762" name="Group 122"/>
            <p:cNvGrpSpPr>
              <a:grpSpLocks/>
            </p:cNvGrpSpPr>
            <p:nvPr/>
          </p:nvGrpSpPr>
          <p:grpSpPr bwMode="auto">
            <a:xfrm>
              <a:off x="5057" y="1933"/>
              <a:ext cx="272" cy="272"/>
              <a:chOff x="1202" y="2024"/>
              <a:chExt cx="272" cy="272"/>
            </a:xfrm>
          </p:grpSpPr>
          <p:sp>
            <p:nvSpPr>
              <p:cNvPr id="880763" name="Line 123"/>
              <p:cNvSpPr>
                <a:spLocks noChangeShapeType="1"/>
              </p:cNvSpPr>
              <p:nvPr/>
            </p:nvSpPr>
            <p:spPr bwMode="auto">
              <a:xfrm>
                <a:off x="1202" y="2296"/>
                <a:ext cx="272" cy="0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880764" name="Line 124"/>
              <p:cNvSpPr>
                <a:spLocks noChangeShapeType="1"/>
              </p:cNvSpPr>
              <p:nvPr/>
            </p:nvSpPr>
            <p:spPr bwMode="auto">
              <a:xfrm flipV="1">
                <a:off x="1202" y="2024"/>
                <a:ext cx="0" cy="272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880765" name="Group 125"/>
            <p:cNvGrpSpPr>
              <a:grpSpLocks/>
            </p:cNvGrpSpPr>
            <p:nvPr/>
          </p:nvGrpSpPr>
          <p:grpSpPr bwMode="auto">
            <a:xfrm>
              <a:off x="5057" y="1661"/>
              <a:ext cx="272" cy="272"/>
              <a:chOff x="1202" y="2024"/>
              <a:chExt cx="272" cy="272"/>
            </a:xfrm>
          </p:grpSpPr>
          <p:sp>
            <p:nvSpPr>
              <p:cNvPr id="880766" name="Line 126"/>
              <p:cNvSpPr>
                <a:spLocks noChangeShapeType="1"/>
              </p:cNvSpPr>
              <p:nvPr/>
            </p:nvSpPr>
            <p:spPr bwMode="auto">
              <a:xfrm>
                <a:off x="1202" y="2296"/>
                <a:ext cx="272" cy="0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880767" name="Line 127"/>
              <p:cNvSpPr>
                <a:spLocks noChangeShapeType="1"/>
              </p:cNvSpPr>
              <p:nvPr/>
            </p:nvSpPr>
            <p:spPr bwMode="auto">
              <a:xfrm flipV="1">
                <a:off x="1202" y="2024"/>
                <a:ext cx="0" cy="272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880768" name="Group 128"/>
            <p:cNvGrpSpPr>
              <a:grpSpLocks/>
            </p:cNvGrpSpPr>
            <p:nvPr/>
          </p:nvGrpSpPr>
          <p:grpSpPr bwMode="auto">
            <a:xfrm>
              <a:off x="5057" y="1389"/>
              <a:ext cx="272" cy="272"/>
              <a:chOff x="1202" y="2024"/>
              <a:chExt cx="272" cy="272"/>
            </a:xfrm>
          </p:grpSpPr>
          <p:sp>
            <p:nvSpPr>
              <p:cNvPr id="880769" name="Line 129"/>
              <p:cNvSpPr>
                <a:spLocks noChangeShapeType="1"/>
              </p:cNvSpPr>
              <p:nvPr/>
            </p:nvSpPr>
            <p:spPr bwMode="auto">
              <a:xfrm>
                <a:off x="1202" y="2296"/>
                <a:ext cx="272" cy="0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  <p:sp>
            <p:nvSpPr>
              <p:cNvPr id="880770" name="Line 130"/>
              <p:cNvSpPr>
                <a:spLocks noChangeShapeType="1"/>
              </p:cNvSpPr>
              <p:nvPr/>
            </p:nvSpPr>
            <p:spPr bwMode="auto">
              <a:xfrm flipV="1">
                <a:off x="1202" y="2024"/>
                <a:ext cx="0" cy="272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ffectLst/>
            </p:spPr>
            <p:txBody>
              <a:bodyPr lIns="36000" tIns="36000" rIns="36000" bIns="36000" anchor="ctr">
                <a:spAutoFit/>
              </a:bodyPr>
              <a:lstStyle/>
              <a:p>
                <a:endParaRPr lang="ko-KR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ctr" anchorCtr="0" compatLnSpc="1">
        <a:prstTxWarp prst="textNoShape">
          <a:avLst/>
        </a:prstTxWarp>
        <a:spAutoFit/>
      </a:bodyPr>
      <a:lstStyle>
        <a:defPPr marL="292100" marR="0" indent="-292100" algn="l" defTabSz="914400" rtl="0" eaLnBrk="1" fontAlgn="ctr" latinLnBrk="1" hangingPunct="1">
          <a:lnSpc>
            <a:spcPct val="140000"/>
          </a:lnSpc>
          <a:spcBef>
            <a:spcPct val="20000"/>
          </a:spcBef>
          <a:spcAft>
            <a:spcPct val="0"/>
          </a:spcAft>
          <a:buClr>
            <a:srgbClr val="660066"/>
          </a:buClr>
          <a:buSzTx/>
          <a:buFont typeface="Wingdings" pitchFamily="2" charset="2"/>
          <a:buChar char="v"/>
          <a:tabLst>
            <a:tab pos="292100" algn="l"/>
            <a:tab pos="685800" algn="l"/>
          </a:tabLst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굴림체" pitchFamily="49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ctr" anchorCtr="0" compatLnSpc="1">
        <a:prstTxWarp prst="textNoShape">
          <a:avLst/>
        </a:prstTxWarp>
        <a:spAutoFit/>
      </a:bodyPr>
      <a:lstStyle>
        <a:defPPr marL="292100" marR="0" indent="-292100" algn="l" defTabSz="914400" rtl="0" eaLnBrk="1" fontAlgn="ctr" latinLnBrk="1" hangingPunct="1">
          <a:lnSpc>
            <a:spcPct val="140000"/>
          </a:lnSpc>
          <a:spcBef>
            <a:spcPct val="20000"/>
          </a:spcBef>
          <a:spcAft>
            <a:spcPct val="0"/>
          </a:spcAft>
          <a:buClr>
            <a:srgbClr val="660066"/>
          </a:buClr>
          <a:buSzTx/>
          <a:buFont typeface="Wingdings" pitchFamily="2" charset="2"/>
          <a:buChar char="v"/>
          <a:tabLst>
            <a:tab pos="292100" algn="l"/>
            <a:tab pos="685800" algn="l"/>
          </a:tabLst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굴림체" pitchFamily="49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연꽃 당초 무늬">
  <a:themeElements>
    <a:clrScheme name="연꽃 당초 무늬">
      <a:dk1>
        <a:sysClr val="windowText" lastClr="000000"/>
      </a:dk1>
      <a:lt1>
        <a:sysClr val="window" lastClr="FFFFFF"/>
      </a:lt1>
      <a:dk2>
        <a:srgbClr val="466571"/>
      </a:dk2>
      <a:lt2>
        <a:srgbClr val="EFEFE7"/>
      </a:lt2>
      <a:accent1>
        <a:srgbClr val="D87D3A"/>
      </a:accent1>
      <a:accent2>
        <a:srgbClr val="7F8792"/>
      </a:accent2>
      <a:accent3>
        <a:srgbClr val="B5AD67"/>
      </a:accent3>
      <a:accent4>
        <a:srgbClr val="61A9B8"/>
      </a:accent4>
      <a:accent5>
        <a:srgbClr val="AB7350"/>
      </a:accent5>
      <a:accent6>
        <a:srgbClr val="889C6F"/>
      </a:accent6>
      <a:hlink>
        <a:srgbClr val="F76B04"/>
      </a:hlink>
      <a:folHlink>
        <a:srgbClr val="A3A395"/>
      </a:folHlink>
    </a:clrScheme>
    <a:fontScheme name="연꽃 당초 무늬">
      <a:maj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연꽃 당초 무늬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0000"/>
                <a:hueMod val="100000"/>
                <a:satMod val="100000"/>
              </a:schemeClr>
            </a:gs>
          </a:gsLst>
          <a:lin ang="270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254000">
              <a:schemeClr val="phClr">
                <a:tint val="100000"/>
                <a:shade val="90000"/>
                <a:hueMod val="100000"/>
                <a:satMod val="100000"/>
              </a:schemeClr>
            </a:innerShdw>
          </a:effectLst>
        </a:effectStyle>
        <a:effectStyle>
          <a:effectLst>
            <a:outerShdw blurRad="114300" dist="25400" dir="300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0" rev="5400000"/>
            </a:lightRig>
          </a:scene3d>
          <a:sp3d contourW="25400" prstMaterial="matte">
            <a:bevelT w="127000" h="127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27000" dist="25400" dir="312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400000"/>
            </a:lightRig>
          </a:scene3d>
          <a:sp3d contourW="25400" prstMaterial="powder">
            <a:bevelT w="88900" h="381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5000"/>
                <a:hueMod val="100000"/>
                <a:satMod val="100000"/>
              </a:schemeClr>
            </a:gs>
          </a:gsLst>
          <a:path path="circle">
            <a:fillToRect t="45000" r="100000" b="45000"/>
          </a:path>
        </a:gradFill>
        <a:blipFill>
          <a:blip xmlns:r="http://schemas.openxmlformats.org/officeDocument/2006/relationships" r:embed="rId1">
            <a:duotone>
              <a:srgbClr val="000000">
                <a:alpha val="27450"/>
              </a:srgbClr>
              <a:schemeClr val="phClr">
                <a:tint val="7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15468</TotalTime>
  <Words>2116</Words>
  <Application>Microsoft Office PowerPoint</Application>
  <PresentationFormat>화면 슬라이드 쇼(4:3)</PresentationFormat>
  <Paragraphs>616</Paragraphs>
  <Slides>49</Slides>
  <Notes>48</Notes>
  <HiddenSlides>0</HiddenSlides>
  <MMClips>0</MMClips>
  <ScaleCrop>false</ScaleCrop>
  <HeadingPairs>
    <vt:vector size="6" baseType="variant">
      <vt:variant>
        <vt:lpstr>테마</vt:lpstr>
      </vt:variant>
      <vt:variant>
        <vt:i4>2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49</vt:i4>
      </vt:variant>
    </vt:vector>
  </HeadingPairs>
  <TitlesOfParts>
    <vt:vector size="52" baseType="lpstr">
      <vt:lpstr>기본 디자인</vt:lpstr>
      <vt:lpstr>연꽃 당초 무늬</vt:lpstr>
      <vt:lpstr>Equation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Discrete Mathematics</dc:title>
  <dc:creator>문양세</dc:creator>
  <cp:lastModifiedBy>IAI-Air</cp:lastModifiedBy>
  <cp:revision>1473</cp:revision>
  <dcterms:created xsi:type="dcterms:W3CDTF">2003-03-03T08:07:33Z</dcterms:created>
  <dcterms:modified xsi:type="dcterms:W3CDTF">2011-04-06T00:38:39Z</dcterms:modified>
</cp:coreProperties>
</file>