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</p:sldMasterIdLst>
  <p:notesMasterIdLst>
    <p:notesMasterId r:id="rId78"/>
  </p:notesMasterIdLst>
  <p:handoutMasterIdLst>
    <p:handoutMasterId r:id="rId79"/>
  </p:handoutMasterIdLst>
  <p:sldIdLst>
    <p:sldId id="346" r:id="rId3"/>
    <p:sldId id="599" r:id="rId4"/>
    <p:sldId id="600" r:id="rId5"/>
    <p:sldId id="601" r:id="rId6"/>
    <p:sldId id="602" r:id="rId7"/>
    <p:sldId id="604" r:id="rId8"/>
    <p:sldId id="605" r:id="rId9"/>
    <p:sldId id="606" r:id="rId10"/>
    <p:sldId id="547" r:id="rId11"/>
    <p:sldId id="607" r:id="rId12"/>
    <p:sldId id="619" r:id="rId13"/>
    <p:sldId id="620" r:id="rId14"/>
    <p:sldId id="608" r:id="rId15"/>
    <p:sldId id="609" r:id="rId16"/>
    <p:sldId id="671" r:id="rId17"/>
    <p:sldId id="610" r:id="rId18"/>
    <p:sldId id="611" r:id="rId19"/>
    <p:sldId id="612" r:id="rId20"/>
    <p:sldId id="613" r:id="rId21"/>
    <p:sldId id="622" r:id="rId22"/>
    <p:sldId id="614" r:id="rId23"/>
    <p:sldId id="615" r:id="rId24"/>
    <p:sldId id="616" r:id="rId25"/>
    <p:sldId id="623" r:id="rId26"/>
    <p:sldId id="617" r:id="rId27"/>
    <p:sldId id="624" r:id="rId28"/>
    <p:sldId id="618" r:id="rId29"/>
    <p:sldId id="625" r:id="rId30"/>
    <p:sldId id="621" r:id="rId31"/>
    <p:sldId id="626" r:id="rId32"/>
    <p:sldId id="627" r:id="rId33"/>
    <p:sldId id="542" r:id="rId34"/>
    <p:sldId id="536" r:id="rId35"/>
    <p:sldId id="544" r:id="rId36"/>
    <p:sldId id="628" r:id="rId37"/>
    <p:sldId id="629" r:id="rId38"/>
    <p:sldId id="630" r:id="rId39"/>
    <p:sldId id="631" r:id="rId40"/>
    <p:sldId id="672" r:id="rId41"/>
    <p:sldId id="632" r:id="rId42"/>
    <p:sldId id="639" r:id="rId43"/>
    <p:sldId id="633" r:id="rId44"/>
    <p:sldId id="634" r:id="rId45"/>
    <p:sldId id="640" r:id="rId46"/>
    <p:sldId id="635" r:id="rId47"/>
    <p:sldId id="636" r:id="rId48"/>
    <p:sldId id="637" r:id="rId49"/>
    <p:sldId id="638" r:id="rId50"/>
    <p:sldId id="641" r:id="rId51"/>
    <p:sldId id="642" r:id="rId52"/>
    <p:sldId id="676" r:id="rId53"/>
    <p:sldId id="673" r:id="rId54"/>
    <p:sldId id="643" r:id="rId55"/>
    <p:sldId id="644" r:id="rId56"/>
    <p:sldId id="645" r:id="rId57"/>
    <p:sldId id="646" r:id="rId58"/>
    <p:sldId id="647" r:id="rId59"/>
    <p:sldId id="648" r:id="rId60"/>
    <p:sldId id="651" r:id="rId61"/>
    <p:sldId id="652" r:id="rId62"/>
    <p:sldId id="654" r:id="rId63"/>
    <p:sldId id="674" r:id="rId64"/>
    <p:sldId id="655" r:id="rId65"/>
    <p:sldId id="664" r:id="rId66"/>
    <p:sldId id="656" r:id="rId67"/>
    <p:sldId id="666" r:id="rId68"/>
    <p:sldId id="657" r:id="rId69"/>
    <p:sldId id="667" r:id="rId70"/>
    <p:sldId id="658" r:id="rId71"/>
    <p:sldId id="659" r:id="rId72"/>
    <p:sldId id="668" r:id="rId73"/>
    <p:sldId id="660" r:id="rId74"/>
    <p:sldId id="669" r:id="rId75"/>
    <p:sldId id="661" r:id="rId76"/>
    <p:sldId id="670" r:id="rId77"/>
  </p:sldIdLst>
  <p:sldSz cx="9144000" cy="6858000" type="screen4x3"/>
  <p:notesSz cx="6873875" cy="10063163"/>
  <p:defaultTextStyle>
    <a:defPPr>
      <a:defRPr lang="ko-KR"/>
    </a:defPPr>
    <a:lvl1pPr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1pPr>
    <a:lvl2pPr marL="457200"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2pPr>
    <a:lvl3pPr marL="914400"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3pPr>
    <a:lvl4pPr marL="1371600"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4pPr>
    <a:lvl5pPr marL="1828800" algn="l" rtl="0" fontAlgn="ctr" latinLnBrk="1">
      <a:lnSpc>
        <a:spcPct val="140000"/>
      </a:lnSpc>
      <a:spcBef>
        <a:spcPct val="20000"/>
      </a:spcBef>
      <a:spcAft>
        <a:spcPct val="0"/>
      </a:spcAft>
      <a:buClr>
        <a:srgbClr val="660066"/>
      </a:buClr>
      <a:buFont typeface="Wingdings" pitchFamily="2" charset="2"/>
      <a:buChar char="v"/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Trebuchet MS" pitchFamily="34" charset="0"/>
        <a:ea typeface="굴림체" pitchFamily="49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5D0"/>
    <a:srgbClr val="6095CA"/>
    <a:srgbClr val="B2B2B2"/>
    <a:srgbClr val="FF0000"/>
    <a:srgbClr val="DDDDDD"/>
    <a:srgbClr val="FFCC00"/>
    <a:srgbClr val="3333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1" autoAdjust="0"/>
    <p:restoredTop sz="79710" autoAdjust="0"/>
  </p:normalViewPr>
  <p:slideViewPr>
    <p:cSldViewPr>
      <p:cViewPr varScale="1">
        <p:scale>
          <a:sx n="92" d="100"/>
          <a:sy n="92" d="100"/>
        </p:scale>
        <p:origin x="-990" y="-102"/>
      </p:cViewPr>
      <p:guideLst>
        <p:guide orient="horz" pos="29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55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5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>
            <a:lvl1pPr defTabSz="923925" fontAlgn="base">
              <a:lnSpc>
                <a:spcPct val="160000"/>
              </a:lnSpc>
              <a:spcBef>
                <a:spcPct val="40000"/>
              </a:spcBef>
              <a:buFont typeface="Wingdings" pitchFamily="2" charset="2"/>
              <a:buNone/>
              <a:defRPr sz="1200" b="1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>
            <a:lvl1pPr algn="r" defTabSz="923925" fontAlgn="base">
              <a:lnSpc>
                <a:spcPct val="160000"/>
              </a:lnSpc>
              <a:spcBef>
                <a:spcPct val="40000"/>
              </a:spcBef>
              <a:buFont typeface="Wingdings" pitchFamily="2" charset="2"/>
              <a:buNone/>
              <a:defRPr sz="1200" b="1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b" anchorCtr="0" compatLnSpc="1">
            <a:prstTxWarp prst="textNoShape">
              <a:avLst/>
            </a:prstTxWarp>
          </a:bodyPr>
          <a:lstStyle>
            <a:lvl1pPr defTabSz="923925" fontAlgn="base">
              <a:lnSpc>
                <a:spcPct val="160000"/>
              </a:lnSpc>
              <a:spcBef>
                <a:spcPct val="40000"/>
              </a:spcBef>
              <a:buFont typeface="Wingdings" pitchFamily="2" charset="2"/>
              <a:buNone/>
              <a:defRPr sz="1200" b="1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b" anchorCtr="0" compatLnSpc="1">
            <a:prstTxWarp prst="textNoShape">
              <a:avLst/>
            </a:prstTxWarp>
          </a:bodyPr>
          <a:lstStyle>
            <a:lvl1pPr algn="r" defTabSz="923925" fontAlgn="base">
              <a:lnSpc>
                <a:spcPct val="160000"/>
              </a:lnSpc>
              <a:spcBef>
                <a:spcPct val="40000"/>
              </a:spcBef>
              <a:buFont typeface="Wingdings" pitchFamily="2" charset="2"/>
              <a:buNone/>
              <a:defRPr sz="1200" b="1">
                <a:latin typeface="Times New Roman" pitchFamily="18" charset="0"/>
              </a:defRPr>
            </a:lvl1pPr>
          </a:lstStyle>
          <a:p>
            <a:fld id="{617A5D3F-29D7-4AD8-B770-136935324E7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5595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>
            <a:lvl1pPr defTabSz="923925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>
            <a:lvl1pPr algn="r" defTabSz="923925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5650"/>
            <a:ext cx="5030787" cy="3773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81550"/>
            <a:ext cx="50419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b" anchorCtr="0" compatLnSpc="1">
            <a:prstTxWarp prst="textNoShape">
              <a:avLst/>
            </a:prstTxWarp>
          </a:bodyPr>
          <a:lstStyle>
            <a:lvl1pPr defTabSz="923925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4" tIns="46196" rIns="92394" bIns="46196" numCol="1" anchor="b" anchorCtr="0" compatLnSpc="1">
            <a:prstTxWarp prst="textNoShape">
              <a:avLst/>
            </a:prstTxWarp>
          </a:bodyPr>
          <a:lstStyle>
            <a:lvl1pPr algn="r" defTabSz="923925" fontAlgn="base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fld id="{2A0FA031-D8AB-43EC-A0E2-5D5B58860D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554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F62CD-7163-41F7-B1B9-89FF9828B2E7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87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074A2-4493-4541-AC8C-73C998F5C3FD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2F3C0-27B1-450F-A4A8-0C2D2C3C0CCC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91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113BD-E488-4E97-A85E-98064A74C73B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89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89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0BF6A-92C7-4FDD-82BE-B1715E484CC6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17CED-B84A-4B75-9835-096291EC1AC6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6591FD-B792-4DC8-9609-F1300CC6E3B0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BD2B9-E5E3-45CC-836D-C8950E49F7EA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D3EDC-9655-4EDB-A0AD-DA261D735DD9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BD84B-8B29-4906-8189-5325F2ED10E9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32E17-20AC-4973-BFF1-25B1094D557E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92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F7C208-AF16-4F8B-8E21-C89CFD667BF6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87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87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FCAB4-0578-4FA4-8253-0E004515BFEB}" type="slidenum">
              <a:rPr lang="en-US" altLang="ko-KR"/>
              <a:pPr/>
              <a:t>21</a:t>
            </a:fld>
            <a:endParaRPr lang="en-US" altLang="ko-KR"/>
          </a:p>
        </p:txBody>
      </p:sp>
      <p:sp>
        <p:nvSpPr>
          <p:cNvPr id="90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A3B44-7507-4859-B94E-89EDB3B73DCD}" type="slidenum">
              <a:rPr lang="en-US" altLang="ko-KR"/>
              <a:pPr/>
              <a:t>22</a:t>
            </a:fld>
            <a:endParaRPr lang="en-US" altLang="ko-KR"/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097FB-DA7B-4A45-9517-0C693F5BA139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91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8CB13-E5FD-4871-A984-3E2410B46ABE}" type="slidenum">
              <a:rPr lang="en-US" altLang="ko-KR"/>
              <a:pPr/>
              <a:t>24</a:t>
            </a:fld>
            <a:endParaRPr lang="en-US" altLang="ko-KR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9493C-AF22-4D53-B87A-C74D9C847F7D}" type="slidenum">
              <a:rPr lang="en-US" altLang="ko-KR"/>
              <a:pPr/>
              <a:t>25</a:t>
            </a:fld>
            <a:endParaRPr lang="en-US" altLang="ko-KR"/>
          </a:p>
        </p:txBody>
      </p:sp>
      <p:sp>
        <p:nvSpPr>
          <p:cNvPr id="91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288CCD-D046-44D9-835B-761F588F0643}" type="slidenum">
              <a:rPr lang="en-US" altLang="ko-KR"/>
              <a:pPr/>
              <a:t>26</a:t>
            </a:fld>
            <a:endParaRPr lang="en-US" altLang="ko-KR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3375D-F53D-458E-AAA5-61CAE2B49447}" type="slidenum">
              <a:rPr lang="en-US" altLang="ko-KR"/>
              <a:pPr/>
              <a:t>27</a:t>
            </a:fld>
            <a:endParaRPr lang="en-US" altLang="ko-KR"/>
          </a:p>
        </p:txBody>
      </p:sp>
      <p:sp>
        <p:nvSpPr>
          <p:cNvPr id="91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4EEDC-D72D-45B5-B074-DAEB5438FC49}" type="slidenum">
              <a:rPr lang="en-US" altLang="ko-KR"/>
              <a:pPr/>
              <a:t>28</a:t>
            </a:fld>
            <a:endParaRPr lang="en-US" altLang="ko-KR"/>
          </a:p>
        </p:txBody>
      </p:sp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56CC7-4887-4969-B53F-64AEFC4F553B}" type="slidenum">
              <a:rPr lang="en-US" altLang="ko-KR"/>
              <a:pPr/>
              <a:t>29</a:t>
            </a:fld>
            <a:endParaRPr lang="en-US" altLang="ko-KR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9A6C4-14B2-4CFD-825D-0D9B1145B2DC}" type="slidenum">
              <a:rPr lang="en-US" altLang="ko-KR"/>
              <a:pPr/>
              <a:t>30</a:t>
            </a:fld>
            <a:endParaRPr lang="en-US" altLang="ko-KR"/>
          </a:p>
        </p:txBody>
      </p:sp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8926E-80E0-4ADA-9FE8-ABC8C060DE18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87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87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C4CB7-09AF-49E0-AA37-4DC72D95BC59}" type="slidenum">
              <a:rPr lang="en-US" altLang="ko-KR"/>
              <a:pPr/>
              <a:t>31</a:t>
            </a:fld>
            <a:endParaRPr lang="en-US" altLang="ko-KR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70623-5CC5-4CAE-BA18-1469783FC13A}" type="slidenum">
              <a:rPr lang="en-US" altLang="ko-KR"/>
              <a:pPr/>
              <a:t>32</a:t>
            </a:fld>
            <a:endParaRPr lang="en-US" altLang="ko-KR"/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B5FF7-7780-49AB-BE49-03330AAF2E6A}" type="slidenum">
              <a:rPr lang="en-US" altLang="ko-KR"/>
              <a:pPr/>
              <a:t>33</a:t>
            </a:fld>
            <a:endParaRPr lang="en-US" altLang="ko-KR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12AB8-65EF-4F45-ACF2-8DFC2CB415EB}" type="slidenum">
              <a:rPr lang="en-US" altLang="ko-KR"/>
              <a:pPr/>
              <a:t>34</a:t>
            </a:fld>
            <a:endParaRPr lang="en-US" altLang="ko-KR"/>
          </a:p>
        </p:txBody>
      </p:sp>
      <p:sp>
        <p:nvSpPr>
          <p:cNvPr id="74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11B1C-29CB-4CBC-B915-A522F5218B57}" type="slidenum">
              <a:rPr lang="en-US" altLang="ko-KR"/>
              <a:pPr/>
              <a:t>35</a:t>
            </a:fld>
            <a:endParaRPr lang="en-US" altLang="ko-KR"/>
          </a:p>
        </p:txBody>
      </p:sp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00255-91CC-4401-883B-3A4EE9907EED}" type="slidenum">
              <a:rPr lang="en-US" altLang="ko-KR"/>
              <a:pPr/>
              <a:t>36</a:t>
            </a:fld>
            <a:endParaRPr lang="en-US" altLang="ko-KR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DAF6E-70AC-4121-9195-D039E4536449}" type="slidenum">
              <a:rPr lang="en-US" altLang="ko-KR"/>
              <a:pPr/>
              <a:t>37</a:t>
            </a:fld>
            <a:endParaRPr lang="en-US" altLang="ko-KR"/>
          </a:p>
        </p:txBody>
      </p:sp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BA013-B24F-45C7-80BE-E62BEDB05665}" type="slidenum">
              <a:rPr lang="en-US" altLang="ko-KR"/>
              <a:pPr/>
              <a:t>38</a:t>
            </a:fld>
            <a:endParaRPr lang="en-US" altLang="ko-KR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016D0-979F-422C-8567-CAA71887E249}" type="slidenum">
              <a:rPr lang="en-US" altLang="ko-KR"/>
              <a:pPr/>
              <a:t>39</a:t>
            </a:fld>
            <a:endParaRPr lang="en-US" altLang="ko-KR"/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9ABBE-F05A-45F5-B747-18A4817BA6D5}" type="slidenum">
              <a:rPr lang="en-US" altLang="ko-KR"/>
              <a:pPr/>
              <a:t>40</a:t>
            </a:fld>
            <a:endParaRPr lang="en-US" altLang="ko-KR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F3A1B-C451-4D69-9DC4-F99FAB134FD8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4D979-AA08-4CAA-B73A-20D64E555A7B}" type="slidenum">
              <a:rPr lang="en-US" altLang="ko-KR"/>
              <a:pPr/>
              <a:t>41</a:t>
            </a:fld>
            <a:endParaRPr lang="en-US" altLang="ko-KR"/>
          </a:p>
        </p:txBody>
      </p:sp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4DD1A-1181-4684-8A7E-434C820B758A}" type="slidenum">
              <a:rPr lang="en-US" altLang="ko-KR"/>
              <a:pPr/>
              <a:t>42</a:t>
            </a:fld>
            <a:endParaRPr lang="en-US" altLang="ko-KR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FBD57-7332-4A47-ADB1-72A04A42B419}" type="slidenum">
              <a:rPr lang="en-US" altLang="ko-KR"/>
              <a:pPr/>
              <a:t>43</a:t>
            </a:fld>
            <a:endParaRPr lang="en-US" altLang="ko-KR"/>
          </a:p>
        </p:txBody>
      </p:sp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5C2B5-7D12-40E8-ADE8-8BA8E1092417}" type="slidenum">
              <a:rPr lang="en-US" altLang="ko-KR"/>
              <a:pPr/>
              <a:t>44</a:t>
            </a:fld>
            <a:endParaRPr lang="en-US" altLang="ko-KR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91A80-9C52-4BF3-9537-4388603509A6}" type="slidenum">
              <a:rPr lang="en-US" altLang="ko-KR"/>
              <a:pPr/>
              <a:t>45</a:t>
            </a:fld>
            <a:endParaRPr lang="en-US" altLang="ko-KR"/>
          </a:p>
        </p:txBody>
      </p:sp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D982E-C249-4D19-8EEC-CEC62A27051E}" type="slidenum">
              <a:rPr lang="en-US" altLang="ko-KR"/>
              <a:pPr/>
              <a:t>46</a:t>
            </a:fld>
            <a:endParaRPr lang="en-US" altLang="ko-KR"/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42470-8D4B-4B4E-A7B1-6C6EBA17FFCE}" type="slidenum">
              <a:rPr lang="en-US" altLang="ko-KR"/>
              <a:pPr/>
              <a:t>47</a:t>
            </a:fld>
            <a:endParaRPr lang="en-US" altLang="ko-KR"/>
          </a:p>
        </p:txBody>
      </p:sp>
      <p:sp>
        <p:nvSpPr>
          <p:cNvPr id="95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7B9B7-5ADA-4DF8-97B4-0DA02CD94CA3}" type="slidenum">
              <a:rPr lang="en-US" altLang="ko-KR"/>
              <a:pPr/>
              <a:t>48</a:t>
            </a:fld>
            <a:endParaRPr lang="en-US" altLang="ko-KR"/>
          </a:p>
        </p:txBody>
      </p:sp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D41E9-4409-4DB3-A428-78F60DC6DB73}" type="slidenum">
              <a:rPr lang="en-US" altLang="ko-KR"/>
              <a:pPr/>
              <a:t>49</a:t>
            </a:fld>
            <a:endParaRPr lang="en-US" altLang="ko-KR"/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D7D80-F7BB-481A-8EBE-B50C5981F4E0}" type="slidenum">
              <a:rPr lang="en-US" altLang="ko-KR"/>
              <a:pPr/>
              <a:t>50</a:t>
            </a:fld>
            <a:endParaRPr lang="en-US" altLang="ko-KR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03A60-41DB-4DF2-919D-390BD9FDF13D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88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78990-D612-48CE-8874-BC624D0705EF}" type="slidenum">
              <a:rPr lang="en-US" altLang="ko-KR"/>
              <a:pPr/>
              <a:t>51</a:t>
            </a:fld>
            <a:endParaRPr lang="en-US" altLang="ko-KR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33E76-8A22-4FF9-90B0-73BE2CAD8249}" type="slidenum">
              <a:rPr lang="en-US" altLang="ko-KR"/>
              <a:pPr/>
              <a:t>52</a:t>
            </a:fld>
            <a:endParaRPr lang="en-US" altLang="ko-KR"/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02A98-2388-42CE-B817-F5133354C5AB}" type="slidenum">
              <a:rPr lang="en-US" altLang="ko-KR"/>
              <a:pPr/>
              <a:t>53</a:t>
            </a:fld>
            <a:endParaRPr lang="en-US" altLang="ko-KR"/>
          </a:p>
        </p:txBody>
      </p:sp>
      <p:sp>
        <p:nvSpPr>
          <p:cNvPr id="96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3A3BA-3844-4196-BA6E-577451DC19C4}" type="slidenum">
              <a:rPr lang="en-US" altLang="ko-KR"/>
              <a:pPr/>
              <a:t>54</a:t>
            </a:fld>
            <a:endParaRPr lang="en-US" altLang="ko-KR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72ED6-C6ED-4E09-997E-DC1EE279F927}" type="slidenum">
              <a:rPr lang="en-US" altLang="ko-KR"/>
              <a:pPr/>
              <a:t>55</a:t>
            </a:fld>
            <a:endParaRPr lang="en-US" altLang="ko-KR"/>
          </a:p>
        </p:txBody>
      </p:sp>
      <p:sp>
        <p:nvSpPr>
          <p:cNvPr id="96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49216-20B3-4551-89B6-5797BA1DFAE4}" type="slidenum">
              <a:rPr lang="en-US" altLang="ko-KR"/>
              <a:pPr/>
              <a:t>56</a:t>
            </a:fld>
            <a:endParaRPr lang="en-US" altLang="ko-KR"/>
          </a:p>
        </p:txBody>
      </p:sp>
      <p:sp>
        <p:nvSpPr>
          <p:cNvPr id="97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D6BE8-0283-4187-BEA8-1B079F7D9107}" type="slidenum">
              <a:rPr lang="en-US" altLang="ko-KR"/>
              <a:pPr/>
              <a:t>57</a:t>
            </a:fld>
            <a:endParaRPr lang="en-US" altLang="ko-KR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F8B70-5A66-494A-BCE7-3E5416E57467}" type="slidenum">
              <a:rPr lang="en-US" altLang="ko-KR"/>
              <a:pPr/>
              <a:t>58</a:t>
            </a:fld>
            <a:endParaRPr lang="en-US" altLang="ko-KR"/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7FCB5-7D3D-4CAC-83BC-4B618BF7F8A8}" type="slidenum">
              <a:rPr lang="en-US" altLang="ko-KR"/>
              <a:pPr/>
              <a:t>59</a:t>
            </a:fld>
            <a:endParaRPr lang="en-US" altLang="ko-KR"/>
          </a:p>
        </p:txBody>
      </p:sp>
      <p:sp>
        <p:nvSpPr>
          <p:cNvPr id="98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108EA-AB92-4C16-9E80-B3453F62174F}" type="slidenum">
              <a:rPr lang="en-US" altLang="ko-KR"/>
              <a:pPr/>
              <a:t>60</a:t>
            </a:fld>
            <a:endParaRPr lang="en-US" altLang="ko-KR"/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2437E-324C-4506-AC4E-A3CF6F2E9B5A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E98FD-E750-43F3-9D30-D6B96EB36701}" type="slidenum">
              <a:rPr lang="en-US" altLang="ko-KR"/>
              <a:pPr/>
              <a:t>61</a:t>
            </a:fld>
            <a:endParaRPr lang="en-US" altLang="ko-KR"/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D7713-0403-47B9-9B1D-4BB206BE737C}" type="slidenum">
              <a:rPr lang="en-US" altLang="ko-KR"/>
              <a:pPr/>
              <a:t>62</a:t>
            </a:fld>
            <a:endParaRPr lang="en-US" altLang="ko-KR"/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1E974-38F7-4B01-9185-D1F6AF630D30}" type="slidenum">
              <a:rPr lang="en-US" altLang="ko-KR"/>
              <a:pPr/>
              <a:t>63</a:t>
            </a:fld>
            <a:endParaRPr lang="en-US" altLang="ko-KR"/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C9D9B-F75B-44A3-9604-FF8AB44547B9}" type="slidenum">
              <a:rPr lang="en-US" altLang="ko-KR"/>
              <a:pPr/>
              <a:t>64</a:t>
            </a:fld>
            <a:endParaRPr lang="en-US" altLang="ko-KR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16B1E3-33B8-4B3C-9052-83B8968DA616}" type="slidenum">
              <a:rPr lang="en-US" altLang="ko-KR"/>
              <a:pPr/>
              <a:t>65</a:t>
            </a:fld>
            <a:endParaRPr lang="en-US" altLang="ko-KR"/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3FB51-913A-4B23-BACF-B8F9C6907F45}" type="slidenum">
              <a:rPr lang="en-US" altLang="ko-KR"/>
              <a:pPr/>
              <a:t>66</a:t>
            </a:fld>
            <a:endParaRPr lang="en-US" altLang="ko-KR"/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ED285-CACD-46C8-A913-565657FA2B26}" type="slidenum">
              <a:rPr lang="en-US" altLang="ko-KR"/>
              <a:pPr/>
              <a:t>67</a:t>
            </a:fld>
            <a:endParaRPr lang="en-US" altLang="ko-KR"/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D3EFB-2605-488A-B993-A8178E2DB738}" type="slidenum">
              <a:rPr lang="en-US" altLang="ko-KR"/>
              <a:pPr/>
              <a:t>68</a:t>
            </a:fld>
            <a:endParaRPr lang="en-US" altLang="ko-KR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A2C21-F3A4-489D-B501-374D16BD132E}" type="slidenum">
              <a:rPr lang="en-US" altLang="ko-KR"/>
              <a:pPr/>
              <a:t>69</a:t>
            </a:fld>
            <a:endParaRPr lang="en-US" altLang="ko-KR"/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25BE5-ACDF-4550-B3E2-AA538C9935B5}" type="slidenum">
              <a:rPr lang="en-US" altLang="ko-KR"/>
              <a:pPr/>
              <a:t>70</a:t>
            </a:fld>
            <a:endParaRPr lang="en-US" altLang="ko-KR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08E95D-5510-4B07-B472-ED61BA3A9C84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88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B2241-2E32-47BF-96AC-DFB6D88E5E0E}" type="slidenum">
              <a:rPr lang="en-US" altLang="ko-KR"/>
              <a:pPr/>
              <a:t>71</a:t>
            </a:fld>
            <a:endParaRPr lang="en-US" altLang="ko-KR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8C87A-5FC8-46F6-8DF6-E9B946986D6A}" type="slidenum">
              <a:rPr lang="en-US" altLang="ko-KR"/>
              <a:pPr/>
              <a:t>72</a:t>
            </a:fld>
            <a:endParaRPr lang="en-US" altLang="ko-KR"/>
          </a:p>
        </p:txBody>
      </p:sp>
      <p:sp>
        <p:nvSpPr>
          <p:cNvPr id="100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AED1B5-AD81-42A4-B9D6-28866D75E03D}" type="slidenum">
              <a:rPr lang="en-US" altLang="ko-KR"/>
              <a:pPr/>
              <a:t>73</a:t>
            </a:fld>
            <a:endParaRPr lang="en-US" altLang="ko-KR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7B5F0-EB75-43A8-B348-5A5EC844B47F}" type="slidenum">
              <a:rPr lang="en-US" altLang="ko-KR"/>
              <a:pPr/>
              <a:t>74</a:t>
            </a:fld>
            <a:endParaRPr lang="en-US" altLang="ko-KR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57F15-BDE4-4C3B-A5D3-E64139FFA2F6}" type="slidenum">
              <a:rPr lang="en-US" altLang="ko-KR"/>
              <a:pPr/>
              <a:t>75</a:t>
            </a:fld>
            <a:endParaRPr lang="en-US" altLang="ko-KR"/>
          </a:p>
        </p:txBody>
      </p:sp>
      <p:sp>
        <p:nvSpPr>
          <p:cNvPr id="102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04036-3843-4936-A246-41440E790EDB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75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15EB2-7D77-4B99-894B-B9120BE832A8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89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84225"/>
            <a:ext cx="5032375" cy="3775075"/>
          </a:xfrm>
          <a:ln/>
        </p:spPr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759325"/>
            <a:ext cx="5045075" cy="4519613"/>
          </a:xfrm>
        </p:spPr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19ED9E32-A800-4209-8F99-ABE9731B3B9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C5D0F48B-E023-493C-96E2-33BDB2F8B2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722906E6-F8EB-4F1F-9AA2-2FC366A1FB3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21459062-55E2-4FA0-BA77-E058EE6858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A161-3C7D-4938-A4BD-B9951294AB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ACA0-8C29-4224-8980-514AF3214F9A}" type="slidenum">
              <a:rPr kumimoji="0" lang="ko-KR" altLang="en-US" smtClean="0"/>
              <a:pPr/>
              <a:t>‹#›</a:t>
            </a:fld>
            <a:endParaRPr kumimoji="0"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32454170-3E2A-4726-A065-58EB8288D1B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24E4F5CC-AB87-4B4D-AD0F-C1DC77E3BCE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C38F0DEA-C8A5-4A99-BF60-4DE22F4B4F0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8177C7E6-046A-4477-9014-66C0ADD8CC0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1A81D4D3-B3B5-49EF-BBAF-8903E547084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47ED6030-11EF-4453-8B65-187B0C16C0F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Page </a:t>
            </a:r>
            <a:fld id="{60443C95-D70A-4A26-8A30-D25CF93263D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Rectangle 1052"/>
          <p:cNvSpPr>
            <a:spLocks noChangeArrowheads="1"/>
          </p:cNvSpPr>
          <p:nvPr userDrawn="1"/>
        </p:nvSpPr>
        <p:spPr bwMode="auto">
          <a:xfrm>
            <a:off x="11113" y="6532563"/>
            <a:ext cx="9132887" cy="35242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64013" y="6584950"/>
            <a:ext cx="8270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1200">
                <a:solidFill>
                  <a:schemeClr val="accent2"/>
                </a:solidFill>
                <a:ea typeface="+mn-ea"/>
              </a:defRPr>
            </a:lvl1pPr>
          </a:lstStyle>
          <a:p>
            <a:r>
              <a:rPr lang="en-US" altLang="ko-KR"/>
              <a:t>Page </a:t>
            </a:r>
            <a:fld id="{E95B5141-637A-4004-AA22-8B5E6AECBF9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50888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333399">
                  <a:gamma/>
                  <a:tint val="5098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81" name="Line 1057"/>
          <p:cNvSpPr>
            <a:spLocks noChangeShapeType="1"/>
          </p:cNvSpPr>
          <p:nvPr userDrawn="1"/>
        </p:nvSpPr>
        <p:spPr bwMode="auto">
          <a:xfrm>
            <a:off x="0" y="6524625"/>
            <a:ext cx="9144000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2082" name="AutoShape 1058"/>
          <p:cNvSpPr>
            <a:spLocks noChangeArrowheads="1"/>
          </p:cNvSpPr>
          <p:nvPr userDrawn="1"/>
        </p:nvSpPr>
        <p:spPr bwMode="auto">
          <a:xfrm>
            <a:off x="6516688" y="476250"/>
            <a:ext cx="2627312" cy="538163"/>
          </a:xfrm>
          <a:prstGeom prst="roundRect">
            <a:avLst>
              <a:gd name="adj" fmla="val 29204"/>
            </a:avLst>
          </a:prstGeom>
          <a:solidFill>
            <a:schemeClr val="bg1"/>
          </a:solidFill>
          <a:ln w="12700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2083" name="Rectangle 1059"/>
          <p:cNvSpPr>
            <a:spLocks noChangeArrowheads="1"/>
          </p:cNvSpPr>
          <p:nvPr userDrawn="1"/>
        </p:nvSpPr>
        <p:spPr bwMode="auto">
          <a:xfrm>
            <a:off x="8316913" y="487363"/>
            <a:ext cx="827087" cy="2159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2086" name="Rectangle 1062"/>
          <p:cNvSpPr>
            <a:spLocks noChangeArrowheads="1"/>
          </p:cNvSpPr>
          <p:nvPr userDrawn="1"/>
        </p:nvSpPr>
        <p:spPr bwMode="auto">
          <a:xfrm>
            <a:off x="165100" y="173038"/>
            <a:ext cx="6135688" cy="463550"/>
          </a:xfrm>
          <a:prstGeom prst="rect">
            <a:avLst/>
          </a:prstGeom>
          <a:solidFill>
            <a:srgbClr val="A6C7E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A6C7E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2087" name="Picture 1063" descr="PE01522_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6050" y="71438"/>
            <a:ext cx="536575" cy="6191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2A161-3C7D-4938-A4BD-B9951294AB8B}" type="datetimeFigureOut">
              <a:rPr lang="en-US" smtClean="0"/>
              <a:pPr/>
              <a:t>3/30/2011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Page </a:t>
            </a:r>
            <a:fld id="{E95B5141-637A-4004-AA22-8B5E6AECBF9D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latinLnBrk="1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2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4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8.wmf"/><Relationship Id="rId10" Type="http://schemas.openxmlformats.org/officeDocument/2006/relationships/image" Target="../media/image27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jpe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5.wmf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41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46.wmf"/><Relationship Id="rId10" Type="http://schemas.openxmlformats.org/officeDocument/2006/relationships/image" Target="../media/image42.wmf"/><Relationship Id="rId19" Type="http://schemas.openxmlformats.org/officeDocument/2006/relationships/image" Target="../media/image48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6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45.wmf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41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4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6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0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6.bin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59.wmf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5.bin"/><Relationship Id="rId5" Type="http://schemas.openxmlformats.org/officeDocument/2006/relationships/image" Target="../media/image58.wmf"/><Relationship Id="rId10" Type="http://schemas.openxmlformats.org/officeDocument/2006/relationships/image" Target="../media/image3.jpeg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0.wmf"/><Relationship Id="rId14" Type="http://schemas.openxmlformats.org/officeDocument/2006/relationships/image" Target="../media/image62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6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notesSlide" Target="../notesSlides/notesSlide62.xml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68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7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7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3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7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6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jpeg"/><Relationship Id="rId5" Type="http://schemas.openxmlformats.org/officeDocument/2006/relationships/image" Target="../media/image72.wmf"/><Relationship Id="rId4" Type="http://schemas.openxmlformats.org/officeDocument/2006/relationships/oleObject" Target="../embeddings/oleObject8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wmf"/><Relationship Id="rId4" Type="http://schemas.openxmlformats.org/officeDocument/2006/relationships/image" Target="../media/image7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notesSlide" Target="../notesSlides/notesSlide74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71472" y="1920273"/>
            <a:ext cx="8096348" cy="238834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292100" indent="-292100"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수치해석 </a:t>
            </a:r>
            <a:r>
              <a:rPr lang="en-US" altLang="ko-K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(Numerical Analysis)</a:t>
            </a:r>
          </a:p>
          <a:p>
            <a:pPr marL="292100" indent="-292100"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endParaRPr lang="en-US" altLang="ko-KR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292100" indent="-292100"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일변수</a:t>
            </a:r>
            <a:r>
              <a:rPr lang="ko-KR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방정식과 함수 </a:t>
            </a:r>
            <a:r>
              <a:rPr lang="en-US" altLang="ko-K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(Part 2)</a:t>
            </a:r>
          </a:p>
          <a:p>
            <a:pPr marL="292100" indent="-292100" algn="ctr">
              <a:lnSpc>
                <a:spcPct val="100000"/>
              </a:lnSpc>
              <a:spcBef>
                <a:spcPct val="1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endParaRPr lang="en-US" altLang="ko-KR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3B33E669-4961-45C8-BA5C-D360D8D19BED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890882" name="Rectangle 2"/>
          <p:cNvSpPr>
            <a:spLocks noChangeArrowheads="1"/>
          </p:cNvSpPr>
          <p:nvPr/>
        </p:nvSpPr>
        <p:spPr bwMode="auto">
          <a:xfrm>
            <a:off x="815975" y="163513"/>
            <a:ext cx="742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실행 결과</a:t>
            </a:r>
          </a:p>
        </p:txBody>
      </p:sp>
      <p:sp>
        <p:nvSpPr>
          <p:cNvPr id="890883" name="Text Box 3"/>
          <p:cNvSpPr txBox="1">
            <a:spLocks noChangeArrowheads="1"/>
          </p:cNvSpPr>
          <p:nvPr/>
        </p:nvSpPr>
        <p:spPr bwMode="auto">
          <a:xfrm>
            <a:off x="7980363" y="476250"/>
            <a:ext cx="107315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Secant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pSp>
        <p:nvGrpSpPr>
          <p:cNvPr id="890893" name="Group 13"/>
          <p:cNvGrpSpPr>
            <a:grpSpLocks/>
          </p:cNvGrpSpPr>
          <p:nvPr/>
        </p:nvGrpSpPr>
        <p:grpSpPr bwMode="auto">
          <a:xfrm>
            <a:off x="107950" y="836613"/>
            <a:ext cx="8280400" cy="5467350"/>
            <a:chOff x="68" y="527"/>
            <a:chExt cx="5216" cy="3444"/>
          </a:xfrm>
        </p:grpSpPr>
        <p:pic>
          <p:nvPicPr>
            <p:cNvPr id="890889" name="Picture 9" descr="newton_iteration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" y="527"/>
              <a:ext cx="5216" cy="3444"/>
            </a:xfrm>
            <a:prstGeom prst="rect">
              <a:avLst/>
            </a:prstGeom>
            <a:noFill/>
          </p:spPr>
        </p:pic>
        <p:sp>
          <p:nvSpPr>
            <p:cNvPr id="890892" name="Rectangle 12"/>
            <p:cNvSpPr>
              <a:spLocks noChangeArrowheads="1"/>
            </p:cNvSpPr>
            <p:nvPr/>
          </p:nvSpPr>
          <p:spPr bwMode="auto">
            <a:xfrm>
              <a:off x="158" y="2750"/>
              <a:ext cx="1042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 marL="292100" indent="-292100" algn="ctr"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ko-KR" altLang="en-US"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뉴튼</a:t>
              </a:r>
              <a:r>
                <a:rPr lang="en-US" altLang="ko-KR"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랩슨법</a:t>
              </a:r>
            </a:p>
          </p:txBody>
        </p:sp>
      </p:grpSp>
      <p:pic>
        <p:nvPicPr>
          <p:cNvPr id="890888" name="Picture 8" descr="secant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013" y="1163638"/>
            <a:ext cx="8229600" cy="5434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89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5D8D45A9-D236-4797-81CC-1DFF2A16AC31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915459" name="Text Box 3"/>
          <p:cNvSpPr txBox="1">
            <a:spLocks noChangeArrowheads="1"/>
          </p:cNvSpPr>
          <p:nvPr/>
        </p:nvSpPr>
        <p:spPr bwMode="auto">
          <a:xfrm>
            <a:off x="7980363" y="476250"/>
            <a:ext cx="107315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Secant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15461" name="Rectangle 5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다른 함수의 예와 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</a:p>
        </p:txBody>
      </p:sp>
      <p:sp>
        <p:nvSpPr>
          <p:cNvPr id="915462" name="Text Box 6"/>
          <p:cNvSpPr txBox="1">
            <a:spLocks noChangeArrowheads="1"/>
          </p:cNvSpPr>
          <p:nvPr/>
        </p:nvSpPr>
        <p:spPr bwMode="auto">
          <a:xfrm>
            <a:off x="323850" y="1065213"/>
            <a:ext cx="8569325" cy="177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대상 함수</a:t>
            </a:r>
            <a:r>
              <a:rPr lang="en-US" altLang="ko-KR" sz="2000">
                <a:ea typeface="HY헤드라인M" pitchFamily="18" charset="-127"/>
              </a:rPr>
              <a:t>: 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endParaRPr lang="en-US" altLang="ko-KR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할선법 알고리즘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프로그램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자체는 동일하며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단지 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만 다음과 같이 달리하면 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915464" name="Object 8"/>
          <p:cNvGraphicFramePr>
            <a:graphicFrameLocks noChangeAspect="1"/>
          </p:cNvGraphicFramePr>
          <p:nvPr/>
        </p:nvGraphicFramePr>
        <p:xfrm>
          <a:off x="1908175" y="989013"/>
          <a:ext cx="29797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465" name="Equation" r:id="rId5" imgW="1041120" imgH="190440" progId="Equation.DSMT4">
                  <p:embed/>
                </p:oleObj>
              </mc:Choice>
              <mc:Fallback>
                <p:oleObj name="Equation" r:id="rId5" imgW="1041120" imgH="190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989013"/>
                        <a:ext cx="2979738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5465" name="Picture 9" descr="bisection_iteration-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2987675"/>
            <a:ext cx="8135937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48B5B9AA-5454-4126-A9B8-ECEFA774C4E1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917506" name="Text Box 2"/>
          <p:cNvSpPr txBox="1">
            <a:spLocks noChangeArrowheads="1"/>
          </p:cNvSpPr>
          <p:nvPr/>
        </p:nvSpPr>
        <p:spPr bwMode="auto">
          <a:xfrm>
            <a:off x="7980363" y="476250"/>
            <a:ext cx="107315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Secant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17507" name="Rectangle 3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다른 함수의 예와 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  <p:grpSp>
        <p:nvGrpSpPr>
          <p:cNvPr id="917514" name="Group 10"/>
          <p:cNvGrpSpPr>
            <a:grpSpLocks/>
          </p:cNvGrpSpPr>
          <p:nvPr/>
        </p:nvGrpSpPr>
        <p:grpSpPr bwMode="auto">
          <a:xfrm>
            <a:off x="179388" y="836613"/>
            <a:ext cx="7991475" cy="5095875"/>
            <a:chOff x="113" y="572"/>
            <a:chExt cx="5034" cy="3210"/>
          </a:xfrm>
        </p:grpSpPr>
        <p:pic>
          <p:nvPicPr>
            <p:cNvPr id="917512" name="Picture 8" descr="newton_iteration-3"/>
            <p:cNvPicPr>
              <a:picLocks noChangeAspect="1" noChangeArrowheads="1"/>
            </p:cNvPicPr>
            <p:nvPr/>
          </p:nvPicPr>
          <p:blipFill>
            <a:blip r:embed="rId3" cstate="print"/>
            <a:srcRect b="18806"/>
            <a:stretch>
              <a:fillRect/>
            </a:stretch>
          </p:blipFill>
          <p:spPr bwMode="auto">
            <a:xfrm>
              <a:off x="113" y="572"/>
              <a:ext cx="5034" cy="3210"/>
            </a:xfrm>
            <a:prstGeom prst="rect">
              <a:avLst/>
            </a:prstGeom>
            <a:noFill/>
          </p:spPr>
        </p:pic>
        <p:sp>
          <p:nvSpPr>
            <p:cNvPr id="917513" name="Rectangle 9"/>
            <p:cNvSpPr>
              <a:spLocks noChangeArrowheads="1"/>
            </p:cNvSpPr>
            <p:nvPr/>
          </p:nvSpPr>
          <p:spPr bwMode="auto">
            <a:xfrm>
              <a:off x="3742" y="799"/>
              <a:ext cx="1042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 marL="292100" indent="-292100" algn="ctr"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ko-KR" altLang="en-US"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뉴튼</a:t>
              </a:r>
              <a:r>
                <a:rPr lang="en-US" altLang="ko-KR"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-</a:t>
              </a:r>
              <a:r>
                <a:rPr lang="ko-KR" altLang="en-US"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랩슨법</a:t>
              </a:r>
            </a:p>
          </p:txBody>
        </p:sp>
      </p:grpSp>
      <p:pic>
        <p:nvPicPr>
          <p:cNvPr id="917515" name="Picture 11" descr="secan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836613"/>
            <a:ext cx="7313612" cy="589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1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3D05D4B-45B1-4609-9C85-527DC0F20B15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892930" name="Text Box 2"/>
          <p:cNvSpPr txBox="1">
            <a:spLocks noChangeArrowheads="1"/>
          </p:cNvSpPr>
          <p:nvPr/>
        </p:nvSpPr>
        <p:spPr bwMode="auto">
          <a:xfrm>
            <a:off x="7980363" y="476250"/>
            <a:ext cx="107315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Secant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할선법 알고리즘의 문제점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? (1/2)</a:t>
            </a:r>
          </a:p>
        </p:txBody>
      </p:sp>
      <p:sp>
        <p:nvSpPr>
          <p:cNvPr id="892932" name="Rectangle 4"/>
          <p:cNvSpPr>
            <a:spLocks noChangeArrowheads="1"/>
          </p:cNvSpPr>
          <p:nvPr/>
        </p:nvSpPr>
        <p:spPr bwMode="auto">
          <a:xfrm>
            <a:off x="611188" y="1052513"/>
            <a:ext cx="7777162" cy="2632075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 b="1"/>
              <a:t>procedure</a:t>
            </a:r>
            <a:r>
              <a:rPr kumimoji="0" lang="en-US" altLang="ko-KR" sz="2000"/>
              <a:t> </a:t>
            </a:r>
            <a:r>
              <a:rPr kumimoji="0" lang="en-US" altLang="ko-KR" sz="2000" i="1"/>
              <a:t>secand</a:t>
            </a:r>
            <a:r>
              <a:rPr kumimoji="0" lang="en-US" altLang="ko-KR" sz="2000"/>
              <a:t>(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1</a:t>
            </a:r>
            <a:r>
              <a:rPr kumimoji="0" lang="en-US" altLang="ko-KR" sz="2000"/>
              <a:t>, 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2</a:t>
            </a:r>
            <a:r>
              <a:rPr kumimoji="0" lang="en-US" altLang="ko-KR" sz="2000"/>
              <a:t>, </a:t>
            </a:r>
            <a:r>
              <a:rPr kumimoji="0" lang="en-US" altLang="ko-KR" sz="2000" i="1"/>
              <a:t>e</a:t>
            </a:r>
            <a:r>
              <a:rPr kumimoji="0" lang="en-US" altLang="ko-KR" sz="2000"/>
              <a:t>: real numbers)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 i="1"/>
              <a:t>	i</a:t>
            </a:r>
            <a:r>
              <a:rPr kumimoji="0" lang="en-US" altLang="ko-KR" sz="2000"/>
              <a:t> := 2</a:t>
            </a:r>
            <a:r>
              <a:rPr kumimoji="0" lang="en-US" altLang="ko-KR" sz="2000" i="1"/>
              <a:t>;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 i="1"/>
              <a:t>	</a:t>
            </a:r>
            <a:r>
              <a:rPr kumimoji="0" lang="en-US" altLang="ko-KR" sz="2000" b="1"/>
              <a:t>while |</a:t>
            </a:r>
            <a:r>
              <a:rPr kumimoji="0" lang="en-US" altLang="ko-KR" sz="2000" i="1"/>
              <a:t>f</a:t>
            </a:r>
            <a:r>
              <a:rPr kumimoji="0" lang="en-US" altLang="ko-KR" sz="2000"/>
              <a:t>(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i</a:t>
            </a:r>
            <a:r>
              <a:rPr kumimoji="0" lang="en-US" altLang="ko-KR" sz="2000"/>
              <a:t>)</a:t>
            </a:r>
            <a:r>
              <a:rPr kumimoji="0" lang="en-US" altLang="ko-KR" sz="2000" b="1"/>
              <a:t>|</a:t>
            </a:r>
            <a:r>
              <a:rPr kumimoji="0" lang="en-US" altLang="ko-KR" sz="2000"/>
              <a:t> &gt; </a:t>
            </a:r>
            <a:r>
              <a:rPr kumimoji="0" lang="en-US" altLang="ko-KR" sz="2000" i="1"/>
              <a:t>e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 i="1"/>
              <a:t>		x</a:t>
            </a:r>
            <a:r>
              <a:rPr kumimoji="0" lang="en-US" altLang="ko-KR" i="1" baseline="-25000"/>
              <a:t>i+1</a:t>
            </a:r>
            <a:r>
              <a:rPr kumimoji="0" lang="en-US" altLang="ko-KR" sz="2000"/>
              <a:t> := 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i</a:t>
            </a:r>
            <a:r>
              <a:rPr kumimoji="0" lang="en-US" altLang="ko-KR" sz="2000"/>
              <a:t> – </a:t>
            </a:r>
            <a:r>
              <a:rPr kumimoji="0" lang="en-US" altLang="ko-KR" sz="2000" i="1"/>
              <a:t>f</a:t>
            </a:r>
            <a:r>
              <a:rPr kumimoji="0" lang="en-US" altLang="ko-KR" sz="2000"/>
              <a:t>(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i</a:t>
            </a:r>
            <a:r>
              <a:rPr kumimoji="0" lang="en-US" altLang="ko-KR" sz="2000"/>
              <a:t>)</a:t>
            </a:r>
            <a:r>
              <a:rPr kumimoji="0" lang="en-US" altLang="ko-KR" sz="2000">
                <a:sym typeface="Symbol" pitchFamily="18" charset="2"/>
              </a:rPr>
              <a:t>((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i</a:t>
            </a:r>
            <a:r>
              <a:rPr kumimoji="0" lang="en-US" altLang="ko-KR" sz="2000"/>
              <a:t> – 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i-1</a:t>
            </a:r>
            <a:r>
              <a:rPr kumimoji="0" lang="en-US" altLang="ko-KR" sz="2000"/>
              <a:t>)/</a:t>
            </a:r>
            <a:r>
              <a:rPr kumimoji="0" lang="en-US" altLang="ko-KR" sz="2000">
                <a:sym typeface="Symbol" pitchFamily="18" charset="2"/>
              </a:rPr>
              <a:t>(</a:t>
            </a:r>
            <a:r>
              <a:rPr kumimoji="0" lang="en-US" altLang="ko-KR" sz="2000" i="1"/>
              <a:t>f</a:t>
            </a:r>
            <a:r>
              <a:rPr kumimoji="0" lang="en-US" altLang="ko-KR" sz="2000">
                <a:sym typeface="Symbol" pitchFamily="18" charset="2"/>
              </a:rPr>
              <a:t>(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i</a:t>
            </a:r>
            <a:r>
              <a:rPr kumimoji="0" lang="en-US" altLang="ko-KR" sz="2000"/>
              <a:t>) – </a:t>
            </a:r>
            <a:r>
              <a:rPr kumimoji="0" lang="en-US" altLang="ko-KR" sz="2000" i="1"/>
              <a:t>f</a:t>
            </a:r>
            <a:r>
              <a:rPr kumimoji="0" lang="en-US" altLang="ko-KR" sz="2000"/>
              <a:t>(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i-1</a:t>
            </a:r>
            <a:r>
              <a:rPr kumimoji="0" lang="en-US" altLang="ko-KR" sz="2000"/>
              <a:t>));    {get a next value}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/>
              <a:t>		</a:t>
            </a:r>
            <a:r>
              <a:rPr kumimoji="0" lang="en-US" altLang="ko-KR" sz="2000" i="1"/>
              <a:t>i</a:t>
            </a:r>
            <a:r>
              <a:rPr kumimoji="0" lang="en-US" altLang="ko-KR" sz="2000"/>
              <a:t> := </a:t>
            </a:r>
            <a:r>
              <a:rPr kumimoji="0" lang="en-US" altLang="ko-KR" sz="2000" i="1"/>
              <a:t>i </a:t>
            </a:r>
            <a:r>
              <a:rPr kumimoji="0" lang="en-US" altLang="ko-KR" sz="2000"/>
              <a:t>+ 1;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/>
              <a:t>	</a:t>
            </a:r>
            <a:r>
              <a:rPr kumimoji="0" lang="en-US" altLang="ko-KR" sz="2000" b="1"/>
              <a:t>return</a:t>
            </a:r>
            <a:r>
              <a:rPr kumimoji="0" lang="en-US" altLang="ko-KR" sz="2000"/>
              <a:t> </a:t>
            </a:r>
            <a:r>
              <a:rPr kumimoji="0" lang="en-US" altLang="ko-KR" sz="2000" i="1"/>
              <a:t>x</a:t>
            </a:r>
            <a:r>
              <a:rPr kumimoji="0" lang="en-US" altLang="ko-KR" i="1" baseline="-25000"/>
              <a:t>i</a:t>
            </a:r>
            <a:r>
              <a:rPr kumimoji="0" lang="en-US" altLang="ko-KR" sz="2000">
                <a:sym typeface="Symbol" pitchFamily="18" charset="2"/>
              </a:rPr>
              <a:t>;</a:t>
            </a:r>
          </a:p>
        </p:txBody>
      </p:sp>
      <p:sp>
        <p:nvSpPr>
          <p:cNvPr id="892933" name="Text Box 5"/>
          <p:cNvSpPr txBox="1">
            <a:spLocks noChangeArrowheads="1"/>
          </p:cNvSpPr>
          <p:nvPr/>
        </p:nvSpPr>
        <p:spPr bwMode="auto">
          <a:xfrm>
            <a:off x="250825" y="3937000"/>
            <a:ext cx="8569325" cy="2381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en-US" altLang="ko-KR" sz="2000" i="1">
                <a:ea typeface="HY헤드라인M" pitchFamily="18" charset="-127"/>
              </a:rPr>
              <a:t>i</a:t>
            </a:r>
            <a:r>
              <a:rPr lang="en-US" altLang="ko-KR" sz="2000">
                <a:ea typeface="HY헤드라인M" pitchFamily="18" charset="-127"/>
              </a:rPr>
              <a:t> = 2</a:t>
            </a:r>
            <a:r>
              <a:rPr lang="ko-KR" altLang="en-US" sz="2000">
                <a:ea typeface="HY헤드라인M" pitchFamily="18" charset="-127"/>
              </a:rPr>
              <a:t>일 때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baseline="-25000">
                <a:ea typeface="HY헤드라인M" pitchFamily="18" charset="-127"/>
              </a:rPr>
              <a:t>1</a:t>
            </a:r>
            <a:r>
              <a:rPr lang="en-US" altLang="ko-KR" sz="2000">
                <a:ea typeface="HY헤드라인M" pitchFamily="18" charset="-127"/>
              </a:rPr>
              <a:t>),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baseline="-25000">
                <a:ea typeface="HY헤드라인M" pitchFamily="18" charset="-127"/>
              </a:rPr>
              <a:t>2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가 계산되어 사용된다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en-US" altLang="ko-KR" sz="2000" i="1">
                <a:ea typeface="HY헤드라인M" pitchFamily="18" charset="-127"/>
              </a:rPr>
              <a:t>i</a:t>
            </a:r>
            <a:r>
              <a:rPr lang="en-US" altLang="ko-KR" sz="2000">
                <a:ea typeface="HY헤드라인M" pitchFamily="18" charset="-127"/>
              </a:rPr>
              <a:t> = 3</a:t>
            </a:r>
            <a:r>
              <a:rPr lang="ko-KR" altLang="en-US" sz="2000">
                <a:ea typeface="HY헤드라인M" pitchFamily="18" charset="-127"/>
              </a:rPr>
              <a:t>일 때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baseline="-25000">
                <a:ea typeface="HY헤드라인M" pitchFamily="18" charset="-127"/>
              </a:rPr>
              <a:t>2</a:t>
            </a:r>
            <a:r>
              <a:rPr lang="en-US" altLang="ko-KR" sz="2000">
                <a:ea typeface="HY헤드라인M" pitchFamily="18" charset="-127"/>
              </a:rPr>
              <a:t>),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baseline="-25000">
                <a:ea typeface="HY헤드라인M" pitchFamily="18" charset="-127"/>
              </a:rPr>
              <a:t>3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이 계산되어 사용된다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en-US" altLang="ko-KR" sz="2000" i="1">
                <a:ea typeface="HY헤드라인M" pitchFamily="18" charset="-127"/>
              </a:rPr>
              <a:t>i</a:t>
            </a:r>
            <a:r>
              <a:rPr lang="en-US" altLang="ko-KR" sz="2000">
                <a:ea typeface="HY헤드라인M" pitchFamily="18" charset="-127"/>
              </a:rPr>
              <a:t> = 4</a:t>
            </a:r>
            <a:r>
              <a:rPr lang="ko-KR" altLang="en-US" sz="2000">
                <a:ea typeface="HY헤드라인M" pitchFamily="18" charset="-127"/>
              </a:rPr>
              <a:t>일 때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baseline="-25000">
                <a:ea typeface="HY헤드라인M" pitchFamily="18" charset="-127"/>
              </a:rPr>
              <a:t>3</a:t>
            </a:r>
            <a:r>
              <a:rPr lang="en-US" altLang="ko-KR" sz="2000">
                <a:ea typeface="HY헤드라인M" pitchFamily="18" charset="-127"/>
              </a:rPr>
              <a:t>),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baseline="-25000">
                <a:ea typeface="HY헤드라인M" pitchFamily="18" charset="-127"/>
              </a:rPr>
              <a:t>4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가 계산되어 사용된다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en-US" altLang="ko-KR" sz="2000" i="1">
                <a:ea typeface="HY헤드라인M" pitchFamily="18" charset="-127"/>
              </a:rPr>
              <a:t>i</a:t>
            </a:r>
            <a:r>
              <a:rPr lang="en-US" altLang="ko-KR" sz="2000">
                <a:ea typeface="HY헤드라인M" pitchFamily="18" charset="-127"/>
              </a:rPr>
              <a:t> = 5</a:t>
            </a:r>
            <a:r>
              <a:rPr lang="ko-KR" altLang="en-US" sz="2000">
                <a:ea typeface="HY헤드라인M" pitchFamily="18" charset="-127"/>
              </a:rPr>
              <a:t>일 때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baseline="-25000">
                <a:ea typeface="HY헤드라인M" pitchFamily="18" charset="-127"/>
              </a:rPr>
              <a:t>4</a:t>
            </a:r>
            <a:r>
              <a:rPr lang="en-US" altLang="ko-KR" sz="2000">
                <a:ea typeface="HY헤드라인M" pitchFamily="18" charset="-127"/>
              </a:rPr>
              <a:t>),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baseline="-25000">
                <a:ea typeface="HY헤드라인M" pitchFamily="18" charset="-127"/>
              </a:rPr>
              <a:t>5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가 계산되어 사용된다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...</a:t>
            </a:r>
          </a:p>
        </p:txBody>
      </p:sp>
      <p:sp>
        <p:nvSpPr>
          <p:cNvPr id="892934" name="Freeform 6"/>
          <p:cNvSpPr>
            <a:spLocks/>
          </p:cNvSpPr>
          <p:nvPr/>
        </p:nvSpPr>
        <p:spPr bwMode="auto">
          <a:xfrm>
            <a:off x="1663700" y="3860800"/>
            <a:ext cx="1412875" cy="1093788"/>
          </a:xfrm>
          <a:custGeom>
            <a:avLst/>
            <a:gdLst/>
            <a:ahLst/>
            <a:cxnLst>
              <a:cxn ang="0">
                <a:pos x="89" y="428"/>
              </a:cxn>
              <a:cxn ang="0">
                <a:pos x="634" y="59"/>
              </a:cxn>
              <a:cxn ang="0">
                <a:pos x="864" y="75"/>
              </a:cxn>
              <a:cxn ang="0">
                <a:pos x="788" y="274"/>
              </a:cxn>
              <a:cxn ang="0">
                <a:pos x="250" y="635"/>
              </a:cxn>
              <a:cxn ang="0">
                <a:pos x="27" y="597"/>
              </a:cxn>
              <a:cxn ang="0">
                <a:pos x="89" y="428"/>
              </a:cxn>
            </a:cxnLst>
            <a:rect l="0" t="0" r="r" b="b"/>
            <a:pathLst>
              <a:path w="890" h="689">
                <a:moveTo>
                  <a:pt x="89" y="428"/>
                </a:moveTo>
                <a:cubicBezTo>
                  <a:pt x="190" y="338"/>
                  <a:pt x="505" y="118"/>
                  <a:pt x="634" y="59"/>
                </a:cubicBezTo>
                <a:cubicBezTo>
                  <a:pt x="763" y="0"/>
                  <a:pt x="838" y="39"/>
                  <a:pt x="864" y="75"/>
                </a:cubicBezTo>
                <a:cubicBezTo>
                  <a:pt x="890" y="111"/>
                  <a:pt x="890" y="181"/>
                  <a:pt x="788" y="274"/>
                </a:cubicBezTo>
                <a:cubicBezTo>
                  <a:pt x="686" y="367"/>
                  <a:pt x="377" y="581"/>
                  <a:pt x="250" y="635"/>
                </a:cubicBezTo>
                <a:cubicBezTo>
                  <a:pt x="123" y="689"/>
                  <a:pt x="54" y="631"/>
                  <a:pt x="27" y="597"/>
                </a:cubicBezTo>
                <a:cubicBezTo>
                  <a:pt x="0" y="563"/>
                  <a:pt x="76" y="463"/>
                  <a:pt x="89" y="428"/>
                </a:cubicBez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2935" name="Freeform 7"/>
          <p:cNvSpPr>
            <a:spLocks/>
          </p:cNvSpPr>
          <p:nvPr/>
        </p:nvSpPr>
        <p:spPr bwMode="auto">
          <a:xfrm>
            <a:off x="1663700" y="4376738"/>
            <a:ext cx="1412875" cy="1093787"/>
          </a:xfrm>
          <a:custGeom>
            <a:avLst/>
            <a:gdLst/>
            <a:ahLst/>
            <a:cxnLst>
              <a:cxn ang="0">
                <a:pos x="89" y="428"/>
              </a:cxn>
              <a:cxn ang="0">
                <a:pos x="634" y="59"/>
              </a:cxn>
              <a:cxn ang="0">
                <a:pos x="864" y="75"/>
              </a:cxn>
              <a:cxn ang="0">
                <a:pos x="788" y="274"/>
              </a:cxn>
              <a:cxn ang="0">
                <a:pos x="250" y="635"/>
              </a:cxn>
              <a:cxn ang="0">
                <a:pos x="27" y="597"/>
              </a:cxn>
              <a:cxn ang="0">
                <a:pos x="89" y="428"/>
              </a:cxn>
            </a:cxnLst>
            <a:rect l="0" t="0" r="r" b="b"/>
            <a:pathLst>
              <a:path w="890" h="689">
                <a:moveTo>
                  <a:pt x="89" y="428"/>
                </a:moveTo>
                <a:cubicBezTo>
                  <a:pt x="190" y="338"/>
                  <a:pt x="505" y="118"/>
                  <a:pt x="634" y="59"/>
                </a:cubicBezTo>
                <a:cubicBezTo>
                  <a:pt x="763" y="0"/>
                  <a:pt x="838" y="39"/>
                  <a:pt x="864" y="75"/>
                </a:cubicBezTo>
                <a:cubicBezTo>
                  <a:pt x="890" y="111"/>
                  <a:pt x="890" y="181"/>
                  <a:pt x="788" y="274"/>
                </a:cubicBezTo>
                <a:cubicBezTo>
                  <a:pt x="686" y="367"/>
                  <a:pt x="377" y="581"/>
                  <a:pt x="250" y="635"/>
                </a:cubicBezTo>
                <a:cubicBezTo>
                  <a:pt x="123" y="689"/>
                  <a:pt x="54" y="631"/>
                  <a:pt x="27" y="597"/>
                </a:cubicBezTo>
                <a:cubicBezTo>
                  <a:pt x="0" y="563"/>
                  <a:pt x="76" y="463"/>
                  <a:pt x="89" y="428"/>
                </a:cubicBez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2936" name="Freeform 8"/>
          <p:cNvSpPr>
            <a:spLocks/>
          </p:cNvSpPr>
          <p:nvPr/>
        </p:nvSpPr>
        <p:spPr bwMode="auto">
          <a:xfrm>
            <a:off x="1663700" y="4841875"/>
            <a:ext cx="1412875" cy="1093788"/>
          </a:xfrm>
          <a:custGeom>
            <a:avLst/>
            <a:gdLst/>
            <a:ahLst/>
            <a:cxnLst>
              <a:cxn ang="0">
                <a:pos x="89" y="428"/>
              </a:cxn>
              <a:cxn ang="0">
                <a:pos x="634" y="59"/>
              </a:cxn>
              <a:cxn ang="0">
                <a:pos x="864" y="75"/>
              </a:cxn>
              <a:cxn ang="0">
                <a:pos x="788" y="274"/>
              </a:cxn>
              <a:cxn ang="0">
                <a:pos x="250" y="635"/>
              </a:cxn>
              <a:cxn ang="0">
                <a:pos x="27" y="597"/>
              </a:cxn>
              <a:cxn ang="0">
                <a:pos x="89" y="428"/>
              </a:cxn>
            </a:cxnLst>
            <a:rect l="0" t="0" r="r" b="b"/>
            <a:pathLst>
              <a:path w="890" h="689">
                <a:moveTo>
                  <a:pt x="89" y="428"/>
                </a:moveTo>
                <a:cubicBezTo>
                  <a:pt x="190" y="338"/>
                  <a:pt x="505" y="118"/>
                  <a:pt x="634" y="59"/>
                </a:cubicBezTo>
                <a:cubicBezTo>
                  <a:pt x="763" y="0"/>
                  <a:pt x="838" y="39"/>
                  <a:pt x="864" y="75"/>
                </a:cubicBezTo>
                <a:cubicBezTo>
                  <a:pt x="890" y="111"/>
                  <a:pt x="890" y="181"/>
                  <a:pt x="788" y="274"/>
                </a:cubicBezTo>
                <a:cubicBezTo>
                  <a:pt x="686" y="367"/>
                  <a:pt x="377" y="581"/>
                  <a:pt x="250" y="635"/>
                </a:cubicBezTo>
                <a:cubicBezTo>
                  <a:pt x="123" y="689"/>
                  <a:pt x="54" y="631"/>
                  <a:pt x="27" y="597"/>
                </a:cubicBezTo>
                <a:cubicBezTo>
                  <a:pt x="0" y="563"/>
                  <a:pt x="76" y="463"/>
                  <a:pt x="89" y="428"/>
                </a:cubicBez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2937" name="Freeform 9"/>
          <p:cNvSpPr>
            <a:spLocks/>
          </p:cNvSpPr>
          <p:nvPr/>
        </p:nvSpPr>
        <p:spPr bwMode="auto">
          <a:xfrm>
            <a:off x="1663700" y="5307013"/>
            <a:ext cx="1412875" cy="1093787"/>
          </a:xfrm>
          <a:custGeom>
            <a:avLst/>
            <a:gdLst/>
            <a:ahLst/>
            <a:cxnLst>
              <a:cxn ang="0">
                <a:pos x="89" y="428"/>
              </a:cxn>
              <a:cxn ang="0">
                <a:pos x="634" y="59"/>
              </a:cxn>
              <a:cxn ang="0">
                <a:pos x="864" y="75"/>
              </a:cxn>
              <a:cxn ang="0">
                <a:pos x="788" y="274"/>
              </a:cxn>
              <a:cxn ang="0">
                <a:pos x="250" y="635"/>
              </a:cxn>
              <a:cxn ang="0">
                <a:pos x="27" y="597"/>
              </a:cxn>
              <a:cxn ang="0">
                <a:pos x="89" y="428"/>
              </a:cxn>
            </a:cxnLst>
            <a:rect l="0" t="0" r="r" b="b"/>
            <a:pathLst>
              <a:path w="890" h="689">
                <a:moveTo>
                  <a:pt x="89" y="428"/>
                </a:moveTo>
                <a:cubicBezTo>
                  <a:pt x="190" y="338"/>
                  <a:pt x="505" y="118"/>
                  <a:pt x="634" y="59"/>
                </a:cubicBezTo>
                <a:cubicBezTo>
                  <a:pt x="763" y="0"/>
                  <a:pt x="838" y="39"/>
                  <a:pt x="864" y="75"/>
                </a:cubicBezTo>
                <a:cubicBezTo>
                  <a:pt x="890" y="111"/>
                  <a:pt x="890" y="181"/>
                  <a:pt x="788" y="274"/>
                </a:cubicBezTo>
                <a:cubicBezTo>
                  <a:pt x="686" y="367"/>
                  <a:pt x="377" y="581"/>
                  <a:pt x="250" y="635"/>
                </a:cubicBezTo>
                <a:cubicBezTo>
                  <a:pt x="123" y="689"/>
                  <a:pt x="54" y="631"/>
                  <a:pt x="27" y="597"/>
                </a:cubicBezTo>
                <a:cubicBezTo>
                  <a:pt x="0" y="563"/>
                  <a:pt x="76" y="463"/>
                  <a:pt x="89" y="428"/>
                </a:cubicBezTo>
                <a:close/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pSp>
        <p:nvGrpSpPr>
          <p:cNvPr id="892941" name="Group 13"/>
          <p:cNvGrpSpPr>
            <a:grpSpLocks/>
          </p:cNvGrpSpPr>
          <p:nvPr/>
        </p:nvGrpSpPr>
        <p:grpSpPr bwMode="auto">
          <a:xfrm>
            <a:off x="5794375" y="4008438"/>
            <a:ext cx="3155950" cy="2160587"/>
            <a:chOff x="3650" y="2525"/>
            <a:chExt cx="1988" cy="1361"/>
          </a:xfrm>
        </p:grpSpPr>
        <p:sp>
          <p:nvSpPr>
            <p:cNvPr id="892938" name="AutoShape 10"/>
            <p:cNvSpPr>
              <a:spLocks/>
            </p:cNvSpPr>
            <p:nvPr/>
          </p:nvSpPr>
          <p:spPr bwMode="auto">
            <a:xfrm>
              <a:off x="3650" y="2525"/>
              <a:ext cx="182" cy="1361"/>
            </a:xfrm>
            <a:prstGeom prst="rightBrace">
              <a:avLst>
                <a:gd name="adj1" fmla="val 62317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92940" name="Rectangle 12"/>
            <p:cNvSpPr>
              <a:spLocks noChangeArrowheads="1"/>
            </p:cNvSpPr>
            <p:nvPr/>
          </p:nvSpPr>
          <p:spPr bwMode="auto">
            <a:xfrm>
              <a:off x="3901" y="2925"/>
              <a:ext cx="1737" cy="5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altLang="ko-KR" sz="1800">
                  <a:ea typeface="HY헤드라인M" pitchFamily="18" charset="-127"/>
                </a:rPr>
                <a:t>How can we reduce these duplicated computations?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89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C3EA3C63-C712-4334-975A-F8BD11C8C1EB}" type="slidenum">
              <a:rPr lang="en-US" altLang="ko-KR"/>
              <a:pPr/>
              <a:t>14</a:t>
            </a:fld>
            <a:endParaRPr lang="en-US" altLang="ko-KR"/>
          </a:p>
        </p:txBody>
      </p:sp>
      <p:sp>
        <p:nvSpPr>
          <p:cNvPr id="894978" name="Text Box 2"/>
          <p:cNvSpPr txBox="1">
            <a:spLocks noChangeArrowheads="1"/>
          </p:cNvSpPr>
          <p:nvPr/>
        </p:nvSpPr>
        <p:spPr bwMode="auto">
          <a:xfrm>
            <a:off x="7980363" y="476250"/>
            <a:ext cx="107315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Secant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할선법 알고리즘의 문제점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? (2/2)</a:t>
            </a:r>
          </a:p>
        </p:txBody>
      </p:sp>
      <p:sp>
        <p:nvSpPr>
          <p:cNvPr id="894981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8569325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Dynamic Programming Technique: </a:t>
            </a:r>
            <a:r>
              <a:rPr lang="ko-KR" altLang="en-US" sz="2000">
                <a:ea typeface="HY헤드라인M" pitchFamily="18" charset="-127"/>
              </a:rPr>
              <a:t>계산된 내용을 메모리에 저장하고 이를 활용하여 알고리즘의 </a:t>
            </a:r>
            <a:r>
              <a:rPr lang="en-US" altLang="ko-KR" sz="2000">
                <a:ea typeface="HY헤드라인M" pitchFamily="18" charset="-127"/>
              </a:rPr>
              <a:t>Complexity</a:t>
            </a:r>
            <a:r>
              <a:rPr lang="ko-KR" altLang="en-US" sz="2000">
                <a:ea typeface="HY헤드라인M" pitchFamily="18" charset="-127"/>
              </a:rPr>
              <a:t>를 낮추는 기법</a:t>
            </a:r>
            <a:br>
              <a:rPr lang="ko-KR" altLang="en-US" sz="2000">
                <a:ea typeface="HY헤드라인M" pitchFamily="18" charset="-127"/>
              </a:rPr>
            </a:br>
            <a:r>
              <a:rPr lang="en-US" altLang="ko-KR" sz="2000">
                <a:ea typeface="HY헤드라인M" pitchFamily="18" charset="-127"/>
              </a:rPr>
              <a:t>(Space Complexity vs. Time Complexity)</a:t>
            </a:r>
          </a:p>
        </p:txBody>
      </p:sp>
      <p:grpSp>
        <p:nvGrpSpPr>
          <p:cNvPr id="894990" name="Group 14"/>
          <p:cNvGrpSpPr>
            <a:grpSpLocks/>
          </p:cNvGrpSpPr>
          <p:nvPr/>
        </p:nvGrpSpPr>
        <p:grpSpPr bwMode="auto">
          <a:xfrm>
            <a:off x="250825" y="2276475"/>
            <a:ext cx="8569325" cy="4151313"/>
            <a:chOff x="158" y="1434"/>
            <a:chExt cx="5398" cy="2615"/>
          </a:xfrm>
        </p:grpSpPr>
        <p:sp>
          <p:nvSpPr>
            <p:cNvPr id="894980" name="Rectangle 4"/>
            <p:cNvSpPr>
              <a:spLocks noChangeArrowheads="1"/>
            </p:cNvSpPr>
            <p:nvPr/>
          </p:nvSpPr>
          <p:spPr bwMode="auto">
            <a:xfrm>
              <a:off x="385" y="1741"/>
              <a:ext cx="4899" cy="2308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180000" tIns="72000" rIns="36000" bIns="72000" anchor="ctr">
              <a:spAutoFit/>
            </a:bodyPr>
            <a:lstStyle/>
            <a:p>
              <a:pPr>
                <a:lnSpc>
                  <a:spcPct val="110000"/>
                </a:lnSpc>
                <a:spcBef>
                  <a:spcPct val="10000"/>
                </a:spcBef>
                <a:spcAft>
                  <a:spcPct val="10000"/>
                </a:spcAft>
                <a:buFont typeface="Wingdings" pitchFamily="2" charset="2"/>
                <a:buNone/>
                <a:tabLst>
                  <a:tab pos="358775" algn="l"/>
                  <a:tab pos="685800" algn="l"/>
                  <a:tab pos="1074738" algn="l"/>
                  <a:tab pos="1433513" algn="l"/>
                </a:tabLst>
              </a:pPr>
              <a:r>
                <a:rPr kumimoji="0" lang="en-US" altLang="ko-KR" sz="1800" b="1"/>
                <a:t>procedure</a:t>
              </a:r>
              <a:r>
                <a:rPr kumimoji="0" lang="en-US" altLang="ko-KR" sz="1800"/>
                <a:t> </a:t>
              </a:r>
              <a:r>
                <a:rPr kumimoji="0" lang="en-US" altLang="ko-KR" sz="1800" i="1"/>
                <a:t>secant</a:t>
              </a:r>
              <a:r>
                <a:rPr kumimoji="0" lang="en-US" altLang="ko-KR" sz="1800"/>
                <a:t>(</a:t>
              </a:r>
              <a:r>
                <a:rPr kumimoji="0" lang="en-US" altLang="ko-KR" sz="1800" i="1"/>
                <a:t>x</a:t>
              </a:r>
              <a:r>
                <a:rPr kumimoji="0" lang="en-US" altLang="ko-KR" sz="1800" i="1" baseline="-25000"/>
                <a:t>1</a:t>
              </a:r>
              <a:r>
                <a:rPr kumimoji="0" lang="en-US" altLang="ko-KR" sz="1800"/>
                <a:t>, </a:t>
              </a:r>
              <a:r>
                <a:rPr kumimoji="0" lang="en-US" altLang="ko-KR" sz="1800" i="1"/>
                <a:t>x</a:t>
              </a:r>
              <a:r>
                <a:rPr kumimoji="0" lang="en-US" altLang="ko-KR" sz="1800" i="1" baseline="-25000"/>
                <a:t>2</a:t>
              </a:r>
              <a:r>
                <a:rPr kumimoji="0" lang="en-US" altLang="ko-KR" sz="1800"/>
                <a:t>, </a:t>
              </a:r>
              <a:r>
                <a:rPr kumimoji="0" lang="en-US" altLang="ko-KR" sz="1800" i="1"/>
                <a:t>e</a:t>
              </a:r>
              <a:r>
                <a:rPr kumimoji="0" lang="en-US" altLang="ko-KR" sz="1800"/>
                <a:t>: real numbers)</a:t>
              </a:r>
            </a:p>
            <a:p>
              <a:pPr>
                <a:lnSpc>
                  <a:spcPct val="110000"/>
                </a:lnSpc>
                <a:spcBef>
                  <a:spcPct val="10000"/>
                </a:spcBef>
                <a:spcAft>
                  <a:spcPct val="10000"/>
                </a:spcAft>
                <a:buFont typeface="Wingdings" pitchFamily="2" charset="2"/>
                <a:buNone/>
                <a:tabLst>
                  <a:tab pos="358775" algn="l"/>
                  <a:tab pos="685800" algn="l"/>
                  <a:tab pos="1074738" algn="l"/>
                  <a:tab pos="1433513" algn="l"/>
                </a:tabLst>
              </a:pPr>
              <a:r>
                <a:rPr kumimoji="0" lang="en-US" altLang="ko-KR" sz="1800"/>
                <a:t>	array </a:t>
              </a:r>
              <a:r>
                <a:rPr kumimoji="0" lang="en-US" altLang="ko-KR" sz="1800" i="1"/>
                <a:t>fval</a:t>
              </a:r>
              <a:r>
                <a:rPr kumimoji="0" lang="en-US" altLang="ko-KR" sz="1800"/>
                <a:t>[1..</a:t>
              </a:r>
              <a:r>
                <a:rPr kumimoji="0" lang="en-US" altLang="ko-KR" sz="1800" i="1"/>
                <a:t>N</a:t>
              </a:r>
              <a:r>
                <a:rPr kumimoji="0" lang="en-US" altLang="ko-KR" sz="1800"/>
                <a:t>];</a:t>
              </a:r>
            </a:p>
            <a:p>
              <a:pPr>
                <a:lnSpc>
                  <a:spcPct val="110000"/>
                </a:lnSpc>
                <a:spcBef>
                  <a:spcPct val="10000"/>
                </a:spcBef>
                <a:spcAft>
                  <a:spcPct val="10000"/>
                </a:spcAft>
                <a:buFont typeface="Wingdings" pitchFamily="2" charset="2"/>
                <a:buNone/>
                <a:tabLst>
                  <a:tab pos="358775" algn="l"/>
                  <a:tab pos="685800" algn="l"/>
                  <a:tab pos="1074738" algn="l"/>
                  <a:tab pos="1433513" algn="l"/>
                </a:tabLst>
              </a:pPr>
              <a:r>
                <a:rPr kumimoji="0" lang="en-US" altLang="ko-KR" sz="1800" i="1"/>
                <a:t>	i</a:t>
              </a:r>
              <a:r>
                <a:rPr kumimoji="0" lang="en-US" altLang="ko-KR" sz="1800"/>
                <a:t> := 2</a:t>
              </a:r>
              <a:r>
                <a:rPr kumimoji="0" lang="en-US" altLang="ko-KR" sz="1800" i="1"/>
                <a:t>;</a:t>
              </a:r>
            </a:p>
            <a:p>
              <a:pPr>
                <a:lnSpc>
                  <a:spcPct val="110000"/>
                </a:lnSpc>
                <a:spcBef>
                  <a:spcPct val="10000"/>
                </a:spcBef>
                <a:spcAft>
                  <a:spcPct val="10000"/>
                </a:spcAft>
                <a:buFont typeface="Wingdings" pitchFamily="2" charset="2"/>
                <a:buNone/>
                <a:tabLst>
                  <a:tab pos="358775" algn="l"/>
                  <a:tab pos="685800" algn="l"/>
                  <a:tab pos="1074738" algn="l"/>
                  <a:tab pos="1433513" algn="l"/>
                </a:tabLst>
              </a:pPr>
              <a:r>
                <a:rPr kumimoji="0" lang="en-US" altLang="ko-KR" sz="1800" i="1"/>
                <a:t>	fval</a:t>
              </a:r>
              <a:r>
                <a:rPr kumimoji="0" lang="en-US" altLang="ko-KR" sz="1800"/>
                <a:t>[</a:t>
              </a:r>
              <a:r>
                <a:rPr kumimoji="0" lang="en-US" altLang="ko-KR" sz="1800" i="1"/>
                <a:t>i</a:t>
              </a:r>
              <a:r>
                <a:rPr kumimoji="0" lang="en-US" altLang="ko-KR" sz="1800"/>
                <a:t>-1] := </a:t>
              </a:r>
              <a:r>
                <a:rPr kumimoji="0" lang="en-US" altLang="ko-KR" sz="1800" i="1"/>
                <a:t>f</a:t>
              </a:r>
              <a:r>
                <a:rPr kumimoji="0" lang="en-US" altLang="ko-KR" sz="1800"/>
                <a:t>(</a:t>
              </a:r>
              <a:r>
                <a:rPr kumimoji="0" lang="en-US" altLang="ko-KR" sz="1800" i="1"/>
                <a:t>x</a:t>
              </a:r>
              <a:r>
                <a:rPr kumimoji="0" lang="en-US" altLang="ko-KR" sz="1800" i="1" baseline="-25000"/>
                <a:t>i-1</a:t>
              </a:r>
              <a:r>
                <a:rPr kumimoji="0" lang="en-US" altLang="ko-KR" sz="1800"/>
                <a:t>);</a:t>
              </a:r>
            </a:p>
            <a:p>
              <a:pPr>
                <a:lnSpc>
                  <a:spcPct val="110000"/>
                </a:lnSpc>
                <a:spcBef>
                  <a:spcPct val="10000"/>
                </a:spcBef>
                <a:spcAft>
                  <a:spcPct val="10000"/>
                </a:spcAft>
                <a:buFont typeface="Wingdings" pitchFamily="2" charset="2"/>
                <a:buNone/>
                <a:tabLst>
                  <a:tab pos="358775" algn="l"/>
                  <a:tab pos="685800" algn="l"/>
                  <a:tab pos="1074738" algn="l"/>
                  <a:tab pos="1433513" algn="l"/>
                </a:tabLst>
              </a:pPr>
              <a:r>
                <a:rPr kumimoji="0" lang="en-US" altLang="ko-KR" sz="1800" i="1"/>
                <a:t>	fval</a:t>
              </a:r>
              <a:r>
                <a:rPr kumimoji="0" lang="en-US" altLang="ko-KR" sz="1800"/>
                <a:t>[</a:t>
              </a:r>
              <a:r>
                <a:rPr kumimoji="0" lang="en-US" altLang="ko-KR" sz="1800" i="1"/>
                <a:t>i</a:t>
              </a:r>
              <a:r>
                <a:rPr kumimoji="0" lang="en-US" altLang="ko-KR" sz="1800"/>
                <a:t>] := </a:t>
              </a:r>
              <a:r>
                <a:rPr kumimoji="0" lang="en-US" altLang="ko-KR" sz="1800" i="1"/>
                <a:t>f</a:t>
              </a:r>
              <a:r>
                <a:rPr kumimoji="0" lang="en-US" altLang="ko-KR" sz="1800"/>
                <a:t>(</a:t>
              </a:r>
              <a:r>
                <a:rPr kumimoji="0" lang="en-US" altLang="ko-KR" sz="1800" i="1"/>
                <a:t>x</a:t>
              </a:r>
              <a:r>
                <a:rPr kumimoji="0" lang="en-US" altLang="ko-KR" sz="1800" i="1" baseline="-25000"/>
                <a:t>i</a:t>
              </a:r>
              <a:r>
                <a:rPr kumimoji="0" lang="en-US" altLang="ko-KR" sz="1800"/>
                <a:t>);</a:t>
              </a:r>
            </a:p>
            <a:p>
              <a:pPr>
                <a:lnSpc>
                  <a:spcPct val="110000"/>
                </a:lnSpc>
                <a:spcBef>
                  <a:spcPct val="10000"/>
                </a:spcBef>
                <a:spcAft>
                  <a:spcPct val="10000"/>
                </a:spcAft>
                <a:buFont typeface="Wingdings" pitchFamily="2" charset="2"/>
                <a:buNone/>
                <a:tabLst>
                  <a:tab pos="358775" algn="l"/>
                  <a:tab pos="685800" algn="l"/>
                  <a:tab pos="1074738" algn="l"/>
                  <a:tab pos="1433513" algn="l"/>
                </a:tabLst>
              </a:pPr>
              <a:r>
                <a:rPr kumimoji="0" lang="en-US" altLang="ko-KR" sz="1800" i="1"/>
                <a:t>	</a:t>
              </a:r>
              <a:r>
                <a:rPr kumimoji="0" lang="en-US" altLang="ko-KR" sz="1800" b="1"/>
                <a:t>while |</a:t>
              </a:r>
              <a:r>
                <a:rPr kumimoji="0" lang="en-US" altLang="ko-KR" sz="1800" i="1"/>
                <a:t>fval</a:t>
              </a:r>
              <a:r>
                <a:rPr kumimoji="0" lang="en-US" altLang="ko-KR" sz="1800"/>
                <a:t>[</a:t>
              </a:r>
              <a:r>
                <a:rPr kumimoji="0" lang="en-US" altLang="ko-KR" sz="1800" i="1"/>
                <a:t>i</a:t>
              </a:r>
              <a:r>
                <a:rPr kumimoji="0" lang="en-US" altLang="ko-KR" sz="1800"/>
                <a:t>]</a:t>
              </a:r>
              <a:r>
                <a:rPr kumimoji="0" lang="en-US" altLang="ko-KR" sz="1800" b="1"/>
                <a:t>|</a:t>
              </a:r>
              <a:r>
                <a:rPr kumimoji="0" lang="en-US" altLang="ko-KR" sz="1800"/>
                <a:t> &gt; </a:t>
              </a:r>
              <a:r>
                <a:rPr kumimoji="0" lang="en-US" altLang="ko-KR" sz="1800" i="1"/>
                <a:t>e</a:t>
              </a:r>
            </a:p>
            <a:p>
              <a:pPr>
                <a:lnSpc>
                  <a:spcPct val="110000"/>
                </a:lnSpc>
                <a:spcBef>
                  <a:spcPct val="10000"/>
                </a:spcBef>
                <a:spcAft>
                  <a:spcPct val="10000"/>
                </a:spcAft>
                <a:buFont typeface="Wingdings" pitchFamily="2" charset="2"/>
                <a:buNone/>
                <a:tabLst>
                  <a:tab pos="358775" algn="l"/>
                  <a:tab pos="685800" algn="l"/>
                  <a:tab pos="1074738" algn="l"/>
                  <a:tab pos="1433513" algn="l"/>
                </a:tabLst>
              </a:pPr>
              <a:r>
                <a:rPr kumimoji="0" lang="en-US" altLang="ko-KR" sz="1800" i="1"/>
                <a:t>		x</a:t>
              </a:r>
              <a:r>
                <a:rPr kumimoji="0" lang="en-US" altLang="ko-KR" sz="1800" i="1" baseline="-25000"/>
                <a:t>i+1</a:t>
              </a:r>
              <a:r>
                <a:rPr kumimoji="0" lang="en-US" altLang="ko-KR" sz="1800"/>
                <a:t> := </a:t>
              </a:r>
              <a:r>
                <a:rPr kumimoji="0" lang="en-US" altLang="ko-KR" sz="1800" i="1"/>
                <a:t>x</a:t>
              </a:r>
              <a:r>
                <a:rPr kumimoji="0" lang="en-US" altLang="ko-KR" sz="1800" i="1" baseline="-25000"/>
                <a:t>i</a:t>
              </a:r>
              <a:r>
                <a:rPr kumimoji="0" lang="en-US" altLang="ko-KR" sz="1800"/>
                <a:t> – </a:t>
              </a:r>
              <a:r>
                <a:rPr kumimoji="0" lang="en-US" altLang="ko-KR" sz="1800" i="1"/>
                <a:t>fval</a:t>
              </a:r>
              <a:r>
                <a:rPr kumimoji="0" lang="en-US" altLang="ko-KR" sz="1800"/>
                <a:t>[</a:t>
              </a:r>
              <a:r>
                <a:rPr kumimoji="0" lang="en-US" altLang="ko-KR" sz="1800" i="1"/>
                <a:t>i</a:t>
              </a:r>
              <a:r>
                <a:rPr kumimoji="0" lang="en-US" altLang="ko-KR" sz="1800"/>
                <a:t>]</a:t>
              </a:r>
              <a:r>
                <a:rPr kumimoji="0" lang="en-US" altLang="ko-KR" sz="1800">
                  <a:sym typeface="Symbol" pitchFamily="18" charset="2"/>
                </a:rPr>
                <a:t>((</a:t>
              </a:r>
              <a:r>
                <a:rPr kumimoji="0" lang="en-US" altLang="ko-KR" sz="1800" i="1"/>
                <a:t>x</a:t>
              </a:r>
              <a:r>
                <a:rPr kumimoji="0" lang="en-US" altLang="ko-KR" sz="1800" i="1" baseline="-25000"/>
                <a:t>i</a:t>
              </a:r>
              <a:r>
                <a:rPr kumimoji="0" lang="en-US" altLang="ko-KR" sz="1800"/>
                <a:t> – </a:t>
              </a:r>
              <a:r>
                <a:rPr kumimoji="0" lang="en-US" altLang="ko-KR" sz="1800" i="1"/>
                <a:t>x</a:t>
              </a:r>
              <a:r>
                <a:rPr kumimoji="0" lang="en-US" altLang="ko-KR" sz="1800" i="1" baseline="-25000"/>
                <a:t>i-1</a:t>
              </a:r>
              <a:r>
                <a:rPr kumimoji="0" lang="en-US" altLang="ko-KR" sz="1800"/>
                <a:t>)/</a:t>
              </a:r>
              <a:r>
                <a:rPr kumimoji="0" lang="en-US" altLang="ko-KR" sz="1800">
                  <a:sym typeface="Symbol" pitchFamily="18" charset="2"/>
                </a:rPr>
                <a:t>(</a:t>
              </a:r>
              <a:r>
                <a:rPr kumimoji="0" lang="en-US" altLang="ko-KR" sz="1800" i="1"/>
                <a:t>fval</a:t>
              </a:r>
              <a:r>
                <a:rPr kumimoji="0" lang="en-US" altLang="ko-KR" sz="1800"/>
                <a:t>[</a:t>
              </a:r>
              <a:r>
                <a:rPr kumimoji="0" lang="en-US" altLang="ko-KR" sz="1800" i="1"/>
                <a:t>i</a:t>
              </a:r>
              <a:r>
                <a:rPr kumimoji="0" lang="en-US" altLang="ko-KR" sz="1800"/>
                <a:t>]– </a:t>
              </a:r>
              <a:r>
                <a:rPr kumimoji="0" lang="en-US" altLang="ko-KR" sz="1800" i="1"/>
                <a:t>fval</a:t>
              </a:r>
              <a:r>
                <a:rPr kumimoji="0" lang="en-US" altLang="ko-KR" sz="1800"/>
                <a:t>[</a:t>
              </a:r>
              <a:r>
                <a:rPr kumimoji="0" lang="en-US" altLang="ko-KR" sz="1800" i="1"/>
                <a:t>i</a:t>
              </a:r>
              <a:r>
                <a:rPr kumimoji="0" lang="en-US" altLang="ko-KR" sz="1800"/>
                <a:t>-1])); </a:t>
              </a:r>
            </a:p>
            <a:p>
              <a:pPr>
                <a:lnSpc>
                  <a:spcPct val="110000"/>
                </a:lnSpc>
                <a:spcBef>
                  <a:spcPct val="10000"/>
                </a:spcBef>
                <a:spcAft>
                  <a:spcPct val="10000"/>
                </a:spcAft>
                <a:buFont typeface="Wingdings" pitchFamily="2" charset="2"/>
                <a:buNone/>
                <a:tabLst>
                  <a:tab pos="358775" algn="l"/>
                  <a:tab pos="685800" algn="l"/>
                  <a:tab pos="1074738" algn="l"/>
                  <a:tab pos="1433513" algn="l"/>
                </a:tabLst>
              </a:pPr>
              <a:r>
                <a:rPr kumimoji="0" lang="en-US" altLang="ko-KR" sz="1800"/>
                <a:t>		</a:t>
              </a:r>
              <a:r>
                <a:rPr kumimoji="0" lang="en-US" altLang="ko-KR" sz="1800" i="1"/>
                <a:t>i</a:t>
              </a:r>
              <a:r>
                <a:rPr kumimoji="0" lang="en-US" altLang="ko-KR" sz="1800"/>
                <a:t> := </a:t>
              </a:r>
              <a:r>
                <a:rPr kumimoji="0" lang="en-US" altLang="ko-KR" sz="1800" i="1"/>
                <a:t>i </a:t>
              </a:r>
              <a:r>
                <a:rPr kumimoji="0" lang="en-US" altLang="ko-KR" sz="1800"/>
                <a:t>+ 1;</a:t>
              </a:r>
            </a:p>
            <a:p>
              <a:pPr>
                <a:lnSpc>
                  <a:spcPct val="110000"/>
                </a:lnSpc>
                <a:spcBef>
                  <a:spcPct val="10000"/>
                </a:spcBef>
                <a:spcAft>
                  <a:spcPct val="10000"/>
                </a:spcAft>
                <a:buFont typeface="Wingdings" pitchFamily="2" charset="2"/>
                <a:buNone/>
                <a:tabLst>
                  <a:tab pos="358775" algn="l"/>
                  <a:tab pos="685800" algn="l"/>
                  <a:tab pos="1074738" algn="l"/>
                  <a:tab pos="1433513" algn="l"/>
                </a:tabLst>
              </a:pPr>
              <a:r>
                <a:rPr kumimoji="0" lang="en-US" altLang="ko-KR" sz="1800" i="1"/>
                <a:t>		fval</a:t>
              </a:r>
              <a:r>
                <a:rPr kumimoji="0" lang="en-US" altLang="ko-KR" sz="1800"/>
                <a:t>[</a:t>
              </a:r>
              <a:r>
                <a:rPr kumimoji="0" lang="en-US" altLang="ko-KR" sz="1800" i="1"/>
                <a:t>i</a:t>
              </a:r>
              <a:r>
                <a:rPr kumimoji="0" lang="en-US" altLang="ko-KR" sz="1800"/>
                <a:t>] := </a:t>
              </a:r>
              <a:r>
                <a:rPr kumimoji="0" lang="en-US" altLang="ko-KR" sz="1800" i="1"/>
                <a:t>f</a:t>
              </a:r>
              <a:r>
                <a:rPr kumimoji="0" lang="en-US" altLang="ko-KR" sz="1800"/>
                <a:t>(</a:t>
              </a:r>
              <a:r>
                <a:rPr kumimoji="0" lang="en-US" altLang="ko-KR" sz="1800" i="1"/>
                <a:t>x</a:t>
              </a:r>
              <a:r>
                <a:rPr kumimoji="0" lang="en-US" altLang="ko-KR" sz="1800" i="1" baseline="-25000"/>
                <a:t>i</a:t>
              </a:r>
              <a:r>
                <a:rPr kumimoji="0" lang="en-US" altLang="ko-KR" sz="1800"/>
                <a:t>);</a:t>
              </a:r>
            </a:p>
            <a:p>
              <a:pPr>
                <a:lnSpc>
                  <a:spcPct val="110000"/>
                </a:lnSpc>
                <a:spcBef>
                  <a:spcPct val="10000"/>
                </a:spcBef>
                <a:spcAft>
                  <a:spcPct val="10000"/>
                </a:spcAft>
                <a:buFont typeface="Wingdings" pitchFamily="2" charset="2"/>
                <a:buNone/>
                <a:tabLst>
                  <a:tab pos="358775" algn="l"/>
                  <a:tab pos="685800" algn="l"/>
                  <a:tab pos="1074738" algn="l"/>
                  <a:tab pos="1433513" algn="l"/>
                </a:tabLst>
              </a:pPr>
              <a:r>
                <a:rPr kumimoji="0" lang="en-US" altLang="ko-KR" sz="1800"/>
                <a:t>	</a:t>
              </a:r>
              <a:r>
                <a:rPr kumimoji="0" lang="en-US" altLang="ko-KR" sz="1800" b="1"/>
                <a:t>return</a:t>
              </a:r>
              <a:r>
                <a:rPr kumimoji="0" lang="en-US" altLang="ko-KR" sz="1800"/>
                <a:t> </a:t>
              </a:r>
              <a:r>
                <a:rPr kumimoji="0" lang="en-US" altLang="ko-KR" sz="1800" i="1"/>
                <a:t>x</a:t>
              </a:r>
              <a:r>
                <a:rPr kumimoji="0" lang="en-US" altLang="ko-KR" sz="1800" i="1" baseline="-25000"/>
                <a:t>i</a:t>
              </a:r>
              <a:r>
                <a:rPr kumimoji="0" lang="en-US" altLang="ko-KR" sz="1800">
                  <a:sym typeface="Symbol" pitchFamily="18" charset="2"/>
                </a:rPr>
                <a:t>;</a:t>
              </a:r>
            </a:p>
          </p:txBody>
        </p:sp>
        <p:sp>
          <p:nvSpPr>
            <p:cNvPr id="894989" name="Text Box 13"/>
            <p:cNvSpPr txBox="1">
              <a:spLocks noChangeArrowheads="1"/>
            </p:cNvSpPr>
            <p:nvPr/>
          </p:nvSpPr>
          <p:spPr bwMode="auto">
            <a:xfrm>
              <a:off x="158" y="1434"/>
              <a:ext cx="5398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>
              <a:spAutoFit/>
            </a:bodyPr>
            <a:lstStyle/>
            <a:p>
              <a:pPr marL="292100" indent="-292100">
                <a:lnSpc>
                  <a:spcPct val="120000"/>
                </a:lnSpc>
                <a:spcAft>
                  <a:spcPct val="20000"/>
                </a:spcAft>
                <a:buFont typeface="Wingdings" pitchFamily="2" charset="2"/>
                <a:buBlip>
                  <a:blip r:embed="rId3"/>
                </a:buBlip>
                <a:tabLst>
                  <a:tab pos="268288" algn="l"/>
                </a:tabLst>
              </a:pPr>
              <a:r>
                <a:rPr lang="en-US" altLang="ko-KR" sz="2000">
                  <a:ea typeface="HY헤드라인M" pitchFamily="18" charset="-127"/>
                </a:rPr>
                <a:t>An Enhanced Secant Algorithm using Dynamic Programming Technique</a:t>
              </a:r>
            </a:p>
          </p:txBody>
        </p:sp>
      </p:grpSp>
      <p:sp>
        <p:nvSpPr>
          <p:cNvPr id="894991" name="Text Box 15"/>
          <p:cNvSpPr txBox="1">
            <a:spLocks noChangeArrowheads="1"/>
          </p:cNvSpPr>
          <p:nvPr/>
        </p:nvSpPr>
        <p:spPr bwMode="auto">
          <a:xfrm>
            <a:off x="5867400" y="5516563"/>
            <a:ext cx="2520950" cy="896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  <a:t>Any more optimization</a:t>
            </a:r>
            <a:b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</a:b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  <a:t>in memory space?</a:t>
            </a:r>
            <a:b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</a:b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  <a:t>O(N) </a:t>
            </a: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  <a:sym typeface="Wingdings" pitchFamily="2" charset="2"/>
              </a:rPr>
              <a:t> O(1)?</a:t>
            </a:r>
            <a:endParaRPr lang="en-US" altLang="ko-KR" sz="1800">
              <a:solidFill>
                <a:schemeClr val="accent2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894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49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49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ACB97F7-F720-438B-8EC4-8372BD76C7D8}" type="slidenum">
              <a:rPr lang="en-US" altLang="ko-KR"/>
              <a:pPr/>
              <a:t>15</a:t>
            </a:fld>
            <a:endParaRPr lang="en-US" altLang="ko-KR"/>
          </a:p>
        </p:txBody>
      </p:sp>
      <p:sp>
        <p:nvSpPr>
          <p:cNvPr id="1021954" name="AutoShape 2"/>
          <p:cNvSpPr>
            <a:spLocks noChangeArrowheads="1"/>
          </p:cNvSpPr>
          <p:nvPr/>
        </p:nvSpPr>
        <p:spPr bwMode="auto">
          <a:xfrm>
            <a:off x="250825" y="3406775"/>
            <a:ext cx="8353425" cy="5524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021955" name="Rectangle 3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We are now …</a:t>
            </a:r>
          </a:p>
        </p:txBody>
      </p:sp>
      <p:sp>
        <p:nvSpPr>
          <p:cNvPr id="1021956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34582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이분법</a:t>
            </a:r>
            <a:r>
              <a:rPr lang="en-US" altLang="ko-KR" sz="2000" dirty="0">
                <a:ea typeface="HY헤드라인M" pitchFamily="18" charset="-127"/>
              </a:rPr>
              <a:t>(bisection method)</a:t>
            </a:r>
            <a:r>
              <a:rPr lang="ko-KR" altLang="en-US" sz="2000" dirty="0">
                <a:ea typeface="HY헤드라인M" pitchFamily="18" charset="-127"/>
              </a:rPr>
              <a:t>을 사용한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뉴튼</a:t>
            </a:r>
            <a:r>
              <a:rPr lang="en-US" altLang="ko-KR" sz="2000" dirty="0">
                <a:ea typeface="HY헤드라인M" pitchFamily="18" charset="-127"/>
              </a:rPr>
              <a:t>-</a:t>
            </a:r>
            <a:r>
              <a:rPr lang="ko-KR" altLang="en-US" sz="2000" dirty="0" err="1">
                <a:ea typeface="HY헤드라인M" pitchFamily="18" charset="-127"/>
              </a:rPr>
              <a:t>랩슨법</a:t>
            </a:r>
            <a:r>
              <a:rPr lang="en-US" altLang="ko-KR" sz="2000" dirty="0">
                <a:ea typeface="HY헤드라인M" pitchFamily="18" charset="-127"/>
              </a:rPr>
              <a:t>(Newton-</a:t>
            </a:r>
            <a:r>
              <a:rPr lang="en-US" altLang="ko-KR" sz="2000" dirty="0" err="1">
                <a:ea typeface="HY헤드라인M" pitchFamily="18" charset="-127"/>
              </a:rPr>
              <a:t>Raphson</a:t>
            </a:r>
            <a:r>
              <a:rPr lang="en-US" altLang="ko-KR" sz="2000" dirty="0">
                <a:ea typeface="HY헤드라인M" pitchFamily="18" charset="-127"/>
              </a:rPr>
              <a:t> Method)</a:t>
            </a:r>
            <a:r>
              <a:rPr lang="ko-KR" altLang="en-US" sz="2000" dirty="0">
                <a:ea typeface="HY헤드라인M" pitchFamily="18" charset="-127"/>
              </a:rPr>
              <a:t>을 사용한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그 외의 방정식 풀이 방법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할선법</a:t>
            </a:r>
            <a:r>
              <a:rPr lang="en-US" altLang="ko-KR" sz="2000" dirty="0">
                <a:ea typeface="HY헤드라인M" pitchFamily="18" charset="-127"/>
              </a:rPr>
              <a:t>(Secant Method)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가상 </a:t>
            </a:r>
            <a:r>
              <a:rPr lang="ko-KR" altLang="en-US" sz="2000" dirty="0" err="1">
                <a:ea typeface="HY헤드라인M" pitchFamily="18" charset="-127"/>
              </a:rPr>
              <a:t>위치법</a:t>
            </a:r>
            <a:r>
              <a:rPr lang="en-US" altLang="ko-KR" sz="2000" dirty="0">
                <a:ea typeface="HY헤드라인M" pitchFamily="18" charset="-127"/>
              </a:rPr>
              <a:t>(False Position Method)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극값</a:t>
            </a:r>
            <a:r>
              <a:rPr lang="en-US" altLang="ko-KR" sz="2000" dirty="0">
                <a:ea typeface="HY헤드라인M" pitchFamily="18" charset="-127"/>
              </a:rPr>
              <a:t>(extreme value) </a:t>
            </a:r>
            <a:r>
              <a:rPr lang="ko-KR" altLang="en-US" sz="2000" dirty="0" smtClean="0">
                <a:ea typeface="HY헤드라인M" pitchFamily="18" charset="-127"/>
              </a:rPr>
              <a:t>찾기</a:t>
            </a: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1021957" name="Text Box 5"/>
          <p:cNvSpPr txBox="1">
            <a:spLocks noChangeArrowheads="1"/>
          </p:cNvSpPr>
          <p:nvPr/>
        </p:nvSpPr>
        <p:spPr bwMode="auto">
          <a:xfrm>
            <a:off x="7980363" y="476250"/>
            <a:ext cx="107315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Secant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6FC90B2-7495-49FB-AAB6-F7B43EB2B7FF}" type="slidenum">
              <a:rPr lang="en-US" altLang="ko-KR"/>
              <a:pPr/>
              <a:t>16</a:t>
            </a:fld>
            <a:endParaRPr lang="en-US" altLang="ko-KR"/>
          </a:p>
        </p:txBody>
      </p:sp>
      <p:sp>
        <p:nvSpPr>
          <p:cNvPr id="897026" name="Rectangle 2"/>
          <p:cNvSpPr>
            <a:spLocks noChangeArrowheads="1"/>
          </p:cNvSpPr>
          <p:nvPr/>
        </p:nvSpPr>
        <p:spPr bwMode="auto">
          <a:xfrm>
            <a:off x="815975" y="163513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가상 위치법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(False Position Method)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(1/6)</a:t>
            </a:r>
          </a:p>
        </p:txBody>
      </p:sp>
      <p:sp>
        <p:nvSpPr>
          <p:cNvPr id="897027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이분법의 개선된 형태</a:t>
            </a:r>
          </a:p>
        </p:txBody>
      </p:sp>
      <p:sp>
        <p:nvSpPr>
          <p:cNvPr id="897028" name="Text Box 4"/>
          <p:cNvSpPr txBox="1">
            <a:spLocks noChangeArrowheads="1"/>
          </p:cNvSpPr>
          <p:nvPr/>
        </p:nvSpPr>
        <p:spPr bwMode="auto">
          <a:xfrm>
            <a:off x="323850" y="2060575"/>
            <a:ext cx="8569325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이분법에서는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구간 축소를 위하여 기존 구간을 반으로 줄여나가는 방법을 사용하였다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897029" name="Text Box 5"/>
          <p:cNvSpPr txBox="1">
            <a:spLocks noChangeArrowheads="1"/>
          </p:cNvSpPr>
          <p:nvPr/>
        </p:nvSpPr>
        <p:spPr bwMode="auto">
          <a:xfrm>
            <a:off x="323850" y="3422650"/>
            <a:ext cx="8569325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가상 위치법에서는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현재 구간을 직선으로 연결하여 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ko-KR" altLang="en-US" sz="2000">
                <a:ea typeface="HY헤드라인M" pitchFamily="18" charset="-127"/>
              </a:rPr>
              <a:t>축과의 교점을 중심으로 구간을 나눈다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897046" name="Text Box 22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28" grpId="0"/>
      <p:bldP spid="8970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C5D5E9E5-D6DE-4E3F-91C4-190476288995}" type="slidenum">
              <a:rPr lang="en-US" altLang="ko-KR"/>
              <a:pPr/>
              <a:t>17</a:t>
            </a:fld>
            <a:endParaRPr lang="en-US" altLang="ko-KR"/>
          </a:p>
        </p:txBody>
      </p:sp>
      <p:sp>
        <p:nvSpPr>
          <p:cNvPr id="899074" name="Rectangle 2"/>
          <p:cNvSpPr>
            <a:spLocks noChangeArrowheads="1"/>
          </p:cNvSpPr>
          <p:nvPr/>
        </p:nvSpPr>
        <p:spPr bwMode="auto">
          <a:xfrm>
            <a:off x="815975" y="163513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가상 위치법 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(2/6)</a:t>
            </a:r>
          </a:p>
        </p:txBody>
      </p:sp>
      <p:sp>
        <p:nvSpPr>
          <p:cNvPr id="899075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이분법 </a:t>
            </a:r>
            <a:r>
              <a:rPr lang="en-US" altLang="ko-KR" sz="2000">
                <a:ea typeface="HY헤드라인M" pitchFamily="18" charset="-127"/>
              </a:rPr>
              <a:t>vs. </a:t>
            </a:r>
            <a:r>
              <a:rPr lang="ko-KR" altLang="en-US" sz="2000">
                <a:ea typeface="HY헤드라인M" pitchFamily="18" charset="-127"/>
              </a:rPr>
              <a:t>가상 위치법</a:t>
            </a:r>
          </a:p>
        </p:txBody>
      </p:sp>
      <p:sp>
        <p:nvSpPr>
          <p:cNvPr id="899079" name="Text Box 7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899081" name="Line 9"/>
          <p:cNvSpPr>
            <a:spLocks noChangeShapeType="1"/>
          </p:cNvSpPr>
          <p:nvPr/>
        </p:nvSpPr>
        <p:spPr bwMode="auto">
          <a:xfrm>
            <a:off x="828675" y="3789363"/>
            <a:ext cx="32400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082" name="Line 10"/>
          <p:cNvSpPr>
            <a:spLocks noChangeShapeType="1"/>
          </p:cNvSpPr>
          <p:nvPr/>
        </p:nvSpPr>
        <p:spPr bwMode="auto">
          <a:xfrm flipV="1">
            <a:off x="1116013" y="2420938"/>
            <a:ext cx="0" cy="223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083" name="Freeform 11"/>
          <p:cNvSpPr>
            <a:spLocks/>
          </p:cNvSpPr>
          <p:nvPr/>
        </p:nvSpPr>
        <p:spPr bwMode="auto">
          <a:xfrm>
            <a:off x="1889125" y="2571750"/>
            <a:ext cx="1755775" cy="2085975"/>
          </a:xfrm>
          <a:custGeom>
            <a:avLst/>
            <a:gdLst/>
            <a:ahLst/>
            <a:cxnLst>
              <a:cxn ang="0">
                <a:pos x="0" y="1314"/>
              </a:cxn>
              <a:cxn ang="0">
                <a:pos x="246" y="945"/>
              </a:cxn>
              <a:cxn ang="0">
                <a:pos x="845" y="492"/>
              </a:cxn>
              <a:cxn ang="0">
                <a:pos x="1106" y="0"/>
              </a:cxn>
            </a:cxnLst>
            <a:rect l="0" t="0" r="r" b="b"/>
            <a:pathLst>
              <a:path w="1106" h="1314">
                <a:moveTo>
                  <a:pt x="0" y="1314"/>
                </a:moveTo>
                <a:cubicBezTo>
                  <a:pt x="41" y="1253"/>
                  <a:pt x="105" y="1082"/>
                  <a:pt x="246" y="945"/>
                </a:cubicBezTo>
                <a:cubicBezTo>
                  <a:pt x="387" y="808"/>
                  <a:pt x="702" y="649"/>
                  <a:pt x="845" y="492"/>
                </a:cubicBezTo>
                <a:cubicBezTo>
                  <a:pt x="988" y="335"/>
                  <a:pt x="1052" y="103"/>
                  <a:pt x="1106" y="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084" name="Text Box 12"/>
          <p:cNvSpPr txBox="1">
            <a:spLocks noChangeArrowheads="1"/>
          </p:cNvSpPr>
          <p:nvPr/>
        </p:nvSpPr>
        <p:spPr bwMode="auto">
          <a:xfrm>
            <a:off x="684213" y="2420938"/>
            <a:ext cx="431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f</a:t>
            </a:r>
            <a:r>
              <a:rPr lang="en-US" altLang="ko-KR"/>
              <a:t>(</a:t>
            </a:r>
            <a:r>
              <a:rPr lang="en-US" altLang="ko-KR" i="1"/>
              <a:t>x</a:t>
            </a:r>
            <a:r>
              <a:rPr lang="en-US" altLang="ko-KR"/>
              <a:t>)</a:t>
            </a:r>
          </a:p>
        </p:txBody>
      </p:sp>
      <p:sp>
        <p:nvSpPr>
          <p:cNvPr id="899085" name="Text Box 13"/>
          <p:cNvSpPr txBox="1">
            <a:spLocks noChangeArrowheads="1"/>
          </p:cNvSpPr>
          <p:nvPr/>
        </p:nvSpPr>
        <p:spPr bwMode="auto">
          <a:xfrm>
            <a:off x="1549400" y="3776663"/>
            <a:ext cx="2190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X</a:t>
            </a:r>
            <a:r>
              <a:rPr lang="en-US" altLang="ko-KR" i="1" baseline="-25000"/>
              <a:t>l</a:t>
            </a:r>
          </a:p>
        </p:txBody>
      </p:sp>
      <p:sp>
        <p:nvSpPr>
          <p:cNvPr id="899086" name="Line 14"/>
          <p:cNvSpPr>
            <a:spLocks noChangeShapeType="1"/>
          </p:cNvSpPr>
          <p:nvPr/>
        </p:nvSpPr>
        <p:spPr bwMode="auto">
          <a:xfrm flipV="1">
            <a:off x="1620838" y="3716338"/>
            <a:ext cx="0" cy="146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087" name="Line 15"/>
          <p:cNvSpPr>
            <a:spLocks noChangeShapeType="1"/>
          </p:cNvSpPr>
          <p:nvPr/>
        </p:nvSpPr>
        <p:spPr bwMode="auto">
          <a:xfrm flipV="1">
            <a:off x="3302000" y="3716338"/>
            <a:ext cx="0" cy="146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088" name="Text Box 16"/>
          <p:cNvSpPr txBox="1">
            <a:spLocks noChangeArrowheads="1"/>
          </p:cNvSpPr>
          <p:nvPr/>
        </p:nvSpPr>
        <p:spPr bwMode="auto">
          <a:xfrm>
            <a:off x="3201988" y="3789363"/>
            <a:ext cx="2190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X</a:t>
            </a:r>
            <a:r>
              <a:rPr lang="en-US" altLang="ko-KR" i="1" baseline="-25000"/>
              <a:t>h</a:t>
            </a:r>
          </a:p>
        </p:txBody>
      </p:sp>
      <p:sp>
        <p:nvSpPr>
          <p:cNvPr id="899089" name="Line 17"/>
          <p:cNvSpPr>
            <a:spLocks noChangeShapeType="1"/>
          </p:cNvSpPr>
          <p:nvPr/>
        </p:nvSpPr>
        <p:spPr bwMode="auto">
          <a:xfrm flipV="1">
            <a:off x="2484438" y="3716338"/>
            <a:ext cx="0" cy="146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090" name="Text Box 18"/>
          <p:cNvSpPr txBox="1">
            <a:spLocks noChangeArrowheads="1"/>
          </p:cNvSpPr>
          <p:nvPr/>
        </p:nvSpPr>
        <p:spPr bwMode="auto">
          <a:xfrm>
            <a:off x="2333625" y="3357563"/>
            <a:ext cx="2952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>
                <a:solidFill>
                  <a:schemeClr val="accent2"/>
                </a:solidFill>
              </a:rPr>
              <a:t>X</a:t>
            </a:r>
            <a:r>
              <a:rPr lang="en-US" altLang="ko-KR" i="1" baseline="-25000">
                <a:solidFill>
                  <a:schemeClr val="accent2"/>
                </a:solidFill>
              </a:rPr>
              <a:t>m</a:t>
            </a:r>
          </a:p>
        </p:txBody>
      </p:sp>
      <p:sp>
        <p:nvSpPr>
          <p:cNvPr id="899091" name="Text Box 19"/>
          <p:cNvSpPr txBox="1">
            <a:spLocks noChangeArrowheads="1"/>
          </p:cNvSpPr>
          <p:nvPr/>
        </p:nvSpPr>
        <p:spPr bwMode="auto">
          <a:xfrm>
            <a:off x="2341563" y="4365625"/>
            <a:ext cx="3556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X</a:t>
            </a:r>
            <a:r>
              <a:rPr lang="en-US" altLang="ko-KR" i="1" baseline="-25000"/>
              <a:t>l</a:t>
            </a:r>
            <a:r>
              <a:rPr lang="en-US" altLang="ko-KR" i="1"/>
              <a:t>’</a:t>
            </a:r>
          </a:p>
        </p:txBody>
      </p:sp>
      <p:sp>
        <p:nvSpPr>
          <p:cNvPr id="899092" name="Line 20"/>
          <p:cNvSpPr>
            <a:spLocks noChangeShapeType="1"/>
          </p:cNvSpPr>
          <p:nvPr/>
        </p:nvSpPr>
        <p:spPr bwMode="auto">
          <a:xfrm flipV="1">
            <a:off x="2484438" y="3860800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093" name="Text Box 21"/>
          <p:cNvSpPr txBox="1">
            <a:spLocks noChangeArrowheads="1"/>
          </p:cNvSpPr>
          <p:nvPr/>
        </p:nvSpPr>
        <p:spPr bwMode="auto">
          <a:xfrm>
            <a:off x="3162300" y="4356100"/>
            <a:ext cx="3556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X</a:t>
            </a:r>
            <a:r>
              <a:rPr lang="en-US" altLang="ko-KR" i="1" baseline="-25000"/>
              <a:t>h</a:t>
            </a:r>
            <a:r>
              <a:rPr lang="en-US" altLang="ko-KR" i="1"/>
              <a:t>’</a:t>
            </a:r>
          </a:p>
        </p:txBody>
      </p:sp>
      <p:sp>
        <p:nvSpPr>
          <p:cNvPr id="899094" name="Line 22"/>
          <p:cNvSpPr>
            <a:spLocks noChangeShapeType="1"/>
          </p:cNvSpPr>
          <p:nvPr/>
        </p:nvSpPr>
        <p:spPr bwMode="auto">
          <a:xfrm flipV="1">
            <a:off x="3302000" y="41497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095" name="Line 23"/>
          <p:cNvSpPr>
            <a:spLocks noChangeShapeType="1"/>
          </p:cNvSpPr>
          <p:nvPr/>
        </p:nvSpPr>
        <p:spPr bwMode="auto">
          <a:xfrm flipV="1">
            <a:off x="2890838" y="3716338"/>
            <a:ext cx="0" cy="146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096" name="Line 24"/>
          <p:cNvSpPr>
            <a:spLocks noChangeShapeType="1"/>
          </p:cNvSpPr>
          <p:nvPr/>
        </p:nvSpPr>
        <p:spPr bwMode="auto">
          <a:xfrm flipV="1">
            <a:off x="2890838" y="3860800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097" name="Text Box 25"/>
          <p:cNvSpPr txBox="1">
            <a:spLocks noChangeArrowheads="1"/>
          </p:cNvSpPr>
          <p:nvPr/>
        </p:nvSpPr>
        <p:spPr bwMode="auto">
          <a:xfrm>
            <a:off x="2768600" y="4365625"/>
            <a:ext cx="3556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>
                <a:solidFill>
                  <a:schemeClr val="accent2"/>
                </a:solidFill>
              </a:rPr>
              <a:t>X</a:t>
            </a:r>
            <a:r>
              <a:rPr lang="en-US" altLang="ko-KR" i="1" baseline="-25000">
                <a:solidFill>
                  <a:schemeClr val="accent2"/>
                </a:solidFill>
              </a:rPr>
              <a:t>m</a:t>
            </a:r>
            <a:r>
              <a:rPr lang="en-US" altLang="ko-KR" i="1">
                <a:solidFill>
                  <a:schemeClr val="accent2"/>
                </a:solidFill>
              </a:rPr>
              <a:t>’</a:t>
            </a:r>
          </a:p>
        </p:txBody>
      </p:sp>
      <p:sp>
        <p:nvSpPr>
          <p:cNvPr id="899098" name="Text Box 26"/>
          <p:cNvSpPr txBox="1">
            <a:spLocks noChangeArrowheads="1"/>
          </p:cNvSpPr>
          <p:nvPr/>
        </p:nvSpPr>
        <p:spPr bwMode="auto">
          <a:xfrm>
            <a:off x="3814763" y="3716338"/>
            <a:ext cx="431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x</a:t>
            </a:r>
            <a:endParaRPr lang="en-US" altLang="ko-KR"/>
          </a:p>
        </p:txBody>
      </p:sp>
      <p:sp>
        <p:nvSpPr>
          <p:cNvPr id="899101" name="Rectangle 29"/>
          <p:cNvSpPr>
            <a:spLocks noChangeArrowheads="1"/>
          </p:cNvSpPr>
          <p:nvPr/>
        </p:nvSpPr>
        <p:spPr bwMode="auto">
          <a:xfrm>
            <a:off x="1331913" y="5251450"/>
            <a:ext cx="21240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ko-KR" sz="18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Bisection Method</a:t>
            </a:r>
          </a:p>
        </p:txBody>
      </p:sp>
      <p:sp>
        <p:nvSpPr>
          <p:cNvPr id="899102" name="Rectangle 30"/>
          <p:cNvSpPr>
            <a:spLocks noChangeArrowheads="1"/>
          </p:cNvSpPr>
          <p:nvPr/>
        </p:nvSpPr>
        <p:spPr bwMode="auto">
          <a:xfrm>
            <a:off x="539750" y="2060575"/>
            <a:ext cx="3816350" cy="3744913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104" name="Line 32"/>
          <p:cNvSpPr>
            <a:spLocks noChangeShapeType="1"/>
          </p:cNvSpPr>
          <p:nvPr/>
        </p:nvSpPr>
        <p:spPr bwMode="auto">
          <a:xfrm>
            <a:off x="5113338" y="3789363"/>
            <a:ext cx="3240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105" name="Line 33"/>
          <p:cNvSpPr>
            <a:spLocks noChangeShapeType="1"/>
          </p:cNvSpPr>
          <p:nvPr/>
        </p:nvSpPr>
        <p:spPr bwMode="auto">
          <a:xfrm flipV="1">
            <a:off x="5400675" y="2420938"/>
            <a:ext cx="0" cy="223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106" name="Freeform 34"/>
          <p:cNvSpPr>
            <a:spLocks/>
          </p:cNvSpPr>
          <p:nvPr/>
        </p:nvSpPr>
        <p:spPr bwMode="auto">
          <a:xfrm>
            <a:off x="5922963" y="2571750"/>
            <a:ext cx="2006600" cy="2441575"/>
          </a:xfrm>
          <a:custGeom>
            <a:avLst/>
            <a:gdLst/>
            <a:ahLst/>
            <a:cxnLst>
              <a:cxn ang="0">
                <a:pos x="0" y="1538"/>
              </a:cxn>
              <a:cxn ang="0">
                <a:pos x="162" y="1223"/>
              </a:cxn>
              <a:cxn ang="0">
                <a:pos x="404" y="945"/>
              </a:cxn>
              <a:cxn ang="0">
                <a:pos x="1003" y="492"/>
              </a:cxn>
              <a:cxn ang="0">
                <a:pos x="1264" y="0"/>
              </a:cxn>
            </a:cxnLst>
            <a:rect l="0" t="0" r="r" b="b"/>
            <a:pathLst>
              <a:path w="1264" h="1538">
                <a:moveTo>
                  <a:pt x="0" y="1538"/>
                </a:moveTo>
                <a:cubicBezTo>
                  <a:pt x="27" y="1485"/>
                  <a:pt x="95" y="1322"/>
                  <a:pt x="162" y="1223"/>
                </a:cubicBezTo>
                <a:cubicBezTo>
                  <a:pt x="229" y="1124"/>
                  <a:pt x="264" y="1067"/>
                  <a:pt x="404" y="945"/>
                </a:cubicBezTo>
                <a:cubicBezTo>
                  <a:pt x="544" y="823"/>
                  <a:pt x="860" y="649"/>
                  <a:pt x="1003" y="492"/>
                </a:cubicBezTo>
                <a:cubicBezTo>
                  <a:pt x="1146" y="335"/>
                  <a:pt x="1210" y="103"/>
                  <a:pt x="1264" y="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107" name="Text Box 35"/>
          <p:cNvSpPr txBox="1">
            <a:spLocks noChangeArrowheads="1"/>
          </p:cNvSpPr>
          <p:nvPr/>
        </p:nvSpPr>
        <p:spPr bwMode="auto">
          <a:xfrm>
            <a:off x="4968875" y="2420938"/>
            <a:ext cx="431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f</a:t>
            </a:r>
            <a:r>
              <a:rPr lang="en-US" altLang="ko-KR"/>
              <a:t>(</a:t>
            </a:r>
            <a:r>
              <a:rPr lang="en-US" altLang="ko-KR" i="1"/>
              <a:t>x</a:t>
            </a:r>
            <a:r>
              <a:rPr lang="en-US" altLang="ko-KR"/>
              <a:t>)</a:t>
            </a:r>
          </a:p>
        </p:txBody>
      </p:sp>
      <p:sp>
        <p:nvSpPr>
          <p:cNvPr id="899108" name="Text Box 36"/>
          <p:cNvSpPr txBox="1">
            <a:spLocks noChangeArrowheads="1"/>
          </p:cNvSpPr>
          <p:nvPr/>
        </p:nvSpPr>
        <p:spPr bwMode="auto">
          <a:xfrm>
            <a:off x="5937250" y="3776663"/>
            <a:ext cx="2190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X</a:t>
            </a:r>
            <a:r>
              <a:rPr lang="en-US" altLang="ko-KR" i="1" baseline="-25000"/>
              <a:t>l</a:t>
            </a:r>
          </a:p>
        </p:txBody>
      </p:sp>
      <p:sp>
        <p:nvSpPr>
          <p:cNvPr id="899109" name="Line 37"/>
          <p:cNvSpPr>
            <a:spLocks noChangeShapeType="1"/>
          </p:cNvSpPr>
          <p:nvPr/>
        </p:nvSpPr>
        <p:spPr bwMode="auto">
          <a:xfrm flipV="1">
            <a:off x="6008688" y="3716338"/>
            <a:ext cx="0" cy="146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110" name="Line 38"/>
          <p:cNvSpPr>
            <a:spLocks noChangeShapeType="1"/>
          </p:cNvSpPr>
          <p:nvPr/>
        </p:nvSpPr>
        <p:spPr bwMode="auto">
          <a:xfrm flipV="1">
            <a:off x="7599363" y="3716338"/>
            <a:ext cx="0" cy="146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111" name="Text Box 39"/>
          <p:cNvSpPr txBox="1">
            <a:spLocks noChangeArrowheads="1"/>
          </p:cNvSpPr>
          <p:nvPr/>
        </p:nvSpPr>
        <p:spPr bwMode="auto">
          <a:xfrm>
            <a:off x="7499350" y="3789363"/>
            <a:ext cx="2190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X</a:t>
            </a:r>
            <a:r>
              <a:rPr lang="en-US" altLang="ko-KR" i="1" baseline="-25000"/>
              <a:t>h</a:t>
            </a:r>
          </a:p>
        </p:txBody>
      </p:sp>
      <p:sp>
        <p:nvSpPr>
          <p:cNvPr id="899112" name="Line 40"/>
          <p:cNvSpPr>
            <a:spLocks noChangeShapeType="1"/>
          </p:cNvSpPr>
          <p:nvPr/>
        </p:nvSpPr>
        <p:spPr bwMode="auto">
          <a:xfrm flipV="1">
            <a:off x="7045325" y="3716338"/>
            <a:ext cx="0" cy="146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117" name="Line 45"/>
          <p:cNvSpPr>
            <a:spLocks noChangeShapeType="1"/>
          </p:cNvSpPr>
          <p:nvPr/>
        </p:nvSpPr>
        <p:spPr bwMode="auto">
          <a:xfrm flipV="1">
            <a:off x="7596188" y="2924175"/>
            <a:ext cx="0" cy="7921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99120" name="Text Box 48"/>
          <p:cNvSpPr txBox="1">
            <a:spLocks noChangeArrowheads="1"/>
          </p:cNvSpPr>
          <p:nvPr/>
        </p:nvSpPr>
        <p:spPr bwMode="auto">
          <a:xfrm>
            <a:off x="5834063" y="3355975"/>
            <a:ext cx="3556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X</a:t>
            </a:r>
            <a:r>
              <a:rPr lang="en-US" altLang="ko-KR" i="1" baseline="-25000"/>
              <a:t>l</a:t>
            </a:r>
            <a:r>
              <a:rPr lang="en-US" altLang="ko-KR" i="1"/>
              <a:t>’</a:t>
            </a:r>
          </a:p>
        </p:txBody>
      </p:sp>
      <p:sp>
        <p:nvSpPr>
          <p:cNvPr id="899121" name="Text Box 49"/>
          <p:cNvSpPr txBox="1">
            <a:spLocks noChangeArrowheads="1"/>
          </p:cNvSpPr>
          <p:nvPr/>
        </p:nvSpPr>
        <p:spPr bwMode="auto">
          <a:xfrm>
            <a:off x="8099425" y="3716338"/>
            <a:ext cx="431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x</a:t>
            </a:r>
            <a:endParaRPr lang="en-US" altLang="ko-KR"/>
          </a:p>
        </p:txBody>
      </p:sp>
      <p:sp>
        <p:nvSpPr>
          <p:cNvPr id="899122" name="Line 50"/>
          <p:cNvSpPr>
            <a:spLocks noChangeShapeType="1"/>
          </p:cNvSpPr>
          <p:nvPr/>
        </p:nvSpPr>
        <p:spPr bwMode="auto">
          <a:xfrm flipH="1" flipV="1">
            <a:off x="6003925" y="3789363"/>
            <a:ext cx="0" cy="13668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pSp>
        <p:nvGrpSpPr>
          <p:cNvPr id="899130" name="Group 58"/>
          <p:cNvGrpSpPr>
            <a:grpSpLocks/>
          </p:cNvGrpSpPr>
          <p:nvPr/>
        </p:nvGrpSpPr>
        <p:grpSpPr bwMode="auto">
          <a:xfrm>
            <a:off x="5729288" y="2884488"/>
            <a:ext cx="2228850" cy="2212975"/>
            <a:chOff x="3609" y="1817"/>
            <a:chExt cx="1404" cy="1394"/>
          </a:xfrm>
        </p:grpSpPr>
        <p:sp>
          <p:nvSpPr>
            <p:cNvPr id="899113" name="Text Box 41"/>
            <p:cNvSpPr txBox="1">
              <a:spLocks noChangeArrowheads="1"/>
            </p:cNvSpPr>
            <p:nvPr/>
          </p:nvSpPr>
          <p:spPr bwMode="auto">
            <a:xfrm>
              <a:off x="4339" y="1997"/>
              <a:ext cx="186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>
                  <a:solidFill>
                    <a:schemeClr val="accent2"/>
                  </a:solidFill>
                </a:rPr>
                <a:t>X</a:t>
              </a:r>
              <a:r>
                <a:rPr lang="en-US" altLang="ko-KR" i="1" baseline="-25000">
                  <a:solidFill>
                    <a:schemeClr val="accent2"/>
                  </a:solidFill>
                </a:rPr>
                <a:t>m</a:t>
              </a:r>
            </a:p>
          </p:txBody>
        </p:sp>
        <p:sp>
          <p:nvSpPr>
            <p:cNvPr id="899115" name="Line 43"/>
            <p:cNvSpPr>
              <a:spLocks noChangeShapeType="1"/>
            </p:cNvSpPr>
            <p:nvPr/>
          </p:nvSpPr>
          <p:spPr bwMode="auto">
            <a:xfrm flipV="1">
              <a:off x="4438" y="2242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99123" name="Line 51"/>
            <p:cNvSpPr>
              <a:spLocks noChangeShapeType="1"/>
            </p:cNvSpPr>
            <p:nvPr/>
          </p:nvSpPr>
          <p:spPr bwMode="auto">
            <a:xfrm flipV="1">
              <a:off x="3609" y="1817"/>
              <a:ext cx="1404" cy="1394"/>
            </a:xfrm>
            <a:prstGeom prst="line">
              <a:avLst/>
            </a:prstGeom>
            <a:noFill/>
            <a:ln w="127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99124" name="Text Box 52"/>
          <p:cNvSpPr txBox="1">
            <a:spLocks noChangeArrowheads="1"/>
          </p:cNvSpPr>
          <p:nvPr/>
        </p:nvSpPr>
        <p:spPr bwMode="auto">
          <a:xfrm>
            <a:off x="6918325" y="3789363"/>
            <a:ext cx="3556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X</a:t>
            </a:r>
            <a:r>
              <a:rPr lang="en-US" altLang="ko-KR" i="1" baseline="-25000"/>
              <a:t>h</a:t>
            </a:r>
            <a:r>
              <a:rPr lang="en-US" altLang="ko-KR" i="1"/>
              <a:t>’</a:t>
            </a:r>
          </a:p>
        </p:txBody>
      </p:sp>
      <p:grpSp>
        <p:nvGrpSpPr>
          <p:cNvPr id="899131" name="Group 59"/>
          <p:cNvGrpSpPr>
            <a:grpSpLocks/>
          </p:cNvGrpSpPr>
          <p:nvPr/>
        </p:nvGrpSpPr>
        <p:grpSpPr bwMode="auto">
          <a:xfrm>
            <a:off x="5470525" y="3349625"/>
            <a:ext cx="1941513" cy="2000250"/>
            <a:chOff x="3446" y="2110"/>
            <a:chExt cx="1223" cy="1260"/>
          </a:xfrm>
        </p:grpSpPr>
        <p:sp>
          <p:nvSpPr>
            <p:cNvPr id="899125" name="Line 53"/>
            <p:cNvSpPr>
              <a:spLocks noChangeShapeType="1"/>
            </p:cNvSpPr>
            <p:nvPr/>
          </p:nvSpPr>
          <p:spPr bwMode="auto">
            <a:xfrm flipV="1">
              <a:off x="3446" y="2110"/>
              <a:ext cx="1223" cy="1260"/>
            </a:xfrm>
            <a:prstGeom prst="line">
              <a:avLst/>
            </a:prstGeom>
            <a:noFill/>
            <a:ln w="127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99126" name="Text Box 54"/>
            <p:cNvSpPr txBox="1">
              <a:spLocks noChangeArrowheads="1"/>
            </p:cNvSpPr>
            <p:nvPr/>
          </p:nvSpPr>
          <p:spPr bwMode="auto">
            <a:xfrm>
              <a:off x="4198" y="2144"/>
              <a:ext cx="224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>
                  <a:solidFill>
                    <a:schemeClr val="accent2"/>
                  </a:solidFill>
                </a:rPr>
                <a:t>X</a:t>
              </a:r>
              <a:r>
                <a:rPr lang="en-US" altLang="ko-KR" i="1" baseline="-25000">
                  <a:solidFill>
                    <a:schemeClr val="accent2"/>
                  </a:solidFill>
                </a:rPr>
                <a:t>m</a:t>
              </a:r>
              <a:r>
                <a:rPr lang="en-US" altLang="ko-KR" i="1">
                  <a:solidFill>
                    <a:schemeClr val="accent2"/>
                  </a:solidFill>
                </a:rPr>
                <a:t>’</a:t>
              </a:r>
            </a:p>
          </p:txBody>
        </p:sp>
      </p:grpSp>
      <p:sp>
        <p:nvSpPr>
          <p:cNvPr id="899127" name="Rectangle 55"/>
          <p:cNvSpPr>
            <a:spLocks noChangeArrowheads="1"/>
          </p:cNvSpPr>
          <p:nvPr/>
        </p:nvSpPr>
        <p:spPr bwMode="auto">
          <a:xfrm>
            <a:off x="5256213" y="5276850"/>
            <a:ext cx="27717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ko-KR" sz="1800"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False Position Method</a:t>
            </a:r>
          </a:p>
        </p:txBody>
      </p:sp>
      <p:sp>
        <p:nvSpPr>
          <p:cNvPr id="899128" name="Rectangle 56"/>
          <p:cNvSpPr>
            <a:spLocks noChangeArrowheads="1"/>
          </p:cNvSpPr>
          <p:nvPr/>
        </p:nvSpPr>
        <p:spPr bwMode="auto">
          <a:xfrm>
            <a:off x="4787900" y="2060575"/>
            <a:ext cx="3816350" cy="3744913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1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C57E6015-004C-4A2C-8DEA-7C2EF7698F58}" type="slidenum">
              <a:rPr lang="en-US" altLang="ko-KR"/>
              <a:pPr/>
              <a:t>18</a:t>
            </a:fld>
            <a:endParaRPr lang="en-US" altLang="ko-KR"/>
          </a:p>
        </p:txBody>
      </p:sp>
      <p:sp>
        <p:nvSpPr>
          <p:cNvPr id="901122" name="Rectangle 2"/>
          <p:cNvSpPr>
            <a:spLocks noChangeArrowheads="1"/>
          </p:cNvSpPr>
          <p:nvPr/>
        </p:nvSpPr>
        <p:spPr bwMode="auto">
          <a:xfrm>
            <a:off x="815975" y="163513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가상 위치법 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(3/6)</a:t>
            </a:r>
          </a:p>
        </p:txBody>
      </p:sp>
      <p:sp>
        <p:nvSpPr>
          <p:cNvPr id="901123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569325" cy="2409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교점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i="1" baseline="-25000">
                <a:ea typeface="HY헤드라인M" pitchFamily="18" charset="-127"/>
              </a:rPr>
              <a:t>m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구하기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>
                <a:ea typeface="HY헤드라인M" pitchFamily="18" charset="-127"/>
              </a:rPr>
              <a:t>두 점 </a:t>
            </a:r>
            <a:r>
              <a:rPr lang="en-US" altLang="ko-KR">
                <a:ea typeface="HY헤드라인M" pitchFamily="18" charset="-127"/>
              </a:rPr>
              <a:t>(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en-US" altLang="ko-KR" i="1" baseline="-25000">
                <a:ea typeface="HY헤드라인M" pitchFamily="18" charset="-127"/>
              </a:rPr>
              <a:t>l</a:t>
            </a:r>
            <a:r>
              <a:rPr lang="en-US" altLang="ko-KR">
                <a:ea typeface="HY헤드라인M" pitchFamily="18" charset="-127"/>
              </a:rPr>
              <a:t>, </a:t>
            </a:r>
            <a:r>
              <a:rPr lang="en-US" altLang="ko-KR" i="1">
                <a:ea typeface="HY헤드라인M" pitchFamily="18" charset="-127"/>
              </a:rPr>
              <a:t>f</a:t>
            </a:r>
            <a:r>
              <a:rPr lang="en-US" altLang="ko-KR">
                <a:ea typeface="HY헤드라인M" pitchFamily="18" charset="-127"/>
              </a:rPr>
              <a:t>(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en-US" altLang="ko-KR" i="1" baseline="-25000">
                <a:ea typeface="HY헤드라인M" pitchFamily="18" charset="-127"/>
              </a:rPr>
              <a:t>l</a:t>
            </a:r>
            <a:r>
              <a:rPr lang="en-US" altLang="ko-KR">
                <a:ea typeface="HY헤드라인M" pitchFamily="18" charset="-127"/>
              </a:rPr>
              <a:t>)), (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en-US" altLang="ko-KR" i="1" baseline="-25000">
                <a:ea typeface="HY헤드라인M" pitchFamily="18" charset="-127"/>
              </a:rPr>
              <a:t>h</a:t>
            </a:r>
            <a:r>
              <a:rPr lang="en-US" altLang="ko-KR">
                <a:ea typeface="HY헤드라인M" pitchFamily="18" charset="-127"/>
              </a:rPr>
              <a:t>, </a:t>
            </a:r>
            <a:r>
              <a:rPr lang="en-US" altLang="ko-KR" i="1">
                <a:ea typeface="HY헤드라인M" pitchFamily="18" charset="-127"/>
              </a:rPr>
              <a:t>f</a:t>
            </a:r>
            <a:r>
              <a:rPr lang="en-US" altLang="ko-KR">
                <a:ea typeface="HY헤드라인M" pitchFamily="18" charset="-127"/>
              </a:rPr>
              <a:t>(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en-US" altLang="ko-KR" i="1" baseline="-25000">
                <a:ea typeface="HY헤드라인M" pitchFamily="18" charset="-127"/>
              </a:rPr>
              <a:t>h</a:t>
            </a:r>
            <a:r>
              <a:rPr lang="en-US" altLang="ko-KR">
                <a:ea typeface="HY헤드라인M" pitchFamily="18" charset="-127"/>
              </a:rPr>
              <a:t>))</a:t>
            </a:r>
            <a:r>
              <a:rPr lang="ko-KR" altLang="en-US">
                <a:ea typeface="HY헤드라인M" pitchFamily="18" charset="-127"/>
              </a:rPr>
              <a:t>를 잇는 직선의 방정식은 다음과 같다</a:t>
            </a:r>
            <a:r>
              <a:rPr lang="en-US" altLang="ko-KR">
                <a:ea typeface="HY헤드라인M" pitchFamily="18" charset="-127"/>
              </a:rPr>
              <a:t>.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endParaRPr lang="en-US" altLang="ko-KR">
              <a:ea typeface="HY헤드라인M" pitchFamily="18" charset="-127"/>
            </a:endParaRP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endParaRPr lang="en-US" altLang="ko-KR">
              <a:ea typeface="HY헤드라인M" pitchFamily="18" charset="-127"/>
            </a:endParaRP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endParaRPr lang="en-US" altLang="ko-KR">
              <a:ea typeface="HY헤드라인M" pitchFamily="18" charset="-127"/>
            </a:endParaRP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>
                <a:ea typeface="HY헤드라인M" pitchFamily="18" charset="-127"/>
              </a:rPr>
              <a:t>직선과 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ko-KR" altLang="en-US">
                <a:ea typeface="HY헤드라인M" pitchFamily="18" charset="-127"/>
              </a:rPr>
              <a:t>축과의 교점인 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en-US" altLang="ko-KR" i="1" baseline="-25000">
                <a:ea typeface="HY헤드라인M" pitchFamily="18" charset="-127"/>
              </a:rPr>
              <a:t>m</a:t>
            </a:r>
            <a:r>
              <a:rPr lang="ko-KR" altLang="en-US">
                <a:ea typeface="HY헤드라인M" pitchFamily="18" charset="-127"/>
              </a:rPr>
              <a:t>은 </a:t>
            </a:r>
            <a:r>
              <a:rPr lang="en-US" altLang="ko-KR" i="1">
                <a:ea typeface="HY헤드라인M" pitchFamily="18" charset="-127"/>
              </a:rPr>
              <a:t>y</a:t>
            </a:r>
            <a:r>
              <a:rPr lang="en-US" altLang="ko-KR">
                <a:ea typeface="HY헤드라인M" pitchFamily="18" charset="-127"/>
              </a:rPr>
              <a:t>=0</a:t>
            </a:r>
            <a:r>
              <a:rPr lang="ko-KR" altLang="en-US">
                <a:ea typeface="HY헤드라인M" pitchFamily="18" charset="-127"/>
              </a:rPr>
              <a:t>일 때의 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ko-KR" altLang="en-US">
                <a:ea typeface="HY헤드라인M" pitchFamily="18" charset="-127"/>
              </a:rPr>
              <a:t>값에 해당하므로 다음과 같이 구할 수 있다</a:t>
            </a:r>
            <a:r>
              <a:rPr lang="en-US" altLang="ko-KR">
                <a:ea typeface="HY헤드라인M" pitchFamily="18" charset="-127"/>
              </a:rPr>
              <a:t>.</a:t>
            </a:r>
          </a:p>
        </p:txBody>
      </p:sp>
      <p:sp>
        <p:nvSpPr>
          <p:cNvPr id="901125" name="Text Box 5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901126" name="Object 6"/>
          <p:cNvGraphicFramePr>
            <a:graphicFrameLocks noChangeAspect="1"/>
          </p:cNvGraphicFramePr>
          <p:nvPr/>
        </p:nvGraphicFramePr>
        <p:xfrm>
          <a:off x="971550" y="1997075"/>
          <a:ext cx="410527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30" name="Equation" r:id="rId5" imgW="1434960" imgH="317160" progId="Equation.DSMT4">
                  <p:embed/>
                </p:oleObj>
              </mc:Choice>
              <mc:Fallback>
                <p:oleObj name="Equation" r:id="rId5" imgW="1434960" imgH="317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97075"/>
                        <a:ext cx="4105275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7" name="Object 7"/>
          <p:cNvGraphicFramePr>
            <a:graphicFrameLocks noChangeAspect="1"/>
          </p:cNvGraphicFramePr>
          <p:nvPr/>
        </p:nvGraphicFramePr>
        <p:xfrm>
          <a:off x="881063" y="3644900"/>
          <a:ext cx="4287837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31" name="Equation" r:id="rId7" imgW="1498320" imgH="317160" progId="Equation.DSMT4">
                  <p:embed/>
                </p:oleObj>
              </mc:Choice>
              <mc:Fallback>
                <p:oleObj name="Equation" r:id="rId7" imgW="1498320" imgH="317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3644900"/>
                        <a:ext cx="4287837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8" name="Object 8"/>
          <p:cNvGraphicFramePr>
            <a:graphicFrameLocks noChangeAspect="1"/>
          </p:cNvGraphicFramePr>
          <p:nvPr/>
        </p:nvGraphicFramePr>
        <p:xfrm>
          <a:off x="881063" y="4611688"/>
          <a:ext cx="36703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32" name="Equation" r:id="rId9" imgW="1282680" imgH="304560" progId="Equation.DSMT4">
                  <p:embed/>
                </p:oleObj>
              </mc:Choice>
              <mc:Fallback>
                <p:oleObj name="Equation" r:id="rId9" imgW="128268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4611688"/>
                        <a:ext cx="36703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29" name="Object 9"/>
          <p:cNvGraphicFramePr>
            <a:graphicFrameLocks noChangeAspect="1"/>
          </p:cNvGraphicFramePr>
          <p:nvPr/>
        </p:nvGraphicFramePr>
        <p:xfrm>
          <a:off x="881063" y="5543550"/>
          <a:ext cx="32702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33" name="Equation" r:id="rId11" imgW="1143000" imgH="317160" progId="Equation.DSMT4">
                  <p:embed/>
                </p:oleObj>
              </mc:Choice>
              <mc:Fallback>
                <p:oleObj name="Equation" r:id="rId11" imgW="1143000" imgH="317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5543550"/>
                        <a:ext cx="3270250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954A8063-070F-410F-AD1A-49289F56D0E9}" type="slidenum">
              <a:rPr lang="en-US" altLang="ko-KR"/>
              <a:pPr/>
              <a:t>19</a:t>
            </a:fld>
            <a:endParaRPr lang="en-US" altLang="ko-KR"/>
          </a:p>
        </p:txBody>
      </p:sp>
      <p:sp>
        <p:nvSpPr>
          <p:cNvPr id="903170" name="Rectangle 2"/>
          <p:cNvSpPr>
            <a:spLocks noChangeArrowheads="1"/>
          </p:cNvSpPr>
          <p:nvPr/>
        </p:nvSpPr>
        <p:spPr bwMode="auto">
          <a:xfrm>
            <a:off x="815975" y="163513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가상 위치법 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(4/6)</a:t>
            </a:r>
          </a:p>
        </p:txBody>
      </p:sp>
      <p:sp>
        <p:nvSpPr>
          <p:cNvPr id="903171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569325" cy="3014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할선법과 가상 위치법의 같은 점</a:t>
            </a:r>
            <a:r>
              <a:rPr lang="en-US" altLang="ko-KR" sz="2000">
                <a:ea typeface="HY헤드라인M" pitchFamily="18" charset="-127"/>
              </a:rPr>
              <a:t>: </a:t>
            </a:r>
            <a:r>
              <a:rPr lang="ko-KR" altLang="en-US" sz="2000">
                <a:ea typeface="HY헤드라인M" pitchFamily="18" charset="-127"/>
              </a:rPr>
              <a:t>두 포인트를 대상으로 구한 다음 포인트의 값이 동일하다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1800">
                <a:ea typeface="HY헤드라인M" pitchFamily="18" charset="-127"/>
              </a:rPr>
              <a:t>할선법의 다음 포인트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endParaRPr lang="ko-KR" altLang="en-US" sz="1800">
              <a:ea typeface="HY헤드라인M" pitchFamily="18" charset="-127"/>
            </a:endParaRP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endParaRPr lang="ko-KR" altLang="en-US" sz="1800">
              <a:ea typeface="HY헤드라인M" pitchFamily="18" charset="-127"/>
            </a:endParaRP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endParaRPr lang="ko-KR" altLang="en-US" sz="1800">
              <a:ea typeface="HY헤드라인M" pitchFamily="18" charset="-127"/>
            </a:endParaRP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1800">
                <a:ea typeface="HY헤드라인M" pitchFamily="18" charset="-127"/>
              </a:rPr>
              <a:t>가상 위치법의 다음 포인트</a:t>
            </a:r>
          </a:p>
        </p:txBody>
      </p:sp>
      <p:sp>
        <p:nvSpPr>
          <p:cNvPr id="903173" name="Text Box 5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903175" name="Object 7"/>
          <p:cNvGraphicFramePr>
            <a:graphicFrameLocks noChangeAspect="1"/>
          </p:cNvGraphicFramePr>
          <p:nvPr/>
        </p:nvGraphicFramePr>
        <p:xfrm>
          <a:off x="1042988" y="2492375"/>
          <a:ext cx="39179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77" name="Equation" r:id="rId5" imgW="1485720" imgH="355320" progId="Equation.DSMT4">
                  <p:embed/>
                </p:oleObj>
              </mc:Choice>
              <mc:Fallback>
                <p:oleObj name="Equation" r:id="rId5" imgW="1485720" imgH="355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92375"/>
                        <a:ext cx="3917950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3176" name="Object 8"/>
          <p:cNvGraphicFramePr>
            <a:graphicFrameLocks noChangeAspect="1"/>
          </p:cNvGraphicFramePr>
          <p:nvPr/>
        </p:nvGraphicFramePr>
        <p:xfrm>
          <a:off x="1042988" y="4365625"/>
          <a:ext cx="36703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178" name="Equation" r:id="rId7" imgW="1282680" imgH="304560" progId="Equation.DSMT4">
                  <p:embed/>
                </p:oleObj>
              </mc:Choice>
              <mc:Fallback>
                <p:oleObj name="Equation" r:id="rId7" imgW="128268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365625"/>
                        <a:ext cx="3670300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3BF7C313-5CC8-4F87-8F3A-868565CD4459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874498" name="AutoShape 2"/>
          <p:cNvSpPr>
            <a:spLocks noChangeArrowheads="1"/>
          </p:cNvSpPr>
          <p:nvPr/>
        </p:nvSpPr>
        <p:spPr bwMode="auto">
          <a:xfrm>
            <a:off x="250825" y="2817813"/>
            <a:ext cx="8353425" cy="5524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74499" name="Rectangle 3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We are now …</a:t>
            </a:r>
          </a:p>
        </p:txBody>
      </p:sp>
      <p:sp>
        <p:nvSpPr>
          <p:cNvPr id="874500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34582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이분법</a:t>
            </a:r>
            <a:r>
              <a:rPr lang="en-US" altLang="ko-KR" sz="2000" dirty="0">
                <a:ea typeface="HY헤드라인M" pitchFamily="18" charset="-127"/>
              </a:rPr>
              <a:t>(bisection method)</a:t>
            </a:r>
            <a:r>
              <a:rPr lang="ko-KR" altLang="en-US" sz="2000" dirty="0">
                <a:ea typeface="HY헤드라인M" pitchFamily="18" charset="-127"/>
              </a:rPr>
              <a:t>을 사용한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뉴튼</a:t>
            </a:r>
            <a:r>
              <a:rPr lang="en-US" altLang="ko-KR" sz="2000" dirty="0">
                <a:ea typeface="HY헤드라인M" pitchFamily="18" charset="-127"/>
              </a:rPr>
              <a:t>-</a:t>
            </a:r>
            <a:r>
              <a:rPr lang="ko-KR" altLang="en-US" sz="2000" dirty="0" err="1">
                <a:ea typeface="HY헤드라인M" pitchFamily="18" charset="-127"/>
              </a:rPr>
              <a:t>랩슨법</a:t>
            </a:r>
            <a:r>
              <a:rPr lang="en-US" altLang="ko-KR" sz="2000" dirty="0">
                <a:ea typeface="HY헤드라인M" pitchFamily="18" charset="-127"/>
              </a:rPr>
              <a:t>(Newton-</a:t>
            </a:r>
            <a:r>
              <a:rPr lang="en-US" altLang="ko-KR" sz="2000" dirty="0" err="1">
                <a:ea typeface="HY헤드라인M" pitchFamily="18" charset="-127"/>
              </a:rPr>
              <a:t>Raphson</a:t>
            </a:r>
            <a:r>
              <a:rPr lang="en-US" altLang="ko-KR" sz="2000" dirty="0">
                <a:ea typeface="HY헤드라인M" pitchFamily="18" charset="-127"/>
              </a:rPr>
              <a:t> Method)</a:t>
            </a:r>
            <a:r>
              <a:rPr lang="ko-KR" altLang="en-US" sz="2000" dirty="0">
                <a:ea typeface="HY헤드라인M" pitchFamily="18" charset="-127"/>
              </a:rPr>
              <a:t>을 사용한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그 외의 방정식 풀이 방법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할선법</a:t>
            </a:r>
            <a:r>
              <a:rPr lang="en-US" altLang="ko-KR" sz="2000" dirty="0">
                <a:ea typeface="HY헤드라인M" pitchFamily="18" charset="-127"/>
              </a:rPr>
              <a:t>(Secant Method)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가상 </a:t>
            </a:r>
            <a:r>
              <a:rPr lang="ko-KR" altLang="en-US" sz="2000" dirty="0" err="1">
                <a:ea typeface="HY헤드라인M" pitchFamily="18" charset="-127"/>
              </a:rPr>
              <a:t>위치법</a:t>
            </a:r>
            <a:r>
              <a:rPr lang="en-US" altLang="ko-KR" sz="2000" dirty="0">
                <a:ea typeface="HY헤드라인M" pitchFamily="18" charset="-127"/>
              </a:rPr>
              <a:t>(False Position Method)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극값</a:t>
            </a:r>
            <a:r>
              <a:rPr lang="en-US" altLang="ko-KR" sz="2000" dirty="0">
                <a:ea typeface="HY헤드라인M" pitchFamily="18" charset="-127"/>
              </a:rPr>
              <a:t>(extreme value) </a:t>
            </a:r>
            <a:r>
              <a:rPr lang="ko-KR" altLang="en-US" sz="2000" dirty="0" smtClean="0">
                <a:ea typeface="HY헤드라인M" pitchFamily="18" charset="-127"/>
              </a:rPr>
              <a:t>찾기</a:t>
            </a: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874501" name="Text Box 5"/>
          <p:cNvSpPr txBox="1">
            <a:spLocks noChangeArrowheads="1"/>
          </p:cNvSpPr>
          <p:nvPr/>
        </p:nvSpPr>
        <p:spPr bwMode="auto">
          <a:xfrm>
            <a:off x="7980363" y="476250"/>
            <a:ext cx="107315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Secant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A43A8919-7256-4578-A0E0-4405426777C6}" type="slidenum">
              <a:rPr lang="en-US" altLang="ko-KR"/>
              <a:pPr/>
              <a:t>20</a:t>
            </a:fld>
            <a:endParaRPr lang="en-US" altLang="ko-KR"/>
          </a:p>
        </p:txBody>
      </p:sp>
      <p:sp>
        <p:nvSpPr>
          <p:cNvPr id="921638" name="Rectangle 38"/>
          <p:cNvSpPr>
            <a:spLocks noChangeArrowheads="1"/>
          </p:cNvSpPr>
          <p:nvPr/>
        </p:nvSpPr>
        <p:spPr bwMode="auto">
          <a:xfrm>
            <a:off x="5337175" y="4868863"/>
            <a:ext cx="1873250" cy="1631950"/>
          </a:xfrm>
          <a:prstGeom prst="rect">
            <a:avLst/>
          </a:prstGeom>
          <a:solidFill>
            <a:srgbClr val="CCFFFF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21632" name="Rectangle 32"/>
          <p:cNvSpPr>
            <a:spLocks noChangeArrowheads="1"/>
          </p:cNvSpPr>
          <p:nvPr/>
        </p:nvSpPr>
        <p:spPr bwMode="auto">
          <a:xfrm>
            <a:off x="3203575" y="4868863"/>
            <a:ext cx="1873250" cy="1631950"/>
          </a:xfrm>
          <a:prstGeom prst="rect">
            <a:avLst/>
          </a:prstGeom>
          <a:solidFill>
            <a:srgbClr val="CCFFFF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21626" name="Rectangle 26"/>
          <p:cNvSpPr>
            <a:spLocks noChangeArrowheads="1"/>
          </p:cNvSpPr>
          <p:nvPr/>
        </p:nvSpPr>
        <p:spPr bwMode="auto">
          <a:xfrm>
            <a:off x="1116013" y="4868863"/>
            <a:ext cx="1873250" cy="1631950"/>
          </a:xfrm>
          <a:prstGeom prst="rect">
            <a:avLst/>
          </a:prstGeom>
          <a:solidFill>
            <a:srgbClr val="CCFFFF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21602" name="Rectangle 2"/>
          <p:cNvSpPr>
            <a:spLocks noChangeArrowheads="1"/>
          </p:cNvSpPr>
          <p:nvPr/>
        </p:nvSpPr>
        <p:spPr bwMode="auto">
          <a:xfrm>
            <a:off x="815975" y="163513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가상 위치법 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(5/6)</a:t>
            </a:r>
          </a:p>
        </p:txBody>
      </p:sp>
      <p:sp>
        <p:nvSpPr>
          <p:cNvPr id="921603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8569325" cy="3675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할선법과 가상 위치법의 다른 점</a:t>
            </a:r>
            <a:r>
              <a:rPr lang="en-US" altLang="ko-KR" sz="2000">
                <a:ea typeface="HY헤드라인M" pitchFamily="18" charset="-127"/>
              </a:rPr>
              <a:t>: </a:t>
            </a:r>
            <a:r>
              <a:rPr lang="ko-KR" altLang="en-US" sz="2000">
                <a:ea typeface="HY헤드라인M" pitchFamily="18" charset="-127"/>
              </a:rPr>
              <a:t>새롭게 구한 포인트를 사용하여 다음 두 포인트를 설정하는 방법이 다르다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1800">
                <a:solidFill>
                  <a:schemeClr val="accent2"/>
                </a:solidFill>
                <a:ea typeface="HY헤드라인M" pitchFamily="18" charset="-127"/>
              </a:rPr>
              <a:t>할선법</a:t>
            </a:r>
            <a:r>
              <a:rPr lang="ko-KR" altLang="en-US" sz="1800">
                <a:ea typeface="HY헤드라인M" pitchFamily="18" charset="-127"/>
              </a:rPr>
              <a:t>에서는 </a:t>
            </a:r>
            <a:r>
              <a:rPr lang="en-US" altLang="ko-KR" sz="1800" i="1">
                <a:ea typeface="HY헤드라인M" pitchFamily="18" charset="-127"/>
              </a:rPr>
              <a:t>i</a:t>
            </a:r>
            <a:r>
              <a:rPr lang="ko-KR" altLang="en-US" sz="1800">
                <a:ea typeface="HY헤드라인M" pitchFamily="18" charset="-127"/>
              </a:rPr>
              <a:t>번째 포인트인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</a:t>
            </a:r>
            <a:r>
              <a:rPr lang="ko-KR" altLang="en-US" sz="1800">
                <a:ea typeface="HY헤드라인M" pitchFamily="18" charset="-127"/>
              </a:rPr>
              <a:t>와 다음 포인트인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i+1</a:t>
            </a:r>
            <a:r>
              <a:rPr lang="ko-KR" altLang="en-US" sz="1800">
                <a:ea typeface="HY헤드라인M" pitchFamily="18" charset="-127"/>
              </a:rPr>
              <a:t>이 다다음 포인트인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i+2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ko-KR" altLang="en-US" sz="1800">
                <a:ea typeface="HY헤드라인M" pitchFamily="18" charset="-127"/>
              </a:rPr>
              <a:t>구성에 사용된다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endParaRPr lang="en-US" altLang="ko-KR" sz="1800">
              <a:ea typeface="HY헤드라인M" pitchFamily="18" charset="-127"/>
            </a:endParaRP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endParaRPr lang="en-US" altLang="ko-KR" sz="1800">
              <a:ea typeface="HY헤드라인M" pitchFamily="18" charset="-127"/>
            </a:endParaRP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endParaRPr lang="en-US" altLang="ko-KR" sz="1800">
              <a:ea typeface="HY헤드라인M" pitchFamily="18" charset="-127"/>
            </a:endParaRP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1800">
                <a:solidFill>
                  <a:schemeClr val="accent2"/>
                </a:solidFill>
                <a:ea typeface="HY헤드라인M" pitchFamily="18" charset="-127"/>
              </a:rPr>
              <a:t>가상 위치법</a:t>
            </a:r>
            <a:r>
              <a:rPr lang="ko-KR" altLang="en-US" sz="1800">
                <a:ea typeface="HY헤드라인M" pitchFamily="18" charset="-127"/>
              </a:rPr>
              <a:t>에서는 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l</a:t>
            </a:r>
            <a:r>
              <a:rPr lang="en-US" altLang="ko-KR" sz="1800" i="1">
                <a:ea typeface="HY헤드라인M" pitchFamily="18" charset="-127"/>
              </a:rPr>
              <a:t>,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m</a:t>
            </a:r>
            <a:r>
              <a:rPr lang="en-US" altLang="ko-KR" sz="1800">
                <a:ea typeface="HY헤드라인M" pitchFamily="18" charset="-127"/>
              </a:rPr>
              <a:t>) </a:t>
            </a:r>
            <a:r>
              <a:rPr lang="ko-KR" altLang="en-US" sz="1800">
                <a:ea typeface="HY헤드라인M" pitchFamily="18" charset="-127"/>
              </a:rPr>
              <a:t>혹은 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m</a:t>
            </a:r>
            <a:r>
              <a:rPr lang="en-US" altLang="ko-KR" sz="1800" i="1">
                <a:ea typeface="HY헤드라인M" pitchFamily="18" charset="-127"/>
              </a:rPr>
              <a:t>,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h</a:t>
            </a:r>
            <a:r>
              <a:rPr lang="en-US" altLang="ko-KR" sz="1800">
                <a:ea typeface="HY헤드라인M" pitchFamily="18" charset="-127"/>
              </a:rPr>
              <a:t>) </a:t>
            </a:r>
            <a:r>
              <a:rPr lang="ko-KR" altLang="en-US" sz="1800">
                <a:ea typeface="HY헤드라인M" pitchFamily="18" charset="-127"/>
              </a:rPr>
              <a:t>를 대상으로 부호가 달라지는 쌍을 선택하여 새로운 구간 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l</a:t>
            </a:r>
            <a:r>
              <a:rPr lang="en-US" altLang="ko-KR" sz="1800" i="1">
                <a:ea typeface="HY헤드라인M" pitchFamily="18" charset="-127"/>
              </a:rPr>
              <a:t>,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m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으로 삼는다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</p:txBody>
      </p:sp>
      <p:sp>
        <p:nvSpPr>
          <p:cNvPr id="921604" name="Text Box 4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921605" name="Object 5"/>
          <p:cNvGraphicFramePr>
            <a:graphicFrameLocks noChangeAspect="1"/>
          </p:cNvGraphicFramePr>
          <p:nvPr/>
        </p:nvGraphicFramePr>
        <p:xfrm>
          <a:off x="1116013" y="3074988"/>
          <a:ext cx="4586287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4" name="Equation" r:id="rId5" imgW="1358640" imgH="164880" progId="Equation.DSMT4">
                  <p:embed/>
                </p:oleObj>
              </mc:Choice>
              <mc:Fallback>
                <p:oleObj name="Equation" r:id="rId5" imgW="1358640" imgH="164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074988"/>
                        <a:ext cx="4586287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06" name="Object 6"/>
          <p:cNvGraphicFramePr>
            <a:graphicFrameLocks noChangeAspect="1"/>
          </p:cNvGraphicFramePr>
          <p:nvPr/>
        </p:nvGraphicFramePr>
        <p:xfrm>
          <a:off x="1233488" y="4797425"/>
          <a:ext cx="519112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5" name="Equation" r:id="rId7" imgW="139680" imgH="469800" progId="Equation.DSMT4">
                  <p:embed/>
                </p:oleObj>
              </mc:Choice>
              <mc:Fallback>
                <p:oleObj name="Equation" r:id="rId7" imgW="13968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4797425"/>
                        <a:ext cx="519112" cy="174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1615" name="Group 15"/>
          <p:cNvGrpSpPr>
            <a:grpSpLocks/>
          </p:cNvGrpSpPr>
          <p:nvPr/>
        </p:nvGrpSpPr>
        <p:grpSpPr bwMode="auto">
          <a:xfrm>
            <a:off x="1331913" y="2924175"/>
            <a:ext cx="3097212" cy="273050"/>
            <a:chOff x="1020" y="1787"/>
            <a:chExt cx="1951" cy="318"/>
          </a:xfrm>
        </p:grpSpPr>
        <p:sp>
          <p:nvSpPr>
            <p:cNvPr id="921607" name="Freeform 7"/>
            <p:cNvSpPr>
              <a:spLocks/>
            </p:cNvSpPr>
            <p:nvPr/>
          </p:nvSpPr>
          <p:spPr bwMode="auto">
            <a:xfrm>
              <a:off x="1020" y="1923"/>
              <a:ext cx="499" cy="182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0" y="0"/>
                </a:cxn>
                <a:cxn ang="0">
                  <a:pos x="499" y="0"/>
                </a:cxn>
                <a:cxn ang="0">
                  <a:pos x="499" y="182"/>
                </a:cxn>
              </a:cxnLst>
              <a:rect l="0" t="0" r="r" b="b"/>
              <a:pathLst>
                <a:path w="499" h="182">
                  <a:moveTo>
                    <a:pt x="0" y="137"/>
                  </a:moveTo>
                  <a:lnTo>
                    <a:pt x="0" y="0"/>
                  </a:lnTo>
                  <a:lnTo>
                    <a:pt x="499" y="0"/>
                  </a:lnTo>
                  <a:lnTo>
                    <a:pt x="499" y="182"/>
                  </a:ln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21608" name="Freeform 8"/>
            <p:cNvSpPr>
              <a:spLocks/>
            </p:cNvSpPr>
            <p:nvPr/>
          </p:nvSpPr>
          <p:spPr bwMode="auto">
            <a:xfrm>
              <a:off x="1292" y="1787"/>
              <a:ext cx="681" cy="31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0"/>
                </a:cxn>
                <a:cxn ang="0">
                  <a:pos x="681" y="0"/>
                </a:cxn>
                <a:cxn ang="0">
                  <a:pos x="681" y="318"/>
                </a:cxn>
              </a:cxnLst>
              <a:rect l="0" t="0" r="r" b="b"/>
              <a:pathLst>
                <a:path w="681" h="318">
                  <a:moveTo>
                    <a:pt x="0" y="136"/>
                  </a:moveTo>
                  <a:lnTo>
                    <a:pt x="0" y="0"/>
                  </a:lnTo>
                  <a:lnTo>
                    <a:pt x="681" y="0"/>
                  </a:lnTo>
                  <a:lnTo>
                    <a:pt x="681" y="318"/>
                  </a:ln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21609" name="Freeform 9"/>
            <p:cNvSpPr>
              <a:spLocks/>
            </p:cNvSpPr>
            <p:nvPr/>
          </p:nvSpPr>
          <p:spPr bwMode="auto">
            <a:xfrm>
              <a:off x="2018" y="1923"/>
              <a:ext cx="499" cy="182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0" y="0"/>
                </a:cxn>
                <a:cxn ang="0">
                  <a:pos x="499" y="0"/>
                </a:cxn>
                <a:cxn ang="0">
                  <a:pos x="499" y="182"/>
                </a:cxn>
              </a:cxnLst>
              <a:rect l="0" t="0" r="r" b="b"/>
              <a:pathLst>
                <a:path w="499" h="182">
                  <a:moveTo>
                    <a:pt x="0" y="137"/>
                  </a:moveTo>
                  <a:lnTo>
                    <a:pt x="0" y="0"/>
                  </a:lnTo>
                  <a:lnTo>
                    <a:pt x="499" y="0"/>
                  </a:lnTo>
                  <a:lnTo>
                    <a:pt x="499" y="182"/>
                  </a:ln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21610" name="Freeform 10"/>
            <p:cNvSpPr>
              <a:spLocks/>
            </p:cNvSpPr>
            <p:nvPr/>
          </p:nvSpPr>
          <p:spPr bwMode="auto">
            <a:xfrm>
              <a:off x="2290" y="1787"/>
              <a:ext cx="681" cy="31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0"/>
                </a:cxn>
                <a:cxn ang="0">
                  <a:pos x="681" y="0"/>
                </a:cxn>
                <a:cxn ang="0">
                  <a:pos x="681" y="318"/>
                </a:cxn>
              </a:cxnLst>
              <a:rect l="0" t="0" r="r" b="b"/>
              <a:pathLst>
                <a:path w="681" h="318">
                  <a:moveTo>
                    <a:pt x="0" y="136"/>
                  </a:moveTo>
                  <a:lnTo>
                    <a:pt x="0" y="0"/>
                  </a:lnTo>
                  <a:lnTo>
                    <a:pt x="681" y="0"/>
                  </a:lnTo>
                  <a:lnTo>
                    <a:pt x="681" y="318"/>
                  </a:ln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921616" name="Group 16"/>
          <p:cNvGrpSpPr>
            <a:grpSpLocks/>
          </p:cNvGrpSpPr>
          <p:nvPr/>
        </p:nvGrpSpPr>
        <p:grpSpPr bwMode="auto">
          <a:xfrm>
            <a:off x="2136775" y="3522663"/>
            <a:ext cx="3227388" cy="338137"/>
            <a:chOff x="1527" y="2310"/>
            <a:chExt cx="2033" cy="304"/>
          </a:xfrm>
        </p:grpSpPr>
        <p:sp>
          <p:nvSpPr>
            <p:cNvPr id="921611" name="Freeform 11"/>
            <p:cNvSpPr>
              <a:spLocks/>
            </p:cNvSpPr>
            <p:nvPr/>
          </p:nvSpPr>
          <p:spPr bwMode="auto">
            <a:xfrm flipV="1">
              <a:off x="1527" y="2311"/>
              <a:ext cx="499" cy="181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0" y="0"/>
                </a:cxn>
                <a:cxn ang="0">
                  <a:pos x="499" y="0"/>
                </a:cxn>
                <a:cxn ang="0">
                  <a:pos x="499" y="182"/>
                </a:cxn>
              </a:cxnLst>
              <a:rect l="0" t="0" r="r" b="b"/>
              <a:pathLst>
                <a:path w="499" h="182">
                  <a:moveTo>
                    <a:pt x="0" y="137"/>
                  </a:moveTo>
                  <a:lnTo>
                    <a:pt x="0" y="0"/>
                  </a:lnTo>
                  <a:lnTo>
                    <a:pt x="499" y="0"/>
                  </a:lnTo>
                  <a:lnTo>
                    <a:pt x="499" y="182"/>
                  </a:ln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21612" name="Freeform 12"/>
            <p:cNvSpPr>
              <a:spLocks/>
            </p:cNvSpPr>
            <p:nvPr/>
          </p:nvSpPr>
          <p:spPr bwMode="auto">
            <a:xfrm flipV="1">
              <a:off x="1791" y="2342"/>
              <a:ext cx="726" cy="272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0"/>
                </a:cxn>
                <a:cxn ang="0">
                  <a:pos x="681" y="0"/>
                </a:cxn>
                <a:cxn ang="0">
                  <a:pos x="681" y="318"/>
                </a:cxn>
              </a:cxnLst>
              <a:rect l="0" t="0" r="r" b="b"/>
              <a:pathLst>
                <a:path w="681" h="318">
                  <a:moveTo>
                    <a:pt x="0" y="136"/>
                  </a:moveTo>
                  <a:lnTo>
                    <a:pt x="0" y="0"/>
                  </a:lnTo>
                  <a:lnTo>
                    <a:pt x="681" y="0"/>
                  </a:lnTo>
                  <a:lnTo>
                    <a:pt x="681" y="318"/>
                  </a:ln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21613" name="Freeform 13"/>
            <p:cNvSpPr>
              <a:spLocks/>
            </p:cNvSpPr>
            <p:nvPr/>
          </p:nvSpPr>
          <p:spPr bwMode="auto">
            <a:xfrm flipV="1">
              <a:off x="2570" y="2310"/>
              <a:ext cx="499" cy="181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0" y="0"/>
                </a:cxn>
                <a:cxn ang="0">
                  <a:pos x="499" y="0"/>
                </a:cxn>
                <a:cxn ang="0">
                  <a:pos x="499" y="182"/>
                </a:cxn>
              </a:cxnLst>
              <a:rect l="0" t="0" r="r" b="b"/>
              <a:pathLst>
                <a:path w="499" h="182">
                  <a:moveTo>
                    <a:pt x="0" y="137"/>
                  </a:moveTo>
                  <a:lnTo>
                    <a:pt x="0" y="0"/>
                  </a:lnTo>
                  <a:lnTo>
                    <a:pt x="499" y="0"/>
                  </a:lnTo>
                  <a:lnTo>
                    <a:pt x="499" y="182"/>
                  </a:ln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21614" name="Freeform 14"/>
            <p:cNvSpPr>
              <a:spLocks/>
            </p:cNvSpPr>
            <p:nvPr/>
          </p:nvSpPr>
          <p:spPr bwMode="auto">
            <a:xfrm flipV="1">
              <a:off x="2834" y="2341"/>
              <a:ext cx="726" cy="272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0" y="0"/>
                </a:cxn>
                <a:cxn ang="0">
                  <a:pos x="681" y="0"/>
                </a:cxn>
                <a:cxn ang="0">
                  <a:pos x="681" y="318"/>
                </a:cxn>
              </a:cxnLst>
              <a:rect l="0" t="0" r="r" b="b"/>
              <a:pathLst>
                <a:path w="681" h="318">
                  <a:moveTo>
                    <a:pt x="0" y="136"/>
                  </a:moveTo>
                  <a:lnTo>
                    <a:pt x="0" y="0"/>
                  </a:lnTo>
                  <a:lnTo>
                    <a:pt x="681" y="0"/>
                  </a:lnTo>
                  <a:lnTo>
                    <a:pt x="681" y="318"/>
                  </a:ln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graphicFrame>
        <p:nvGraphicFramePr>
          <p:cNvPr id="921617" name="Object 17"/>
          <p:cNvGraphicFramePr>
            <a:graphicFrameLocks noChangeAspect="1"/>
          </p:cNvGraphicFramePr>
          <p:nvPr/>
        </p:nvGraphicFramePr>
        <p:xfrm>
          <a:off x="2327275" y="4797425"/>
          <a:ext cx="612775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6" name="Equation" r:id="rId9" imgW="164880" imgH="469800" progId="Equation.DSMT4">
                  <p:embed/>
                </p:oleObj>
              </mc:Choice>
              <mc:Fallback>
                <p:oleObj name="Equation" r:id="rId9" imgW="164880" imgH="469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4797425"/>
                        <a:ext cx="612775" cy="174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19" name="Object 19"/>
          <p:cNvGraphicFramePr>
            <a:graphicFrameLocks noChangeAspect="1"/>
          </p:cNvGraphicFramePr>
          <p:nvPr/>
        </p:nvGraphicFramePr>
        <p:xfrm>
          <a:off x="4500563" y="4797425"/>
          <a:ext cx="612775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7" name="Equation" r:id="rId11" imgW="164880" imgH="469800" progId="Equation.DSMT4">
                  <p:embed/>
                </p:oleObj>
              </mc:Choice>
              <mc:Fallback>
                <p:oleObj name="Equation" r:id="rId11" imgW="164880" imgH="469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797425"/>
                        <a:ext cx="612775" cy="174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1624" name="Group 24"/>
          <p:cNvGrpSpPr>
            <a:grpSpLocks/>
          </p:cNvGrpSpPr>
          <p:nvPr/>
        </p:nvGrpSpPr>
        <p:grpSpPr bwMode="auto">
          <a:xfrm>
            <a:off x="1692275" y="5084763"/>
            <a:ext cx="576263" cy="1223962"/>
            <a:chOff x="1066" y="3203"/>
            <a:chExt cx="544" cy="771"/>
          </a:xfrm>
        </p:grpSpPr>
        <p:sp>
          <p:nvSpPr>
            <p:cNvPr id="921621" name="Freeform 21"/>
            <p:cNvSpPr>
              <a:spLocks/>
            </p:cNvSpPr>
            <p:nvPr/>
          </p:nvSpPr>
          <p:spPr bwMode="auto">
            <a:xfrm>
              <a:off x="1066" y="3203"/>
              <a:ext cx="544" cy="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0"/>
                </a:cxn>
                <a:cxn ang="0">
                  <a:pos x="181" y="363"/>
                </a:cxn>
                <a:cxn ang="0">
                  <a:pos x="544" y="363"/>
                </a:cxn>
              </a:cxnLst>
              <a:rect l="0" t="0" r="r" b="b"/>
              <a:pathLst>
                <a:path w="544" h="363">
                  <a:moveTo>
                    <a:pt x="0" y="0"/>
                  </a:moveTo>
                  <a:lnTo>
                    <a:pt x="181" y="0"/>
                  </a:lnTo>
                  <a:lnTo>
                    <a:pt x="181" y="363"/>
                  </a:lnTo>
                  <a:lnTo>
                    <a:pt x="544" y="363"/>
                  </a:ln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21622" name="Freeform 22"/>
            <p:cNvSpPr>
              <a:spLocks/>
            </p:cNvSpPr>
            <p:nvPr/>
          </p:nvSpPr>
          <p:spPr bwMode="auto">
            <a:xfrm>
              <a:off x="1066" y="3566"/>
              <a:ext cx="181" cy="408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181" y="408"/>
                </a:cxn>
                <a:cxn ang="0">
                  <a:pos x="181" y="0"/>
                </a:cxn>
              </a:cxnLst>
              <a:rect l="0" t="0" r="r" b="b"/>
              <a:pathLst>
                <a:path w="181" h="408">
                  <a:moveTo>
                    <a:pt x="0" y="408"/>
                  </a:moveTo>
                  <a:lnTo>
                    <a:pt x="181" y="408"/>
                  </a:lnTo>
                  <a:lnTo>
                    <a:pt x="181" y="0"/>
                  </a:ln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graphicFrame>
        <p:nvGraphicFramePr>
          <p:cNvPr id="921623" name="Object 23"/>
          <p:cNvGraphicFramePr>
            <a:graphicFrameLocks noChangeAspect="1"/>
          </p:cNvGraphicFramePr>
          <p:nvPr/>
        </p:nvGraphicFramePr>
        <p:xfrm>
          <a:off x="3419475" y="4797425"/>
          <a:ext cx="519113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8" name="Equation" r:id="rId12" imgW="139680" imgH="469800" progId="Equation.DSMT4">
                  <p:embed/>
                </p:oleObj>
              </mc:Choice>
              <mc:Fallback>
                <p:oleObj name="Equation" r:id="rId12" imgW="139680" imgH="469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797425"/>
                        <a:ext cx="519113" cy="174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25" name="Freeform 25"/>
          <p:cNvSpPr>
            <a:spLocks/>
          </p:cNvSpPr>
          <p:nvPr/>
        </p:nvSpPr>
        <p:spPr bwMode="auto">
          <a:xfrm>
            <a:off x="2916238" y="5661025"/>
            <a:ext cx="473075" cy="598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0"/>
              </a:cxn>
              <a:cxn ang="0">
                <a:pos x="136" y="408"/>
              </a:cxn>
              <a:cxn ang="0">
                <a:pos x="344" y="405"/>
              </a:cxn>
            </a:cxnLst>
            <a:rect l="0" t="0" r="r" b="b"/>
            <a:pathLst>
              <a:path w="344" h="408">
                <a:moveTo>
                  <a:pt x="0" y="0"/>
                </a:moveTo>
                <a:lnTo>
                  <a:pt x="136" y="0"/>
                </a:lnTo>
                <a:lnTo>
                  <a:pt x="136" y="408"/>
                </a:lnTo>
                <a:lnTo>
                  <a:pt x="344" y="405"/>
                </a:lnTo>
              </a:path>
            </a:pathLst>
          </a:custGeom>
          <a:noFill/>
          <a:ln w="12700" cap="flat" cmpd="sng">
            <a:solidFill>
              <a:srgbClr val="80008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pSp>
        <p:nvGrpSpPr>
          <p:cNvPr id="921627" name="Group 27"/>
          <p:cNvGrpSpPr>
            <a:grpSpLocks/>
          </p:cNvGrpSpPr>
          <p:nvPr/>
        </p:nvGrpSpPr>
        <p:grpSpPr bwMode="auto">
          <a:xfrm>
            <a:off x="3876675" y="5084763"/>
            <a:ext cx="576263" cy="1223962"/>
            <a:chOff x="1066" y="3203"/>
            <a:chExt cx="544" cy="771"/>
          </a:xfrm>
        </p:grpSpPr>
        <p:sp>
          <p:nvSpPr>
            <p:cNvPr id="921628" name="Freeform 28"/>
            <p:cNvSpPr>
              <a:spLocks/>
            </p:cNvSpPr>
            <p:nvPr/>
          </p:nvSpPr>
          <p:spPr bwMode="auto">
            <a:xfrm>
              <a:off x="1066" y="3203"/>
              <a:ext cx="544" cy="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0"/>
                </a:cxn>
                <a:cxn ang="0">
                  <a:pos x="181" y="363"/>
                </a:cxn>
                <a:cxn ang="0">
                  <a:pos x="544" y="363"/>
                </a:cxn>
              </a:cxnLst>
              <a:rect l="0" t="0" r="r" b="b"/>
              <a:pathLst>
                <a:path w="544" h="363">
                  <a:moveTo>
                    <a:pt x="0" y="0"/>
                  </a:moveTo>
                  <a:lnTo>
                    <a:pt x="181" y="0"/>
                  </a:lnTo>
                  <a:lnTo>
                    <a:pt x="181" y="363"/>
                  </a:lnTo>
                  <a:lnTo>
                    <a:pt x="544" y="363"/>
                  </a:ln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21629" name="Freeform 29"/>
            <p:cNvSpPr>
              <a:spLocks/>
            </p:cNvSpPr>
            <p:nvPr/>
          </p:nvSpPr>
          <p:spPr bwMode="auto">
            <a:xfrm>
              <a:off x="1066" y="3566"/>
              <a:ext cx="181" cy="408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181" y="408"/>
                </a:cxn>
                <a:cxn ang="0">
                  <a:pos x="181" y="0"/>
                </a:cxn>
              </a:cxnLst>
              <a:rect l="0" t="0" r="r" b="b"/>
              <a:pathLst>
                <a:path w="181" h="408">
                  <a:moveTo>
                    <a:pt x="0" y="408"/>
                  </a:moveTo>
                  <a:lnTo>
                    <a:pt x="181" y="408"/>
                  </a:lnTo>
                  <a:lnTo>
                    <a:pt x="181" y="0"/>
                  </a:ln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graphicFrame>
        <p:nvGraphicFramePr>
          <p:cNvPr id="921630" name="Object 30"/>
          <p:cNvGraphicFramePr>
            <a:graphicFrameLocks noChangeAspect="1"/>
          </p:cNvGraphicFramePr>
          <p:nvPr/>
        </p:nvGraphicFramePr>
        <p:xfrm>
          <a:off x="5507038" y="4797425"/>
          <a:ext cx="519112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9" name="Equation" r:id="rId13" imgW="139680" imgH="469800" progId="Equation.DSMT4">
                  <p:embed/>
                </p:oleObj>
              </mc:Choice>
              <mc:Fallback>
                <p:oleObj name="Equation" r:id="rId13" imgW="139680" imgH="4698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4797425"/>
                        <a:ext cx="519112" cy="174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31" name="Freeform 31"/>
          <p:cNvSpPr>
            <a:spLocks/>
          </p:cNvSpPr>
          <p:nvPr/>
        </p:nvSpPr>
        <p:spPr bwMode="auto">
          <a:xfrm flipV="1">
            <a:off x="5003800" y="5084763"/>
            <a:ext cx="473075" cy="5762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0"/>
              </a:cxn>
              <a:cxn ang="0">
                <a:pos x="136" y="408"/>
              </a:cxn>
              <a:cxn ang="0">
                <a:pos x="344" y="405"/>
              </a:cxn>
            </a:cxnLst>
            <a:rect l="0" t="0" r="r" b="b"/>
            <a:pathLst>
              <a:path w="344" h="408">
                <a:moveTo>
                  <a:pt x="0" y="0"/>
                </a:moveTo>
                <a:lnTo>
                  <a:pt x="136" y="0"/>
                </a:lnTo>
                <a:lnTo>
                  <a:pt x="136" y="408"/>
                </a:lnTo>
                <a:lnTo>
                  <a:pt x="344" y="405"/>
                </a:lnTo>
              </a:path>
            </a:pathLst>
          </a:custGeom>
          <a:noFill/>
          <a:ln w="12700" cap="flat" cmpd="sng">
            <a:solidFill>
              <a:srgbClr val="80008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21633" name="Object 33"/>
          <p:cNvGraphicFramePr>
            <a:graphicFrameLocks noChangeAspect="1"/>
          </p:cNvGraphicFramePr>
          <p:nvPr/>
        </p:nvGraphicFramePr>
        <p:xfrm>
          <a:off x="6540500" y="4797425"/>
          <a:ext cx="1225550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40" name="Equation" r:id="rId14" imgW="330120" imgH="469800" progId="Equation.DSMT4">
                  <p:embed/>
                </p:oleObj>
              </mc:Choice>
              <mc:Fallback>
                <p:oleObj name="Equation" r:id="rId14" imgW="330120" imgH="4698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0" y="4797425"/>
                        <a:ext cx="1225550" cy="174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1634" name="Group 34"/>
          <p:cNvGrpSpPr>
            <a:grpSpLocks/>
          </p:cNvGrpSpPr>
          <p:nvPr/>
        </p:nvGrpSpPr>
        <p:grpSpPr bwMode="auto">
          <a:xfrm>
            <a:off x="5988050" y="5084763"/>
            <a:ext cx="576263" cy="1223962"/>
            <a:chOff x="1066" y="3203"/>
            <a:chExt cx="544" cy="771"/>
          </a:xfrm>
        </p:grpSpPr>
        <p:sp>
          <p:nvSpPr>
            <p:cNvPr id="921635" name="Freeform 35"/>
            <p:cNvSpPr>
              <a:spLocks/>
            </p:cNvSpPr>
            <p:nvPr/>
          </p:nvSpPr>
          <p:spPr bwMode="auto">
            <a:xfrm>
              <a:off x="1066" y="3203"/>
              <a:ext cx="544" cy="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0"/>
                </a:cxn>
                <a:cxn ang="0">
                  <a:pos x="181" y="363"/>
                </a:cxn>
                <a:cxn ang="0">
                  <a:pos x="544" y="363"/>
                </a:cxn>
              </a:cxnLst>
              <a:rect l="0" t="0" r="r" b="b"/>
              <a:pathLst>
                <a:path w="544" h="363">
                  <a:moveTo>
                    <a:pt x="0" y="0"/>
                  </a:moveTo>
                  <a:lnTo>
                    <a:pt x="181" y="0"/>
                  </a:lnTo>
                  <a:lnTo>
                    <a:pt x="181" y="363"/>
                  </a:lnTo>
                  <a:lnTo>
                    <a:pt x="544" y="363"/>
                  </a:ln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21636" name="Freeform 36"/>
            <p:cNvSpPr>
              <a:spLocks/>
            </p:cNvSpPr>
            <p:nvPr/>
          </p:nvSpPr>
          <p:spPr bwMode="auto">
            <a:xfrm>
              <a:off x="1066" y="3566"/>
              <a:ext cx="181" cy="408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181" y="408"/>
                </a:cxn>
                <a:cxn ang="0">
                  <a:pos x="181" y="0"/>
                </a:cxn>
              </a:cxnLst>
              <a:rect l="0" t="0" r="r" b="b"/>
              <a:pathLst>
                <a:path w="181" h="408">
                  <a:moveTo>
                    <a:pt x="0" y="408"/>
                  </a:moveTo>
                  <a:lnTo>
                    <a:pt x="181" y="408"/>
                  </a:lnTo>
                  <a:lnTo>
                    <a:pt x="181" y="0"/>
                  </a:lnTo>
                </a:path>
              </a:pathLst>
            </a:custGeom>
            <a:noFill/>
            <a:ln w="12700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4BCE049E-04E0-4FB2-A2FD-A36BAEC7A25A}" type="slidenum">
              <a:rPr lang="en-US" altLang="ko-KR"/>
              <a:pPr/>
              <a:t>21</a:t>
            </a:fld>
            <a:endParaRPr lang="en-US" altLang="ko-KR"/>
          </a:p>
        </p:txBody>
      </p:sp>
      <p:sp>
        <p:nvSpPr>
          <p:cNvPr id="905218" name="Rectangle 2"/>
          <p:cNvSpPr>
            <a:spLocks noChangeArrowheads="1"/>
          </p:cNvSpPr>
          <p:nvPr/>
        </p:nvSpPr>
        <p:spPr bwMode="auto">
          <a:xfrm>
            <a:off x="815975" y="163513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가상 위치법 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(6/6)</a:t>
            </a:r>
          </a:p>
        </p:txBody>
      </p:sp>
      <p:sp>
        <p:nvSpPr>
          <p:cNvPr id="905221" name="Text Box 5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05222" name="Text Box 6"/>
          <p:cNvSpPr txBox="1">
            <a:spLocks noChangeArrowheads="1"/>
          </p:cNvSpPr>
          <p:nvPr/>
        </p:nvSpPr>
        <p:spPr bwMode="auto">
          <a:xfrm>
            <a:off x="323850" y="1065213"/>
            <a:ext cx="8569325" cy="165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구간 분할</a:t>
            </a:r>
            <a:r>
              <a:rPr lang="en-US" altLang="ko-KR" sz="2000">
                <a:ea typeface="HY헤드라인M" pitchFamily="18" charset="-127"/>
              </a:rPr>
              <a:t>: </a:t>
            </a:r>
            <a:r>
              <a:rPr lang="ko-KR" altLang="en-US" sz="2000">
                <a:ea typeface="HY헤드라인M" pitchFamily="18" charset="-127"/>
              </a:rPr>
              <a:t>두 포인트를 연결하는 직선의 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 </a:t>
            </a:r>
            <a:r>
              <a:rPr lang="ko-KR" altLang="en-US" sz="2000">
                <a:ea typeface="HY헤드라인M" pitchFamily="18" charset="-127"/>
              </a:rPr>
              <a:t>절편을 분할 값으로 취하는 방법을 사용한다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즉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두 포인트 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i="1" baseline="-25000">
                <a:ea typeface="HY헤드라인M" pitchFamily="18" charset="-127"/>
              </a:rPr>
              <a:t>l </a:t>
            </a:r>
            <a:r>
              <a:rPr lang="ko-KR" altLang="en-US" sz="2000">
                <a:ea typeface="HY헤드라인M" pitchFamily="18" charset="-127"/>
              </a:rPr>
              <a:t>과 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i="1" baseline="-25000">
                <a:ea typeface="HY헤드라인M" pitchFamily="18" charset="-127"/>
              </a:rPr>
              <a:t>h</a:t>
            </a:r>
            <a:r>
              <a:rPr lang="en-US" altLang="ko-KR" sz="2000">
                <a:ea typeface="HY헤드라인M" pitchFamily="18" charset="-127"/>
              </a:rPr>
              <a:t> </a:t>
            </a:r>
            <a:r>
              <a:rPr lang="ko-KR" altLang="en-US" sz="2000">
                <a:ea typeface="HY헤드라인M" pitchFamily="18" charset="-127"/>
              </a:rPr>
              <a:t>사이에 근이 존재할 때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분할 값 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i="1" baseline="-25000">
                <a:ea typeface="HY헤드라인M" pitchFamily="18" charset="-127"/>
              </a:rPr>
              <a:t>m</a:t>
            </a:r>
            <a:r>
              <a:rPr lang="ko-KR" altLang="en-US" sz="2000">
                <a:ea typeface="HY헤드라인M" pitchFamily="18" charset="-127"/>
              </a:rPr>
              <a:t>은 다음과 같이 구한다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905223" name="Text Box 7"/>
          <p:cNvSpPr txBox="1">
            <a:spLocks noChangeArrowheads="1"/>
          </p:cNvSpPr>
          <p:nvPr/>
        </p:nvSpPr>
        <p:spPr bwMode="auto">
          <a:xfrm>
            <a:off x="323850" y="4292600"/>
            <a:ext cx="8569325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이분법과 마찬가지로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i="1" baseline="-25000">
                <a:ea typeface="HY헤드라인M" pitchFamily="18" charset="-127"/>
              </a:rPr>
              <a:t>m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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f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(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x</a:t>
            </a:r>
            <a:r>
              <a:rPr lang="en-US" altLang="ko-KR" sz="2000" i="1" baseline="-25000">
                <a:ea typeface="HY헤드라인M" pitchFamily="18" charset="-127"/>
                <a:sym typeface="Symbol" pitchFamily="18" charset="2"/>
              </a:rPr>
              <a:t>h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000">
                <a:ea typeface="HY헤드라인M" pitchFamily="18" charset="-127"/>
                <a:sym typeface="Symbol" pitchFamily="18" charset="2"/>
              </a:rPr>
              <a:t>와 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f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(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x</a:t>
            </a:r>
            <a:r>
              <a:rPr lang="en-US" altLang="ko-KR" sz="2000" i="1" baseline="-25000">
                <a:ea typeface="HY헤드라인M" pitchFamily="18" charset="-127"/>
                <a:sym typeface="Symbol" pitchFamily="18" charset="2"/>
              </a:rPr>
              <a:t>m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)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f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(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x</a:t>
            </a:r>
            <a:r>
              <a:rPr lang="en-US" altLang="ko-KR" sz="2000" i="1" baseline="-25000">
                <a:ea typeface="HY헤드라인M" pitchFamily="18" charset="-127"/>
                <a:sym typeface="Symbol" pitchFamily="18" charset="2"/>
              </a:rPr>
              <a:t>l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000">
                <a:ea typeface="HY헤드라인M" pitchFamily="18" charset="-127"/>
                <a:sym typeface="Symbol" pitchFamily="18" charset="2"/>
              </a:rPr>
              <a:t>을 조사하여 음수 값을 갖는 경우를 다음 구간으로 사용한다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.</a:t>
            </a:r>
          </a:p>
        </p:txBody>
      </p:sp>
      <p:graphicFrame>
        <p:nvGraphicFramePr>
          <p:cNvPr id="905224" name="Object 8"/>
          <p:cNvGraphicFramePr>
            <a:graphicFrameLocks noChangeAspect="1"/>
          </p:cNvGraphicFramePr>
          <p:nvPr/>
        </p:nvGraphicFramePr>
        <p:xfrm>
          <a:off x="827088" y="2852738"/>
          <a:ext cx="4249737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25" name="Equation" r:id="rId5" imgW="1282680" imgH="304560" progId="Equation.DSMT4">
                  <p:embed/>
                </p:oleObj>
              </mc:Choice>
              <mc:Fallback>
                <p:oleObj name="Equation" r:id="rId5" imgW="128268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852738"/>
                        <a:ext cx="4249737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1D7A3E5A-11F4-4E5D-894B-BF9E55A11723}" type="slidenum">
              <a:rPr lang="en-US" altLang="ko-KR"/>
              <a:pPr/>
              <a:t>22</a:t>
            </a:fld>
            <a:endParaRPr lang="en-US" altLang="ko-KR"/>
          </a:p>
        </p:txBody>
      </p:sp>
      <p:sp>
        <p:nvSpPr>
          <p:cNvPr id="907266" name="Rectangle 2"/>
          <p:cNvSpPr>
            <a:spLocks noChangeArrowheads="1"/>
          </p:cNvSpPr>
          <p:nvPr/>
        </p:nvSpPr>
        <p:spPr bwMode="auto">
          <a:xfrm>
            <a:off x="815975" y="163513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가상 위치법 알고리즘</a:t>
            </a:r>
          </a:p>
        </p:txBody>
      </p:sp>
      <p:sp>
        <p:nvSpPr>
          <p:cNvPr id="907269" name="Text Box 5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07270" name="Rectangle 6"/>
          <p:cNvSpPr>
            <a:spLocks noChangeArrowheads="1"/>
          </p:cNvSpPr>
          <p:nvPr/>
        </p:nvSpPr>
        <p:spPr bwMode="auto">
          <a:xfrm>
            <a:off x="611188" y="1133475"/>
            <a:ext cx="7777162" cy="5073650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b="1"/>
              <a:t>procedure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false-position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h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e</a:t>
            </a:r>
            <a:r>
              <a:rPr kumimoji="0" lang="en-US" altLang="ko-KR" sz="1800"/>
              <a:t>: real numbers)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</a:t>
            </a:r>
            <a:r>
              <a:rPr kumimoji="0" lang="en-US" altLang="ko-KR" sz="1800" baseline="-25000"/>
              <a:t> </a:t>
            </a:r>
            <a:r>
              <a:rPr kumimoji="0" lang="en-US" altLang="ko-KR" sz="1800"/>
              <a:t>is a left bound value of the range having a root.}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h</a:t>
            </a:r>
            <a:r>
              <a:rPr kumimoji="0" lang="en-US" altLang="ko-KR" sz="1800" baseline="-25000"/>
              <a:t> </a:t>
            </a:r>
            <a:r>
              <a:rPr kumimoji="0" lang="en-US" altLang="ko-KR" sz="1800"/>
              <a:t>is a left bound value of the range having a root.}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e</a:t>
            </a:r>
            <a:r>
              <a:rPr kumimoji="0" lang="en-US" altLang="ko-KR" sz="1800" baseline="-25000"/>
              <a:t> </a:t>
            </a:r>
            <a:r>
              <a:rPr kumimoji="0" lang="en-US" altLang="ko-KR" sz="1800"/>
              <a:t>is an allowable error value.}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</a:t>
            </a:r>
            <a:r>
              <a:rPr kumimoji="0" lang="en-US" altLang="ko-KR" sz="1800" b="1"/>
              <a:t>while 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h</a:t>
            </a:r>
            <a:r>
              <a:rPr kumimoji="0" lang="en-US" altLang="ko-KR" sz="1800"/>
              <a:t> −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</a:t>
            </a:r>
            <a:r>
              <a:rPr kumimoji="0" lang="en-US" altLang="ko-KR" sz="1800"/>
              <a:t>) &gt; </a:t>
            </a:r>
            <a:r>
              <a:rPr kumimoji="0" lang="en-US" altLang="ko-KR" sz="1800" i="1"/>
              <a:t>e    </a:t>
            </a:r>
            <a:r>
              <a:rPr kumimoji="0" lang="en-US" altLang="ko-KR"/>
              <a:t>{</a:t>
            </a:r>
            <a:r>
              <a:rPr kumimoji="0" lang="en-US" altLang="ko-KR" sz="1800" i="1"/>
              <a:t>f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) &gt; </a:t>
            </a:r>
            <a:r>
              <a:rPr kumimoji="0" lang="en-US" altLang="ko-KR" sz="1800" i="1"/>
              <a:t>e</a:t>
            </a:r>
            <a:r>
              <a:rPr kumimoji="0" lang="en-US" altLang="ko-KR" sz="1800"/>
              <a:t>}</a:t>
            </a:r>
            <a:endParaRPr kumimoji="0" lang="en-US" altLang="ko-KR" sz="1800" i="1"/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</a:t>
            </a:r>
            <a:r>
              <a:rPr kumimoji="0" lang="en-US" altLang="ko-KR" sz="1800" b="1"/>
              <a:t>begin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>
                <a:solidFill>
                  <a:schemeClr val="accent2"/>
                </a:solidFill>
              </a:rPr>
              <a:t>		x</a:t>
            </a:r>
            <a:r>
              <a:rPr kumimoji="0" lang="en-US" altLang="ko-KR" sz="1800" i="1" baseline="-25000">
                <a:solidFill>
                  <a:schemeClr val="accent2"/>
                </a:solidFill>
              </a:rPr>
              <a:t>m</a:t>
            </a:r>
            <a:r>
              <a:rPr kumimoji="0" lang="en-US" altLang="ko-KR" sz="1800">
                <a:solidFill>
                  <a:schemeClr val="accent2"/>
                </a:solidFill>
              </a:rPr>
              <a:t> := (</a:t>
            </a:r>
            <a:r>
              <a:rPr kumimoji="0" lang="en-US" altLang="ko-KR" sz="1800" i="1">
                <a:solidFill>
                  <a:schemeClr val="accent2"/>
                </a:solidFill>
              </a:rPr>
              <a:t>f</a:t>
            </a:r>
            <a:r>
              <a:rPr kumimoji="0" lang="en-US" altLang="ko-KR" sz="1800">
                <a:solidFill>
                  <a:schemeClr val="accent2"/>
                </a:solidFill>
              </a:rPr>
              <a:t>(</a:t>
            </a:r>
            <a:r>
              <a:rPr kumimoji="0" lang="en-US" altLang="ko-KR" sz="1800" i="1">
                <a:solidFill>
                  <a:schemeClr val="accent2"/>
                </a:solidFill>
              </a:rPr>
              <a:t>x</a:t>
            </a:r>
            <a:r>
              <a:rPr kumimoji="0" lang="en-US" altLang="ko-KR" sz="1800" i="1" baseline="-25000">
                <a:solidFill>
                  <a:schemeClr val="accent2"/>
                </a:solidFill>
              </a:rPr>
              <a:t>h</a:t>
            </a:r>
            <a:r>
              <a:rPr kumimoji="0" lang="en-US" altLang="ko-KR" sz="1800">
                <a:solidFill>
                  <a:schemeClr val="accent2"/>
                </a:solidFill>
              </a:rPr>
              <a:t>)</a:t>
            </a:r>
            <a:r>
              <a:rPr kumimoji="0" lang="en-US" altLang="ko-KR" sz="1800">
                <a:solidFill>
                  <a:schemeClr val="accent2"/>
                </a:solidFill>
                <a:sym typeface="Symbol" pitchFamily="18" charset="2"/>
              </a:rPr>
              <a:t></a:t>
            </a:r>
            <a:r>
              <a:rPr kumimoji="0" lang="en-US" altLang="ko-KR" sz="1800" i="1">
                <a:solidFill>
                  <a:schemeClr val="accent2"/>
                </a:solidFill>
              </a:rPr>
              <a:t>x</a:t>
            </a:r>
            <a:r>
              <a:rPr kumimoji="0" lang="en-US" altLang="ko-KR" sz="1800" i="1" baseline="-25000">
                <a:solidFill>
                  <a:schemeClr val="accent2"/>
                </a:solidFill>
              </a:rPr>
              <a:t>l</a:t>
            </a:r>
            <a:r>
              <a:rPr kumimoji="0" lang="en-US" altLang="ko-KR" sz="1800">
                <a:solidFill>
                  <a:schemeClr val="accent2"/>
                </a:solidFill>
              </a:rPr>
              <a:t> - </a:t>
            </a:r>
            <a:r>
              <a:rPr kumimoji="0" lang="en-US" altLang="ko-KR" sz="1800" i="1">
                <a:solidFill>
                  <a:schemeClr val="accent2"/>
                </a:solidFill>
              </a:rPr>
              <a:t>f</a:t>
            </a:r>
            <a:r>
              <a:rPr kumimoji="0" lang="en-US" altLang="ko-KR" sz="1800">
                <a:solidFill>
                  <a:schemeClr val="accent2"/>
                </a:solidFill>
              </a:rPr>
              <a:t>(</a:t>
            </a:r>
            <a:r>
              <a:rPr kumimoji="0" lang="en-US" altLang="ko-KR" sz="1800" i="1">
                <a:solidFill>
                  <a:schemeClr val="accent2"/>
                </a:solidFill>
              </a:rPr>
              <a:t>x</a:t>
            </a:r>
            <a:r>
              <a:rPr kumimoji="0" lang="en-US" altLang="ko-KR" sz="1800" i="1" baseline="-25000">
                <a:solidFill>
                  <a:schemeClr val="accent2"/>
                </a:solidFill>
              </a:rPr>
              <a:t>l</a:t>
            </a:r>
            <a:r>
              <a:rPr kumimoji="0" lang="en-US" altLang="ko-KR" sz="1800">
                <a:solidFill>
                  <a:schemeClr val="accent2"/>
                </a:solidFill>
              </a:rPr>
              <a:t>)</a:t>
            </a:r>
            <a:r>
              <a:rPr kumimoji="0" lang="en-US" altLang="ko-KR" sz="1800">
                <a:solidFill>
                  <a:schemeClr val="accent2"/>
                </a:solidFill>
                <a:sym typeface="Symbol" pitchFamily="18" charset="2"/>
              </a:rPr>
              <a:t></a:t>
            </a:r>
            <a:r>
              <a:rPr kumimoji="0" lang="en-US" altLang="ko-KR" sz="1800" i="1">
                <a:solidFill>
                  <a:schemeClr val="accent2"/>
                </a:solidFill>
              </a:rPr>
              <a:t>x</a:t>
            </a:r>
            <a:r>
              <a:rPr kumimoji="0" lang="en-US" altLang="ko-KR" sz="1800" i="1" baseline="-25000">
                <a:solidFill>
                  <a:schemeClr val="accent2"/>
                </a:solidFill>
              </a:rPr>
              <a:t>h</a:t>
            </a:r>
            <a:r>
              <a:rPr kumimoji="0" lang="en-US" altLang="ko-KR" sz="1800">
                <a:solidFill>
                  <a:schemeClr val="accent2"/>
                </a:solidFill>
              </a:rPr>
              <a:t>) / (</a:t>
            </a:r>
            <a:r>
              <a:rPr kumimoji="0" lang="en-US" altLang="ko-KR" sz="1800" i="1">
                <a:solidFill>
                  <a:schemeClr val="accent2"/>
                </a:solidFill>
              </a:rPr>
              <a:t>f</a:t>
            </a:r>
            <a:r>
              <a:rPr kumimoji="0" lang="en-US" altLang="ko-KR" sz="1800">
                <a:solidFill>
                  <a:schemeClr val="accent2"/>
                </a:solidFill>
              </a:rPr>
              <a:t>(</a:t>
            </a:r>
            <a:r>
              <a:rPr kumimoji="0" lang="en-US" altLang="ko-KR" sz="1800" i="1">
                <a:solidFill>
                  <a:schemeClr val="accent2"/>
                </a:solidFill>
              </a:rPr>
              <a:t>x</a:t>
            </a:r>
            <a:r>
              <a:rPr kumimoji="0" lang="en-US" altLang="ko-KR" sz="1800" i="1" baseline="-25000">
                <a:solidFill>
                  <a:schemeClr val="accent2"/>
                </a:solidFill>
              </a:rPr>
              <a:t>h</a:t>
            </a:r>
            <a:r>
              <a:rPr kumimoji="0" lang="en-US" altLang="ko-KR" sz="1800">
                <a:solidFill>
                  <a:schemeClr val="accent2"/>
                </a:solidFill>
              </a:rPr>
              <a:t>) - </a:t>
            </a:r>
            <a:r>
              <a:rPr kumimoji="0" lang="en-US" altLang="ko-KR" sz="1800" i="1">
                <a:solidFill>
                  <a:schemeClr val="accent2"/>
                </a:solidFill>
              </a:rPr>
              <a:t>f</a:t>
            </a:r>
            <a:r>
              <a:rPr kumimoji="0" lang="en-US" altLang="ko-KR" sz="1800">
                <a:solidFill>
                  <a:schemeClr val="accent2"/>
                </a:solidFill>
              </a:rPr>
              <a:t>(</a:t>
            </a:r>
            <a:r>
              <a:rPr kumimoji="0" lang="en-US" altLang="ko-KR" sz="1800" i="1">
                <a:solidFill>
                  <a:schemeClr val="accent2"/>
                </a:solidFill>
              </a:rPr>
              <a:t>x</a:t>
            </a:r>
            <a:r>
              <a:rPr kumimoji="0" lang="en-US" altLang="ko-KR" sz="1800" i="1" baseline="-25000">
                <a:solidFill>
                  <a:schemeClr val="accent2"/>
                </a:solidFill>
              </a:rPr>
              <a:t>l</a:t>
            </a:r>
            <a:r>
              <a:rPr kumimoji="0" lang="en-US" altLang="ko-KR" sz="1800">
                <a:solidFill>
                  <a:schemeClr val="accent2"/>
                </a:solidFill>
              </a:rPr>
              <a:t>)) ;  {get the next point}</a:t>
            </a:r>
            <a:endParaRPr kumimoji="0" lang="en-US" altLang="ko-KR" sz="1800" i="1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		</a:t>
            </a:r>
            <a:r>
              <a:rPr kumimoji="0" lang="en-US" altLang="ko-KR" sz="1800" b="1"/>
              <a:t>if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f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)</a:t>
            </a:r>
            <a:r>
              <a:rPr kumimoji="0" lang="en-US" altLang="ko-KR" sz="1800">
                <a:sym typeface="Symbol" pitchFamily="18" charset="2"/>
              </a:rPr>
              <a:t></a:t>
            </a:r>
            <a:r>
              <a:rPr kumimoji="0" lang="en-US" altLang="ko-KR" sz="1800" i="1">
                <a:sym typeface="Symbol" pitchFamily="18" charset="2"/>
              </a:rPr>
              <a:t>f</a:t>
            </a:r>
            <a:r>
              <a:rPr kumimoji="0" lang="en-US" altLang="ko-KR" sz="1800">
                <a:sym typeface="Symbol" pitchFamily="18" charset="2"/>
              </a:rPr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h</a:t>
            </a:r>
            <a:r>
              <a:rPr kumimoji="0" lang="en-US" altLang="ko-KR" sz="1800">
                <a:sym typeface="Symbol" pitchFamily="18" charset="2"/>
              </a:rPr>
              <a:t>) = 0 </a:t>
            </a:r>
            <a:r>
              <a:rPr kumimoji="0" lang="en-US" altLang="ko-KR" sz="1800" b="1">
                <a:sym typeface="Symbol" pitchFamily="18" charset="2"/>
              </a:rPr>
              <a:t>then</a:t>
            </a:r>
            <a:r>
              <a:rPr kumimoji="0" lang="en-US" altLang="ko-KR" sz="1800">
                <a:sym typeface="Symbol" pitchFamily="18" charset="2"/>
              </a:rPr>
              <a:t> </a:t>
            </a:r>
            <a:r>
              <a:rPr kumimoji="0" lang="en-US" altLang="ko-KR" sz="1800" b="1">
                <a:sym typeface="Symbol" pitchFamily="18" charset="2"/>
              </a:rPr>
              <a:t>return</a:t>
            </a:r>
            <a:r>
              <a:rPr kumimoji="0" lang="en-US" altLang="ko-KR" sz="1800">
                <a:sym typeface="Symbol" pitchFamily="18" charset="2"/>
              </a:rPr>
              <a:t>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>
                <a:sym typeface="Symbol" pitchFamily="18" charset="2"/>
              </a:rPr>
              <a:t>;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>
                <a:sym typeface="Symbol" pitchFamily="18" charset="2"/>
              </a:rPr>
              <a:t>		</a:t>
            </a:r>
            <a:r>
              <a:rPr kumimoji="0" lang="en-US" altLang="ko-KR" sz="1800" b="1">
                <a:sym typeface="Symbol" pitchFamily="18" charset="2"/>
              </a:rPr>
              <a:t>else if</a:t>
            </a:r>
            <a:r>
              <a:rPr kumimoji="0" lang="en-US" altLang="ko-KR" sz="1800">
                <a:sym typeface="Symbol" pitchFamily="18" charset="2"/>
              </a:rPr>
              <a:t> </a:t>
            </a:r>
            <a:r>
              <a:rPr kumimoji="0" lang="en-US" altLang="ko-KR" sz="1800" i="1"/>
              <a:t>f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)</a:t>
            </a:r>
            <a:r>
              <a:rPr kumimoji="0" lang="en-US" altLang="ko-KR" sz="1800">
                <a:sym typeface="Symbol" pitchFamily="18" charset="2"/>
              </a:rPr>
              <a:t></a:t>
            </a:r>
            <a:r>
              <a:rPr kumimoji="0" lang="en-US" altLang="ko-KR" sz="1800" i="1">
                <a:sym typeface="Symbol" pitchFamily="18" charset="2"/>
              </a:rPr>
              <a:t>f</a:t>
            </a:r>
            <a:r>
              <a:rPr kumimoji="0" lang="en-US" altLang="ko-KR" sz="1800">
                <a:sym typeface="Symbol" pitchFamily="18" charset="2"/>
              </a:rPr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</a:t>
            </a:r>
            <a:r>
              <a:rPr kumimoji="0" lang="en-US" altLang="ko-KR" sz="1800">
                <a:sym typeface="Symbol" pitchFamily="18" charset="2"/>
              </a:rPr>
              <a:t>) &lt; 0 </a:t>
            </a:r>
            <a:r>
              <a:rPr kumimoji="0" lang="en-US" altLang="ko-KR" sz="1800" b="1">
                <a:sym typeface="Symbol" pitchFamily="18" charset="2"/>
              </a:rPr>
              <a:t>then</a:t>
            </a:r>
            <a:r>
              <a:rPr kumimoji="0" lang="en-US" altLang="ko-KR" sz="1800">
                <a:sym typeface="Symbol" pitchFamily="18" charset="2"/>
              </a:rPr>
              <a:t>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h</a:t>
            </a:r>
            <a:r>
              <a:rPr kumimoji="0" lang="en-US" altLang="ko-KR" sz="1800">
                <a:sym typeface="Symbol" pitchFamily="18" charset="2"/>
              </a:rPr>
              <a:t> 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>
                <a:sym typeface="Symbol" pitchFamily="18" charset="2"/>
              </a:rPr>
              <a:t>;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>
                <a:sym typeface="Symbol" pitchFamily="18" charset="2"/>
              </a:rPr>
              <a:t>		</a:t>
            </a:r>
            <a:r>
              <a:rPr kumimoji="0" lang="en-US" altLang="ko-KR" sz="1800" b="1">
                <a:sym typeface="Symbol" pitchFamily="18" charset="2"/>
              </a:rPr>
              <a:t>else</a:t>
            </a:r>
            <a:r>
              <a:rPr kumimoji="0" lang="en-US" altLang="ko-KR" sz="1800">
                <a:sym typeface="Symbol" pitchFamily="18" charset="2"/>
              </a:rPr>
              <a:t> </a:t>
            </a:r>
            <a:r>
              <a:rPr kumimoji="0" lang="en-US" altLang="ko-KR" sz="1800" b="1">
                <a:sym typeface="Symbol" pitchFamily="18" charset="2"/>
              </a:rPr>
              <a:t>if</a:t>
            </a:r>
            <a:r>
              <a:rPr kumimoji="0" lang="en-US" altLang="ko-KR" sz="1800">
                <a:sym typeface="Symbol" pitchFamily="18" charset="2"/>
              </a:rPr>
              <a:t> </a:t>
            </a:r>
            <a:r>
              <a:rPr kumimoji="0" lang="en-US" altLang="ko-KR" sz="1800" i="1"/>
              <a:t>f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)</a:t>
            </a:r>
            <a:r>
              <a:rPr kumimoji="0" lang="en-US" altLang="ko-KR" sz="1800">
                <a:sym typeface="Symbol" pitchFamily="18" charset="2"/>
              </a:rPr>
              <a:t></a:t>
            </a:r>
            <a:r>
              <a:rPr kumimoji="0" lang="en-US" altLang="ko-KR" sz="1800" i="1">
                <a:sym typeface="Symbol" pitchFamily="18" charset="2"/>
              </a:rPr>
              <a:t>f</a:t>
            </a:r>
            <a:r>
              <a:rPr kumimoji="0" lang="en-US" altLang="ko-KR" sz="1800">
                <a:sym typeface="Symbol" pitchFamily="18" charset="2"/>
              </a:rPr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h</a:t>
            </a:r>
            <a:r>
              <a:rPr kumimoji="0" lang="en-US" altLang="ko-KR" sz="1800">
                <a:sym typeface="Symbol" pitchFamily="18" charset="2"/>
              </a:rPr>
              <a:t>) &lt; 0 </a:t>
            </a:r>
            <a:r>
              <a:rPr kumimoji="0" lang="en-US" altLang="ko-KR" sz="1800" b="1">
                <a:sym typeface="Symbol" pitchFamily="18" charset="2"/>
              </a:rPr>
              <a:t>then</a:t>
            </a:r>
            <a:r>
              <a:rPr kumimoji="0" lang="en-US" altLang="ko-KR" sz="1800">
                <a:sym typeface="Symbol" pitchFamily="18" charset="2"/>
              </a:rPr>
              <a:t>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</a:t>
            </a:r>
            <a:r>
              <a:rPr kumimoji="0" lang="en-US" altLang="ko-KR" sz="1800">
                <a:sym typeface="Symbol" pitchFamily="18" charset="2"/>
              </a:rPr>
              <a:t> 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>
                <a:sym typeface="Symbol" pitchFamily="18" charset="2"/>
              </a:rPr>
              <a:t>;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>
                <a:sym typeface="Symbol" pitchFamily="18" charset="2"/>
              </a:rPr>
              <a:t>		</a:t>
            </a:r>
            <a:r>
              <a:rPr kumimoji="0" lang="en-US" altLang="ko-KR" sz="1800" b="1">
                <a:sym typeface="Symbol" pitchFamily="18" charset="2"/>
              </a:rPr>
              <a:t>else</a:t>
            </a:r>
            <a:r>
              <a:rPr kumimoji="0" lang="en-US" altLang="ko-KR" sz="1800">
                <a:sym typeface="Symbol" pitchFamily="18" charset="2"/>
              </a:rPr>
              <a:t> </a:t>
            </a:r>
            <a:r>
              <a:rPr kumimoji="0" lang="en-US" altLang="ko-KR" sz="1800" b="1">
                <a:sym typeface="Symbol" pitchFamily="18" charset="2"/>
              </a:rPr>
              <a:t>break</a:t>
            </a:r>
            <a:r>
              <a:rPr kumimoji="0" lang="en-US" altLang="ko-KR" sz="1800">
                <a:sym typeface="Symbol" pitchFamily="18" charset="2"/>
              </a:rPr>
              <a:t>; { something wrong </a:t>
            </a:r>
            <a:r>
              <a:rPr kumimoji="0" lang="en-US" altLang="ko-KR" sz="1800">
                <a:sym typeface="Wingdings" pitchFamily="2" charset="2"/>
              </a:rPr>
              <a:t> cannot find the root.}</a:t>
            </a:r>
            <a:endParaRPr kumimoji="0" lang="en-US" altLang="ko-KR" sz="1800">
              <a:sym typeface="Symbol" pitchFamily="18" charset="2"/>
            </a:endParaRP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b="1"/>
              <a:t>	end</a:t>
            </a:r>
            <a:endParaRPr kumimoji="0" lang="en-US" altLang="ko-KR" sz="1800" i="1"/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	</a:t>
            </a:r>
            <a:r>
              <a:rPr kumimoji="0" lang="en-US" altLang="ko-KR" sz="1800" b="1"/>
              <a:t>return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>
                <a:sym typeface="Symbol" pitchFamily="18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AA99AA90-3FEF-41BC-B3D8-95D24310393A}" type="slidenum">
              <a:rPr lang="en-US" altLang="ko-KR"/>
              <a:pPr/>
              <a:t>23</a:t>
            </a:fld>
            <a:endParaRPr lang="en-US" altLang="ko-KR"/>
          </a:p>
        </p:txBody>
      </p:sp>
      <p:sp>
        <p:nvSpPr>
          <p:cNvPr id="909314" name="Rectangle 2"/>
          <p:cNvSpPr>
            <a:spLocks noChangeArrowheads="1"/>
          </p:cNvSpPr>
          <p:nvPr/>
        </p:nvSpPr>
        <p:spPr bwMode="auto">
          <a:xfrm>
            <a:off x="815975" y="163513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가상 위치법 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</a:p>
        </p:txBody>
      </p:sp>
      <p:sp>
        <p:nvSpPr>
          <p:cNvPr id="909315" name="Text Box 3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09316" name="Rectangle 4"/>
          <p:cNvSpPr>
            <a:spLocks noChangeArrowheads="1"/>
          </p:cNvSpPr>
          <p:nvPr/>
        </p:nvSpPr>
        <p:spPr bwMode="auto">
          <a:xfrm>
            <a:off x="538163" y="1398588"/>
            <a:ext cx="8137525" cy="5054600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&lt;stdlib.h&gt;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&lt;math.h&gt;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f(float x);       // evaluation of f(x)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main(int argc, char *argv[])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int i = 1;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float xh, xl, xm, e;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if(argc &lt; 4)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printf("Usage: %s xh xl e\n", argv[0]);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exit(0);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xh = (float)atof(argv[1]);   // ascii to float function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xl = (float)atof(argv[2]);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e  = (float)atof(argv[3]);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printf("xh = %.10f\n", xh);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printf("xl = %.10f\n", xl);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printf("e  = %.10f\n", e);</a:t>
            </a:r>
          </a:p>
        </p:txBody>
      </p:sp>
      <p:graphicFrame>
        <p:nvGraphicFramePr>
          <p:cNvPr id="909317" name="Object 5"/>
          <p:cNvGraphicFramePr>
            <a:graphicFrameLocks noChangeAspect="1"/>
          </p:cNvGraphicFramePr>
          <p:nvPr/>
        </p:nvGraphicFramePr>
        <p:xfrm>
          <a:off x="2089150" y="866775"/>
          <a:ext cx="27971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9318" name="Equation" r:id="rId4" imgW="977760" imgH="164880" progId="Equation.DSMT4">
                  <p:embed/>
                </p:oleObj>
              </mc:Choice>
              <mc:Fallback>
                <p:oleObj name="Equation" r:id="rId4" imgW="977760" imgH="164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866775"/>
                        <a:ext cx="27971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9318" name="Text Box 6"/>
          <p:cNvSpPr txBox="1">
            <a:spLocks noChangeArrowheads="1"/>
          </p:cNvSpPr>
          <p:nvPr/>
        </p:nvSpPr>
        <p:spPr bwMode="auto">
          <a:xfrm>
            <a:off x="395288" y="836613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6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 </a:t>
            </a:r>
            <a:r>
              <a:rPr lang="ko-KR" altLang="en-US" sz="2000">
                <a:ea typeface="HY헤드라인M" pitchFamily="18" charset="-127"/>
              </a:rPr>
              <a:t>대상 함수</a:t>
            </a:r>
            <a:r>
              <a:rPr lang="en-US" altLang="ko-KR" sz="2000">
                <a:ea typeface="HY헤드라인M" pitchFamily="18" charset="-127"/>
              </a:rPr>
              <a:t>: </a:t>
            </a:r>
          </a:p>
        </p:txBody>
      </p:sp>
      <p:sp>
        <p:nvSpPr>
          <p:cNvPr id="909326" name="Rectangle 14"/>
          <p:cNvSpPr>
            <a:spLocks noChangeArrowheads="1"/>
          </p:cNvSpPr>
          <p:nvPr/>
        </p:nvSpPr>
        <p:spPr bwMode="auto">
          <a:xfrm>
            <a:off x="611188" y="1481138"/>
            <a:ext cx="7897812" cy="6413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09327" name="Rectangle 15"/>
          <p:cNvSpPr>
            <a:spLocks noChangeArrowheads="1"/>
          </p:cNvSpPr>
          <p:nvPr/>
        </p:nvSpPr>
        <p:spPr bwMode="auto">
          <a:xfrm>
            <a:off x="611188" y="2276475"/>
            <a:ext cx="7897812" cy="2889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pSp>
        <p:nvGrpSpPr>
          <p:cNvPr id="909330" name="Group 18"/>
          <p:cNvGrpSpPr>
            <a:grpSpLocks/>
          </p:cNvGrpSpPr>
          <p:nvPr/>
        </p:nvGrpSpPr>
        <p:grpSpPr bwMode="auto">
          <a:xfrm>
            <a:off x="611188" y="2708275"/>
            <a:ext cx="7897812" cy="2016125"/>
            <a:chOff x="385" y="1706"/>
            <a:chExt cx="4975" cy="1270"/>
          </a:xfrm>
        </p:grpSpPr>
        <p:sp>
          <p:nvSpPr>
            <p:cNvPr id="909328" name="Rectangle 16"/>
            <p:cNvSpPr>
              <a:spLocks noChangeArrowheads="1"/>
            </p:cNvSpPr>
            <p:nvPr/>
          </p:nvSpPr>
          <p:spPr bwMode="auto">
            <a:xfrm>
              <a:off x="385" y="1706"/>
              <a:ext cx="4975" cy="18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09329" name="Rectangle 17"/>
            <p:cNvSpPr>
              <a:spLocks noChangeArrowheads="1"/>
            </p:cNvSpPr>
            <p:nvPr/>
          </p:nvSpPr>
          <p:spPr bwMode="auto">
            <a:xfrm>
              <a:off x="385" y="2386"/>
              <a:ext cx="4975" cy="59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909331" name="Rectangle 19"/>
          <p:cNvSpPr>
            <a:spLocks noChangeArrowheads="1"/>
          </p:cNvSpPr>
          <p:nvPr/>
        </p:nvSpPr>
        <p:spPr bwMode="auto">
          <a:xfrm>
            <a:off x="611188" y="4875213"/>
            <a:ext cx="7897812" cy="150653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26" grpId="0" animBg="1"/>
      <p:bldP spid="909327" grpId="0" animBg="1"/>
      <p:bldP spid="9093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65542531-3AB7-44C0-87DD-732532DB071A}" type="slidenum">
              <a:rPr lang="en-US" altLang="ko-KR"/>
              <a:pPr/>
              <a:t>24</a:t>
            </a:fld>
            <a:endParaRPr lang="en-US" altLang="ko-KR"/>
          </a:p>
        </p:txBody>
      </p:sp>
      <p:sp>
        <p:nvSpPr>
          <p:cNvPr id="923650" name="Rectangle 2"/>
          <p:cNvSpPr>
            <a:spLocks noChangeArrowheads="1"/>
          </p:cNvSpPr>
          <p:nvPr/>
        </p:nvSpPr>
        <p:spPr bwMode="auto">
          <a:xfrm>
            <a:off x="815975" y="163513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가상 위치법 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  <p:sp>
        <p:nvSpPr>
          <p:cNvPr id="923651" name="Text Box 3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23662" name="Rectangle 14"/>
          <p:cNvSpPr>
            <a:spLocks noChangeArrowheads="1"/>
          </p:cNvSpPr>
          <p:nvPr/>
        </p:nvSpPr>
        <p:spPr bwMode="auto">
          <a:xfrm>
            <a:off x="538163" y="860425"/>
            <a:ext cx="8137525" cy="5267325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 lvl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xm = xh;  // set an initial point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while(fabs((xm)) &gt; e)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</a:t>
            </a:r>
            <a:r>
              <a:rPr kumimoji="0" lang="en-US" altLang="ko-KR" sz="1400" b="1">
                <a:solidFill>
                  <a:schemeClr val="accent2"/>
                </a:solidFill>
                <a:latin typeface="Courier New" pitchFamily="49" charset="0"/>
              </a:rPr>
              <a:t>xm = (f(xh)*xl - f(xl)*xh) / (f(xh) - f(xl));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 b="1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if((f(xm)*f(xh)) == (float)0) break;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else if((f(xm)*f(xl)) &lt; (float)0) xh = xm;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else if((f(xm)*f(xh)) &lt; (float)0) xl = xm;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else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	printf("Something worng --&gt; cannot find the root.\n");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	break;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printf("[Iteration %02d]: The root is %.10f &lt;with error %.10f&gt;\n",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	    i++, xm, fabs(f(xm)));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f(float x)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return ((float)log(x + 5.0) + x);   // f(x) = log(x+5.0)+x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}</a:t>
            </a:r>
          </a:p>
        </p:txBody>
      </p:sp>
      <p:grpSp>
        <p:nvGrpSpPr>
          <p:cNvPr id="923671" name="Group 23"/>
          <p:cNvGrpSpPr>
            <a:grpSpLocks/>
          </p:cNvGrpSpPr>
          <p:nvPr/>
        </p:nvGrpSpPr>
        <p:grpSpPr bwMode="auto">
          <a:xfrm>
            <a:off x="609600" y="1095375"/>
            <a:ext cx="7970838" cy="3440113"/>
            <a:chOff x="384" y="690"/>
            <a:chExt cx="5021" cy="2167"/>
          </a:xfrm>
        </p:grpSpPr>
        <p:sp>
          <p:nvSpPr>
            <p:cNvPr id="923669" name="Rectangle 21"/>
            <p:cNvSpPr>
              <a:spLocks noChangeArrowheads="1"/>
            </p:cNvSpPr>
            <p:nvPr/>
          </p:nvSpPr>
          <p:spPr bwMode="auto">
            <a:xfrm>
              <a:off x="384" y="690"/>
              <a:ext cx="5021" cy="2167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23670" name="Rectangle 22"/>
            <p:cNvSpPr>
              <a:spLocks noChangeArrowheads="1"/>
            </p:cNvSpPr>
            <p:nvPr/>
          </p:nvSpPr>
          <p:spPr bwMode="auto">
            <a:xfrm>
              <a:off x="748" y="1035"/>
              <a:ext cx="4355" cy="291"/>
            </a:xfrm>
            <a:prstGeom prst="rect">
              <a:avLst/>
            </a:prstGeom>
            <a:solidFill>
              <a:srgbClr val="FF99CC">
                <a:alpha val="20000"/>
              </a:srgbClr>
            </a:solidFill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923672" name="Rectangle 24"/>
          <p:cNvSpPr>
            <a:spLocks noChangeArrowheads="1"/>
          </p:cNvSpPr>
          <p:nvPr/>
        </p:nvSpPr>
        <p:spPr bwMode="auto">
          <a:xfrm>
            <a:off x="611188" y="5121275"/>
            <a:ext cx="7956550" cy="950913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A917786F-18F3-499E-B73B-A6B045CF964E}" type="slidenum">
              <a:rPr lang="en-US" altLang="ko-KR"/>
              <a:pPr/>
              <a:t>25</a:t>
            </a:fld>
            <a:endParaRPr lang="en-US" altLang="ko-KR"/>
          </a:p>
        </p:txBody>
      </p:sp>
      <p:sp>
        <p:nvSpPr>
          <p:cNvPr id="911362" name="Rectangle 2"/>
          <p:cNvSpPr>
            <a:spLocks noChangeArrowheads="1"/>
          </p:cNvSpPr>
          <p:nvPr/>
        </p:nvSpPr>
        <p:spPr bwMode="auto">
          <a:xfrm>
            <a:off x="815975" y="163513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</a:p>
        </p:txBody>
      </p:sp>
      <p:sp>
        <p:nvSpPr>
          <p:cNvPr id="911363" name="Text Box 3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pSp>
        <p:nvGrpSpPr>
          <p:cNvPr id="911368" name="Group 8"/>
          <p:cNvGrpSpPr>
            <a:grpSpLocks/>
          </p:cNvGrpSpPr>
          <p:nvPr/>
        </p:nvGrpSpPr>
        <p:grpSpPr bwMode="auto">
          <a:xfrm>
            <a:off x="323850" y="981075"/>
            <a:ext cx="7542213" cy="5400675"/>
            <a:chOff x="204" y="618"/>
            <a:chExt cx="4751" cy="3402"/>
          </a:xfrm>
        </p:grpSpPr>
        <p:pic>
          <p:nvPicPr>
            <p:cNvPr id="911364" name="Picture 4" descr="bisection_recursion-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618"/>
              <a:ext cx="4751" cy="3402"/>
            </a:xfrm>
            <a:prstGeom prst="rect">
              <a:avLst/>
            </a:prstGeom>
            <a:noFill/>
          </p:spPr>
        </p:pic>
        <p:sp>
          <p:nvSpPr>
            <p:cNvPr id="911367" name="Rectangle 7"/>
            <p:cNvSpPr>
              <a:spLocks noChangeArrowheads="1"/>
            </p:cNvSpPr>
            <p:nvPr/>
          </p:nvSpPr>
          <p:spPr bwMode="auto">
            <a:xfrm>
              <a:off x="295" y="2976"/>
              <a:ext cx="498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 marL="292100" indent="-292100" algn="ctr"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ko-KR" altLang="en-US"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이분법</a:t>
              </a:r>
            </a:p>
          </p:txBody>
        </p:sp>
      </p:grpSp>
      <p:pic>
        <p:nvPicPr>
          <p:cNvPr id="911370" name="Picture 10" descr="falseposition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75" y="1052513"/>
            <a:ext cx="8123238" cy="543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5BE22F4-AE78-4A38-91E6-1542DFBD6226}" type="slidenum">
              <a:rPr lang="en-US" altLang="ko-KR"/>
              <a:pPr/>
              <a:t>26</a:t>
            </a:fld>
            <a:endParaRPr lang="en-US" altLang="ko-KR"/>
          </a:p>
        </p:txBody>
      </p:sp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815975" y="163513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  <p:sp>
        <p:nvSpPr>
          <p:cNvPr id="925699" name="Text Box 3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pSp>
        <p:nvGrpSpPr>
          <p:cNvPr id="925703" name="Group 7"/>
          <p:cNvGrpSpPr>
            <a:grpSpLocks/>
          </p:cNvGrpSpPr>
          <p:nvPr/>
        </p:nvGrpSpPr>
        <p:grpSpPr bwMode="auto">
          <a:xfrm>
            <a:off x="198438" y="871538"/>
            <a:ext cx="7542212" cy="5400675"/>
            <a:chOff x="125" y="618"/>
            <a:chExt cx="4751" cy="3402"/>
          </a:xfrm>
        </p:grpSpPr>
        <p:pic>
          <p:nvPicPr>
            <p:cNvPr id="925702" name="Picture 6" descr="bisection_recursion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" y="618"/>
              <a:ext cx="4751" cy="3402"/>
            </a:xfrm>
            <a:prstGeom prst="rect">
              <a:avLst/>
            </a:prstGeom>
            <a:noFill/>
          </p:spPr>
        </p:pic>
        <p:sp>
          <p:nvSpPr>
            <p:cNvPr id="925701" name="Rectangle 5"/>
            <p:cNvSpPr>
              <a:spLocks noChangeArrowheads="1"/>
            </p:cNvSpPr>
            <p:nvPr/>
          </p:nvSpPr>
          <p:spPr bwMode="auto">
            <a:xfrm>
              <a:off x="295" y="3531"/>
              <a:ext cx="498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 marL="292100" indent="-292100" algn="ctr"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ko-KR" altLang="en-US"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이분법</a:t>
              </a:r>
            </a:p>
          </p:txBody>
        </p:sp>
      </p:grpSp>
      <p:pic>
        <p:nvPicPr>
          <p:cNvPr id="925705" name="Picture 9" descr="falseposition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613" y="942975"/>
            <a:ext cx="8056562" cy="543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2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BCBA2C1-02A2-4F5F-94DA-F6077AE17FD5}" type="slidenum">
              <a:rPr lang="en-US" altLang="ko-KR"/>
              <a:pPr/>
              <a:t>27</a:t>
            </a:fld>
            <a:endParaRPr lang="en-US" altLang="ko-KR"/>
          </a:p>
        </p:txBody>
      </p:sp>
      <p:sp>
        <p:nvSpPr>
          <p:cNvPr id="913411" name="Text Box 3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13412" name="Rectangle 4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다른 함수의 예와 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</a:p>
        </p:txBody>
      </p:sp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323850" y="1065213"/>
            <a:ext cx="8569325" cy="177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대상 함수</a:t>
            </a:r>
            <a:r>
              <a:rPr lang="en-US" altLang="ko-KR" sz="2000">
                <a:ea typeface="HY헤드라인M" pitchFamily="18" charset="-127"/>
              </a:rPr>
              <a:t>: 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endParaRPr lang="en-US" altLang="ko-KR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가상 위치법 알고리즘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프로그램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자체는 동일하며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단지 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만 다음과 같이 달리하면 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913414" name="Object 6"/>
          <p:cNvGraphicFramePr>
            <a:graphicFrameLocks noChangeAspect="1"/>
          </p:cNvGraphicFramePr>
          <p:nvPr/>
        </p:nvGraphicFramePr>
        <p:xfrm>
          <a:off x="1908175" y="989013"/>
          <a:ext cx="29797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415" name="Equation" r:id="rId5" imgW="1041120" imgH="190440" progId="Equation.DSMT4">
                  <p:embed/>
                </p:oleObj>
              </mc:Choice>
              <mc:Fallback>
                <p:oleObj name="Equation" r:id="rId5" imgW="1041120" imgH="190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989013"/>
                        <a:ext cx="2979738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3415" name="Picture 7" descr="bisection_iteration-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2987675"/>
            <a:ext cx="8135937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062CD5D3-9CF3-43B8-B8BF-D808DEF78D7B}" type="slidenum">
              <a:rPr lang="en-US" altLang="ko-KR"/>
              <a:pPr/>
              <a:t>28</a:t>
            </a:fld>
            <a:endParaRPr lang="en-US" altLang="ko-KR"/>
          </a:p>
        </p:txBody>
      </p:sp>
      <p:sp>
        <p:nvSpPr>
          <p:cNvPr id="927746" name="Text Box 2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27747" name="Rectangle 3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다른 함수의 예와 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  <p:grpSp>
        <p:nvGrpSpPr>
          <p:cNvPr id="927755" name="Group 11"/>
          <p:cNvGrpSpPr>
            <a:grpSpLocks/>
          </p:cNvGrpSpPr>
          <p:nvPr/>
        </p:nvGrpSpPr>
        <p:grpSpPr bwMode="auto">
          <a:xfrm>
            <a:off x="179388" y="836613"/>
            <a:ext cx="7542212" cy="5400675"/>
            <a:chOff x="113" y="572"/>
            <a:chExt cx="4751" cy="3402"/>
          </a:xfrm>
        </p:grpSpPr>
        <p:pic>
          <p:nvPicPr>
            <p:cNvPr id="927751" name="Picture 7" descr="bisection_iteration-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572"/>
              <a:ext cx="4751" cy="3402"/>
            </a:xfrm>
            <a:prstGeom prst="rect">
              <a:avLst/>
            </a:prstGeom>
            <a:noFill/>
          </p:spPr>
        </p:pic>
        <p:sp>
          <p:nvSpPr>
            <p:cNvPr id="927754" name="Rectangle 10"/>
            <p:cNvSpPr>
              <a:spLocks noChangeArrowheads="1"/>
            </p:cNvSpPr>
            <p:nvPr/>
          </p:nvSpPr>
          <p:spPr bwMode="auto">
            <a:xfrm>
              <a:off x="3016" y="709"/>
              <a:ext cx="498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pPr marL="292100" indent="-292100" algn="ctr"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ko-KR" altLang="en-US">
                  <a:solidFill>
                    <a:srgbClr val="FFFF00"/>
                  </a:solidFill>
                  <a:latin typeface="HY헤드라인M" pitchFamily="18" charset="-127"/>
                  <a:ea typeface="HY헤드라인M" pitchFamily="18" charset="-127"/>
                </a:rPr>
                <a:t>이분법</a:t>
              </a:r>
            </a:p>
          </p:txBody>
        </p:sp>
      </p:grpSp>
      <p:pic>
        <p:nvPicPr>
          <p:cNvPr id="927756" name="Picture 12" descr="falseposition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363" y="1014413"/>
            <a:ext cx="8151812" cy="543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2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29EEB82-458B-42B1-84B2-C2C94716A3DB}" type="slidenum">
              <a:rPr lang="en-US" altLang="ko-KR"/>
              <a:pPr/>
              <a:t>29</a:t>
            </a:fld>
            <a:endParaRPr lang="en-US" altLang="ko-KR"/>
          </a:p>
        </p:txBody>
      </p:sp>
      <p:sp>
        <p:nvSpPr>
          <p:cNvPr id="919554" name="Text Box 2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19555" name="Rectangle 3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중근의 문제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</a:p>
        </p:txBody>
      </p:sp>
      <p:sp>
        <p:nvSpPr>
          <p:cNvPr id="919556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4625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중근의 예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endParaRPr lang="ko-KR" altLang="en-US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endParaRPr lang="ko-KR" altLang="en-US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endParaRPr lang="ko-KR" altLang="en-US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endParaRPr lang="ko-KR" altLang="en-US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endParaRPr lang="ko-KR" altLang="en-US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중근에 대해 알고리즘이 제대로 동작하지 않는 경우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1800">
                <a:ea typeface="HY헤드라인M" pitchFamily="18" charset="-127"/>
              </a:rPr>
              <a:t>이분법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ko-KR" altLang="en-US" sz="1800">
                <a:ea typeface="HY헤드라인M" pitchFamily="18" charset="-127"/>
              </a:rPr>
              <a:t>및 가상 위치법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의 경우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근의 양쪽에서 부호의 변화가 없어서 근을 찾을 수 없게 된다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 sz="1800">
                <a:ea typeface="HY헤드라인M" pitchFamily="18" charset="-127"/>
              </a:rPr>
              <a:t>뉴튼</a:t>
            </a:r>
            <a:r>
              <a:rPr lang="en-US" altLang="ko-KR" sz="1800">
                <a:ea typeface="HY헤드라인M" pitchFamily="18" charset="-127"/>
              </a:rPr>
              <a:t>-</a:t>
            </a:r>
            <a:r>
              <a:rPr lang="ko-KR" altLang="en-US" sz="1800">
                <a:ea typeface="HY헤드라인M" pitchFamily="18" charset="-127"/>
              </a:rPr>
              <a:t>랩슨법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ko-KR" altLang="en-US" sz="1800">
                <a:ea typeface="HY헤드라인M" pitchFamily="18" charset="-127"/>
              </a:rPr>
              <a:t>및 할선법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의 경우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의 값이 </a:t>
            </a:r>
            <a:r>
              <a:rPr lang="en-US" altLang="ko-KR" sz="1800">
                <a:ea typeface="HY헤드라인M" pitchFamily="18" charset="-127"/>
              </a:rPr>
              <a:t>0</a:t>
            </a:r>
            <a:r>
              <a:rPr lang="ko-KR" altLang="en-US" sz="1800">
                <a:ea typeface="HY헤드라인M" pitchFamily="18" charset="-127"/>
              </a:rPr>
              <a:t>이 되면 근을 구할 수 없다</a:t>
            </a:r>
            <a:r>
              <a:rPr lang="en-US" altLang="ko-KR" sz="1800">
                <a:ea typeface="HY헤드라인M" pitchFamily="18" charset="-127"/>
              </a:rPr>
              <a:t>.</a:t>
            </a:r>
            <a:endParaRPr lang="en-US" altLang="ko-KR" sz="2000">
              <a:ea typeface="HY헤드라인M" pitchFamily="18" charset="-127"/>
            </a:endParaRPr>
          </a:p>
        </p:txBody>
      </p:sp>
      <p:grpSp>
        <p:nvGrpSpPr>
          <p:cNvPr id="919585" name="Group 33"/>
          <p:cNvGrpSpPr>
            <a:grpSpLocks/>
          </p:cNvGrpSpPr>
          <p:nvPr/>
        </p:nvGrpSpPr>
        <p:grpSpPr bwMode="auto">
          <a:xfrm>
            <a:off x="684213" y="1557338"/>
            <a:ext cx="4654550" cy="1987550"/>
            <a:chOff x="612" y="1117"/>
            <a:chExt cx="2932" cy="1252"/>
          </a:xfrm>
        </p:grpSpPr>
        <p:sp>
          <p:nvSpPr>
            <p:cNvPr id="919558" name="Line 6"/>
            <p:cNvSpPr>
              <a:spLocks noChangeShapeType="1"/>
            </p:cNvSpPr>
            <p:nvPr/>
          </p:nvSpPr>
          <p:spPr bwMode="auto">
            <a:xfrm>
              <a:off x="975" y="2175"/>
              <a:ext cx="2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19559" name="Line 7"/>
            <p:cNvSpPr>
              <a:spLocks noChangeShapeType="1"/>
            </p:cNvSpPr>
            <p:nvPr/>
          </p:nvSpPr>
          <p:spPr bwMode="auto">
            <a:xfrm flipV="1">
              <a:off x="1586" y="1313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19560" name="Freeform 8"/>
            <p:cNvSpPr>
              <a:spLocks/>
            </p:cNvSpPr>
            <p:nvPr/>
          </p:nvSpPr>
          <p:spPr bwMode="auto">
            <a:xfrm>
              <a:off x="1797" y="1298"/>
              <a:ext cx="991" cy="8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7" y="876"/>
                </a:cxn>
                <a:cxn ang="0">
                  <a:pos x="991" y="8"/>
                </a:cxn>
              </a:cxnLst>
              <a:rect l="0" t="0" r="r" b="b"/>
              <a:pathLst>
                <a:path w="991" h="877">
                  <a:moveTo>
                    <a:pt x="0" y="0"/>
                  </a:moveTo>
                  <a:cubicBezTo>
                    <a:pt x="86" y="146"/>
                    <a:pt x="342" y="875"/>
                    <a:pt x="507" y="876"/>
                  </a:cubicBezTo>
                  <a:cubicBezTo>
                    <a:pt x="672" y="877"/>
                    <a:pt x="890" y="189"/>
                    <a:pt x="991" y="8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19561" name="Text Box 9"/>
            <p:cNvSpPr txBox="1">
              <a:spLocks noChangeArrowheads="1"/>
            </p:cNvSpPr>
            <p:nvPr/>
          </p:nvSpPr>
          <p:spPr bwMode="auto">
            <a:xfrm>
              <a:off x="1383" y="1207"/>
              <a:ext cx="272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/>
                <a:t>y</a:t>
              </a:r>
              <a:endParaRPr lang="en-US" altLang="ko-KR"/>
            </a:p>
          </p:txBody>
        </p:sp>
        <p:sp>
          <p:nvSpPr>
            <p:cNvPr id="919575" name="Text Box 23"/>
            <p:cNvSpPr txBox="1">
              <a:spLocks noChangeArrowheads="1"/>
            </p:cNvSpPr>
            <p:nvPr/>
          </p:nvSpPr>
          <p:spPr bwMode="auto">
            <a:xfrm>
              <a:off x="1836" y="2208"/>
              <a:ext cx="228" cy="1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ko-KR" altLang="en-US" sz="1200">
                  <a:solidFill>
                    <a:schemeClr val="accent2"/>
                  </a:solidFill>
                  <a:ea typeface="HY헤드라인M" pitchFamily="18" charset="-127"/>
                </a:rPr>
                <a:t>중근</a:t>
              </a:r>
            </a:p>
          </p:txBody>
        </p:sp>
        <p:cxnSp>
          <p:nvCxnSpPr>
            <p:cNvPr id="919576" name="AutoShape 24"/>
            <p:cNvCxnSpPr>
              <a:cxnSpLocks noChangeShapeType="1"/>
              <a:stCxn id="919575" idx="1"/>
              <a:endCxn id="919573" idx="5"/>
            </p:cNvCxnSpPr>
            <p:nvPr/>
          </p:nvCxnSpPr>
          <p:spPr bwMode="auto">
            <a:xfrm rot="10800000">
              <a:off x="1603" y="2189"/>
              <a:ext cx="233" cy="100"/>
            </a:xfrm>
            <a:prstGeom prst="curvedConnector2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stealth" w="sm" len="lg"/>
            </a:ln>
            <a:effectLst/>
          </p:spPr>
        </p:cxnSp>
        <p:sp>
          <p:nvSpPr>
            <p:cNvPr id="919580" name="Freeform 28"/>
            <p:cNvSpPr>
              <a:spLocks/>
            </p:cNvSpPr>
            <p:nvPr/>
          </p:nvSpPr>
          <p:spPr bwMode="auto">
            <a:xfrm>
              <a:off x="1073" y="1298"/>
              <a:ext cx="991" cy="8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7" y="876"/>
                </a:cxn>
                <a:cxn ang="0">
                  <a:pos x="991" y="8"/>
                </a:cxn>
              </a:cxnLst>
              <a:rect l="0" t="0" r="r" b="b"/>
              <a:pathLst>
                <a:path w="991" h="877">
                  <a:moveTo>
                    <a:pt x="0" y="0"/>
                  </a:moveTo>
                  <a:cubicBezTo>
                    <a:pt x="86" y="146"/>
                    <a:pt x="342" y="875"/>
                    <a:pt x="507" y="876"/>
                  </a:cubicBezTo>
                  <a:cubicBezTo>
                    <a:pt x="672" y="877"/>
                    <a:pt x="890" y="189"/>
                    <a:pt x="991" y="8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cxnSp>
          <p:nvCxnSpPr>
            <p:cNvPr id="919581" name="AutoShape 29"/>
            <p:cNvCxnSpPr>
              <a:cxnSpLocks noChangeShapeType="1"/>
              <a:stCxn id="919575" idx="3"/>
              <a:endCxn id="919582" idx="3"/>
            </p:cNvCxnSpPr>
            <p:nvPr/>
          </p:nvCxnSpPr>
          <p:spPr bwMode="auto">
            <a:xfrm flipV="1">
              <a:off x="2064" y="2190"/>
              <a:ext cx="227" cy="99"/>
            </a:xfrm>
            <a:prstGeom prst="curvedConnector2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stealth" w="sm" len="lg"/>
            </a:ln>
            <a:effectLst/>
          </p:spPr>
        </p:cxnSp>
        <p:sp>
          <p:nvSpPr>
            <p:cNvPr id="919582" name="Oval 30"/>
            <p:cNvSpPr>
              <a:spLocks noChangeArrowheads="1"/>
            </p:cNvSpPr>
            <p:nvPr/>
          </p:nvSpPr>
          <p:spPr bwMode="auto">
            <a:xfrm>
              <a:off x="2284" y="2152"/>
              <a:ext cx="46" cy="4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19573" name="Oval 21"/>
            <p:cNvSpPr>
              <a:spLocks noChangeArrowheads="1"/>
            </p:cNvSpPr>
            <p:nvPr/>
          </p:nvSpPr>
          <p:spPr bwMode="auto">
            <a:xfrm>
              <a:off x="1564" y="2151"/>
              <a:ext cx="46" cy="4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919583" name="Object 31"/>
            <p:cNvGraphicFramePr>
              <a:graphicFrameLocks noChangeAspect="1"/>
            </p:cNvGraphicFramePr>
            <p:nvPr/>
          </p:nvGraphicFramePr>
          <p:xfrm>
            <a:off x="2789" y="1117"/>
            <a:ext cx="755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9585" name="Equation" r:id="rId5" imgW="520560" imgH="190440" progId="Equation.DSMT4">
                    <p:embed/>
                  </p:oleObj>
                </mc:Choice>
                <mc:Fallback>
                  <p:oleObj name="Equation" r:id="rId5" imgW="520560" imgH="19044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1117"/>
                          <a:ext cx="755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9584" name="Object 32"/>
            <p:cNvGraphicFramePr>
              <a:graphicFrameLocks noChangeAspect="1"/>
            </p:cNvGraphicFramePr>
            <p:nvPr/>
          </p:nvGraphicFramePr>
          <p:xfrm>
            <a:off x="612" y="1207"/>
            <a:ext cx="442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9586" name="Equation" r:id="rId7" imgW="304560" imgH="190440" progId="Equation.DSMT4">
                    <p:embed/>
                  </p:oleObj>
                </mc:Choice>
                <mc:Fallback>
                  <p:oleObj name="Equation" r:id="rId7" imgW="304560" imgH="190440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207"/>
                          <a:ext cx="442" cy="2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C67EEA48-2F1E-40E7-BA94-2653898A1A52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876546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할선법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(Secant Method)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(1/4)</a:t>
            </a:r>
          </a:p>
        </p:txBody>
      </p:sp>
      <p:sp>
        <p:nvSpPr>
          <p:cNvPr id="876547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569325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할선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割線</a:t>
            </a:r>
            <a:r>
              <a:rPr lang="en-US" altLang="ko-KR" sz="2000">
                <a:ea typeface="HY헤드라인M" pitchFamily="18" charset="-127"/>
              </a:rPr>
              <a:t>, secant)?</a:t>
            </a:r>
          </a:p>
        </p:txBody>
      </p:sp>
      <p:sp>
        <p:nvSpPr>
          <p:cNvPr id="876549" name="Text Box 5"/>
          <p:cNvSpPr txBox="1">
            <a:spLocks noChangeArrowheads="1"/>
          </p:cNvSpPr>
          <p:nvPr/>
        </p:nvSpPr>
        <p:spPr bwMode="auto">
          <a:xfrm>
            <a:off x="323850" y="2060575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선을 나눈다는 의미인데</a:t>
            </a:r>
            <a:r>
              <a:rPr lang="en-US" altLang="ko-KR" sz="2000">
                <a:ea typeface="HY헤드라인M" pitchFamily="18" charset="-127"/>
              </a:rPr>
              <a:t>…</a:t>
            </a:r>
          </a:p>
        </p:txBody>
      </p:sp>
      <p:sp>
        <p:nvSpPr>
          <p:cNvPr id="876550" name="Text Box 6"/>
          <p:cNvSpPr txBox="1">
            <a:spLocks noChangeArrowheads="1"/>
          </p:cNvSpPr>
          <p:nvPr/>
        </p:nvSpPr>
        <p:spPr bwMode="auto">
          <a:xfrm>
            <a:off x="323850" y="299720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어떻게 한다는 이야기일까요</a:t>
            </a:r>
            <a:r>
              <a:rPr lang="en-US" altLang="ko-KR" sz="2000">
                <a:ea typeface="HY헤드라인M" pitchFamily="18" charset="-127"/>
              </a:rPr>
              <a:t>?</a:t>
            </a:r>
          </a:p>
        </p:txBody>
      </p:sp>
      <p:grpSp>
        <p:nvGrpSpPr>
          <p:cNvPr id="876574" name="Group 30"/>
          <p:cNvGrpSpPr>
            <a:grpSpLocks/>
          </p:cNvGrpSpPr>
          <p:nvPr/>
        </p:nvGrpSpPr>
        <p:grpSpPr bwMode="auto">
          <a:xfrm>
            <a:off x="1258888" y="3856038"/>
            <a:ext cx="3417887" cy="2236787"/>
            <a:chOff x="793" y="2429"/>
            <a:chExt cx="2153" cy="1409"/>
          </a:xfrm>
        </p:grpSpPr>
        <p:sp>
          <p:nvSpPr>
            <p:cNvPr id="876553" name="Line 9"/>
            <p:cNvSpPr>
              <a:spLocks noChangeShapeType="1"/>
            </p:cNvSpPr>
            <p:nvPr/>
          </p:nvSpPr>
          <p:spPr bwMode="auto">
            <a:xfrm>
              <a:off x="793" y="3291"/>
              <a:ext cx="20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76554" name="Line 10"/>
            <p:cNvSpPr>
              <a:spLocks noChangeShapeType="1"/>
            </p:cNvSpPr>
            <p:nvPr/>
          </p:nvSpPr>
          <p:spPr bwMode="auto">
            <a:xfrm flipV="1">
              <a:off x="1156" y="2429"/>
              <a:ext cx="0" cy="14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76555" name="Freeform 11"/>
            <p:cNvSpPr>
              <a:spLocks/>
            </p:cNvSpPr>
            <p:nvPr/>
          </p:nvSpPr>
          <p:spPr bwMode="auto">
            <a:xfrm>
              <a:off x="1461" y="2515"/>
              <a:ext cx="1034" cy="1323"/>
            </a:xfrm>
            <a:custGeom>
              <a:avLst/>
              <a:gdLst/>
              <a:ahLst/>
              <a:cxnLst>
                <a:cxn ang="0">
                  <a:pos x="0" y="1323"/>
                </a:cxn>
                <a:cxn ang="0">
                  <a:pos x="251" y="891"/>
                </a:cxn>
                <a:cxn ang="0">
                  <a:pos x="819" y="591"/>
                </a:cxn>
                <a:cxn ang="0">
                  <a:pos x="1034" y="0"/>
                </a:cxn>
              </a:cxnLst>
              <a:rect l="0" t="0" r="r" b="b"/>
              <a:pathLst>
                <a:path w="1034" h="1323">
                  <a:moveTo>
                    <a:pt x="0" y="1323"/>
                  </a:moveTo>
                  <a:cubicBezTo>
                    <a:pt x="42" y="1251"/>
                    <a:pt x="115" y="1013"/>
                    <a:pt x="251" y="891"/>
                  </a:cubicBezTo>
                  <a:cubicBezTo>
                    <a:pt x="387" y="769"/>
                    <a:pt x="689" y="739"/>
                    <a:pt x="819" y="591"/>
                  </a:cubicBezTo>
                  <a:cubicBezTo>
                    <a:pt x="949" y="443"/>
                    <a:pt x="989" y="123"/>
                    <a:pt x="1034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76556" name="Text Box 12"/>
            <p:cNvSpPr txBox="1">
              <a:spLocks noChangeArrowheads="1"/>
            </p:cNvSpPr>
            <p:nvPr/>
          </p:nvSpPr>
          <p:spPr bwMode="auto">
            <a:xfrm>
              <a:off x="884" y="2429"/>
              <a:ext cx="272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/>
                <a:t>f</a:t>
              </a:r>
              <a:r>
                <a:rPr lang="en-US" altLang="ko-KR"/>
                <a:t>(</a:t>
              </a:r>
              <a:r>
                <a:rPr lang="en-US" altLang="ko-KR" i="1"/>
                <a:t>x</a:t>
              </a:r>
              <a:r>
                <a:rPr lang="en-US" altLang="ko-KR"/>
                <a:t>)</a:t>
              </a:r>
            </a:p>
          </p:txBody>
        </p:sp>
        <p:sp>
          <p:nvSpPr>
            <p:cNvPr id="876557" name="Text Box 13"/>
            <p:cNvSpPr txBox="1">
              <a:spLocks noChangeArrowheads="1"/>
            </p:cNvSpPr>
            <p:nvPr/>
          </p:nvSpPr>
          <p:spPr bwMode="auto">
            <a:xfrm>
              <a:off x="1489" y="3034"/>
              <a:ext cx="138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/>
                <a:t>a</a:t>
              </a:r>
              <a:endParaRPr lang="en-US" altLang="ko-KR" i="1" baseline="-25000"/>
            </a:p>
          </p:txBody>
        </p:sp>
        <p:sp>
          <p:nvSpPr>
            <p:cNvPr id="876559" name="Line 15"/>
            <p:cNvSpPr>
              <a:spLocks noChangeShapeType="1"/>
            </p:cNvSpPr>
            <p:nvPr/>
          </p:nvSpPr>
          <p:spPr bwMode="auto">
            <a:xfrm flipV="1">
              <a:off x="2383" y="3245"/>
              <a:ext cx="0" cy="9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76560" name="Text Box 16"/>
            <p:cNvSpPr txBox="1">
              <a:spLocks noChangeArrowheads="1"/>
            </p:cNvSpPr>
            <p:nvPr/>
          </p:nvSpPr>
          <p:spPr bwMode="auto">
            <a:xfrm>
              <a:off x="2320" y="3291"/>
              <a:ext cx="138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/>
                <a:t>b</a:t>
              </a:r>
              <a:endParaRPr lang="en-US" altLang="ko-KR" i="1" baseline="-25000"/>
            </a:p>
          </p:txBody>
        </p:sp>
        <p:sp>
          <p:nvSpPr>
            <p:cNvPr id="876561" name="Line 17"/>
            <p:cNvSpPr>
              <a:spLocks noChangeShapeType="1"/>
            </p:cNvSpPr>
            <p:nvPr/>
          </p:nvSpPr>
          <p:spPr bwMode="auto">
            <a:xfrm flipV="1">
              <a:off x="1551" y="3245"/>
              <a:ext cx="0" cy="9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76564" name="Line 20"/>
            <p:cNvSpPr>
              <a:spLocks noChangeShapeType="1"/>
            </p:cNvSpPr>
            <p:nvPr/>
          </p:nvSpPr>
          <p:spPr bwMode="auto">
            <a:xfrm flipV="1">
              <a:off x="1551" y="3336"/>
              <a:ext cx="0" cy="363"/>
            </a:xfrm>
            <a:prstGeom prst="line">
              <a:avLst/>
            </a:prstGeom>
            <a:noFill/>
            <a:ln w="1905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76566" name="Line 22"/>
            <p:cNvSpPr>
              <a:spLocks noChangeShapeType="1"/>
            </p:cNvSpPr>
            <p:nvPr/>
          </p:nvSpPr>
          <p:spPr bwMode="auto">
            <a:xfrm flipV="1">
              <a:off x="2381" y="2792"/>
              <a:ext cx="0" cy="453"/>
            </a:xfrm>
            <a:prstGeom prst="line">
              <a:avLst/>
            </a:prstGeom>
            <a:noFill/>
            <a:ln w="1905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76567" name="Line 23"/>
            <p:cNvSpPr>
              <a:spLocks noChangeShapeType="1"/>
            </p:cNvSpPr>
            <p:nvPr/>
          </p:nvSpPr>
          <p:spPr bwMode="auto">
            <a:xfrm flipV="1">
              <a:off x="1951" y="3245"/>
              <a:ext cx="0" cy="9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76570" name="Text Box 26"/>
            <p:cNvSpPr txBox="1">
              <a:spLocks noChangeArrowheads="1"/>
            </p:cNvSpPr>
            <p:nvPr/>
          </p:nvSpPr>
          <p:spPr bwMode="auto">
            <a:xfrm>
              <a:off x="2674" y="3245"/>
              <a:ext cx="272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/>
                <a:t>x</a:t>
              </a:r>
              <a:endParaRPr lang="en-US" altLang="ko-KR"/>
            </a:p>
          </p:txBody>
        </p:sp>
      </p:grpSp>
      <p:grpSp>
        <p:nvGrpSpPr>
          <p:cNvPr id="876573" name="Group 29"/>
          <p:cNvGrpSpPr>
            <a:grpSpLocks/>
          </p:cNvGrpSpPr>
          <p:nvPr/>
        </p:nvGrpSpPr>
        <p:grpSpPr bwMode="auto">
          <a:xfrm>
            <a:off x="2351088" y="4240213"/>
            <a:ext cx="1884362" cy="1644650"/>
            <a:chOff x="1935" y="2629"/>
            <a:chExt cx="1187" cy="1036"/>
          </a:xfrm>
        </p:grpSpPr>
        <p:sp>
          <p:nvSpPr>
            <p:cNvPr id="876571" name="Line 27"/>
            <p:cNvSpPr>
              <a:spLocks noChangeShapeType="1"/>
            </p:cNvSpPr>
            <p:nvPr/>
          </p:nvSpPr>
          <p:spPr bwMode="auto">
            <a:xfrm flipV="1">
              <a:off x="1935" y="2629"/>
              <a:ext cx="1187" cy="10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76572" name="Text Box 28"/>
            <p:cNvSpPr txBox="1">
              <a:spLocks noChangeArrowheads="1"/>
            </p:cNvSpPr>
            <p:nvPr/>
          </p:nvSpPr>
          <p:spPr bwMode="auto">
            <a:xfrm>
              <a:off x="2352" y="3249"/>
              <a:ext cx="138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>
                  <a:solidFill>
                    <a:srgbClr val="FF0000"/>
                  </a:solidFill>
                </a:rPr>
                <a:t>r</a:t>
              </a:r>
              <a:endParaRPr lang="en-US" altLang="ko-KR" i="1" baseline="-25000">
                <a:solidFill>
                  <a:srgbClr val="FF0000"/>
                </a:solidFill>
              </a:endParaRPr>
            </a:p>
          </p:txBody>
        </p:sp>
      </p:grpSp>
      <p:sp>
        <p:nvSpPr>
          <p:cNvPr id="876575" name="Text Box 31"/>
          <p:cNvSpPr txBox="1">
            <a:spLocks noChangeArrowheads="1"/>
          </p:cNvSpPr>
          <p:nvPr/>
        </p:nvSpPr>
        <p:spPr bwMode="auto">
          <a:xfrm>
            <a:off x="7980363" y="476250"/>
            <a:ext cx="107315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Secant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65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65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6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65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65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7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9" grpId="0"/>
      <p:bldP spid="8765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02D669B4-BEEF-4E59-B430-89B0DB26F582}" type="slidenum">
              <a:rPr lang="en-US" altLang="ko-KR"/>
              <a:pPr/>
              <a:t>30</a:t>
            </a:fld>
            <a:endParaRPr lang="en-US" altLang="ko-KR"/>
          </a:p>
        </p:txBody>
      </p:sp>
      <p:sp>
        <p:nvSpPr>
          <p:cNvPr id="929794" name="Text Box 2"/>
          <p:cNvSpPr txBox="1">
            <a:spLocks noChangeArrowheads="1"/>
          </p:cNvSpPr>
          <p:nvPr/>
        </p:nvSpPr>
        <p:spPr bwMode="auto">
          <a:xfrm>
            <a:off x="7499350" y="476250"/>
            <a:ext cx="1554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False Position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중근의 문제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  <p:sp>
        <p:nvSpPr>
          <p:cNvPr id="929796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3646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87425" algn="l"/>
              </a:tabLst>
            </a:pPr>
            <a:r>
              <a:rPr lang="ko-KR" altLang="en-US" sz="2000">
                <a:ea typeface="HY헤드라인M" pitchFamily="18" charset="-127"/>
              </a:rPr>
              <a:t>중근 해결책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87425" algn="l"/>
              </a:tabLst>
            </a:pPr>
            <a:r>
              <a:rPr lang="ko-KR" altLang="en-US" sz="1800">
                <a:ea typeface="HY헤드라인M" pitchFamily="18" charset="-127"/>
              </a:rPr>
              <a:t>알고리즘에 특수한 경우</a:t>
            </a:r>
            <a:r>
              <a:rPr lang="en-US" altLang="ko-KR" sz="1800">
                <a:ea typeface="HY헤드라인M" pitchFamily="18" charset="-127"/>
              </a:rPr>
              <a:t>(special case)</a:t>
            </a:r>
            <a:r>
              <a:rPr lang="ko-KR" altLang="en-US" sz="1800">
                <a:ea typeface="HY헤드라인M" pitchFamily="18" charset="-127"/>
              </a:rPr>
              <a:t>를 처리하는 부분을 넣는다</a:t>
            </a:r>
            <a:r>
              <a:rPr lang="en-US" altLang="ko-KR" sz="1800">
                <a:ea typeface="HY헤드라인M" pitchFamily="18" charset="-127"/>
              </a:rPr>
              <a:t>.</a:t>
            </a:r>
            <a:br>
              <a:rPr lang="en-US" altLang="ko-KR" sz="1800">
                <a:ea typeface="HY헤드라인M" pitchFamily="18" charset="-127"/>
              </a:rPr>
            </a:br>
            <a:r>
              <a:rPr lang="ko-KR" altLang="en-US" sz="1800">
                <a:ea typeface="HY헤드라인M" pitchFamily="18" charset="-127"/>
              </a:rPr>
              <a:t>예</a:t>
            </a:r>
            <a:r>
              <a:rPr lang="en-US" altLang="ko-KR" sz="1800">
                <a:ea typeface="HY헤드라인M" pitchFamily="18" charset="-127"/>
              </a:rPr>
              <a:t>)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m</a:t>
            </a:r>
            <a:r>
              <a:rPr lang="en-US" altLang="ko-KR" sz="1800">
                <a:ea typeface="HY헤드라인M" pitchFamily="18" charset="-127"/>
              </a:rPr>
              <a:t>) == 0 ?,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h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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l</a:t>
            </a:r>
            <a:r>
              <a:rPr lang="en-US" altLang="ko-KR" sz="1800">
                <a:ea typeface="HY헤드라인M" pitchFamily="18" charset="-127"/>
              </a:rPr>
              <a:t>) == 0 ? </a:t>
            </a:r>
            <a:r>
              <a:rPr lang="ko-KR" altLang="en-US" sz="1800">
                <a:ea typeface="HY헤드라인M" pitchFamily="18" charset="-127"/>
              </a:rPr>
              <a:t>등에 대한 처리 삽입</a:t>
            </a:r>
            <a:endParaRPr lang="ko-KR" altLang="en-US" sz="1800">
              <a:ea typeface="HY헤드라인M" pitchFamily="18" charset="-127"/>
              <a:sym typeface="Symbol" pitchFamily="18" charset="2"/>
            </a:endParaRP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87425" algn="l"/>
              </a:tabLst>
            </a:pP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)=0</a:t>
            </a:r>
            <a:r>
              <a:rPr lang="ko-KR" altLang="en-US" sz="1800">
                <a:ea typeface="HY헤드라인M" pitchFamily="18" charset="-127"/>
              </a:rPr>
              <a:t>인 경우를 처리하기 위하여 치환법을 사용한다</a:t>
            </a:r>
            <a:r>
              <a:rPr lang="en-US" altLang="ko-KR" sz="1800">
                <a:ea typeface="HY헤드라인M" pitchFamily="18" charset="-127"/>
              </a:rPr>
              <a:t>.</a:t>
            </a:r>
            <a:br>
              <a:rPr lang="en-US" altLang="ko-KR" sz="1800">
                <a:ea typeface="HY헤드라인M" pitchFamily="18" charset="-127"/>
              </a:rPr>
            </a:br>
            <a:r>
              <a:rPr lang="ko-KR" altLang="en-US" sz="1800">
                <a:ea typeface="HY헤드라인M" pitchFamily="18" charset="-127"/>
              </a:rPr>
              <a:t>예</a:t>
            </a:r>
            <a:r>
              <a:rPr lang="en-US" altLang="ko-KR" sz="1800">
                <a:ea typeface="HY헤드라인M" pitchFamily="18" charset="-127"/>
              </a:rPr>
              <a:t>)	</a:t>
            </a:r>
            <a:r>
              <a:rPr lang="en-US" altLang="ko-KR" sz="1800" i="1">
                <a:ea typeface="HY헤드라인M" pitchFamily="18" charset="-127"/>
              </a:rPr>
              <a:t>g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 =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)/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의 새로운 함수를 선언하고</a:t>
            </a:r>
            <a:r>
              <a:rPr lang="en-US" altLang="ko-KR" sz="1800">
                <a:ea typeface="HY헤드라인M" pitchFamily="18" charset="-127"/>
              </a:rPr>
              <a:t>,</a:t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>	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가 아닌 </a:t>
            </a:r>
            <a:r>
              <a:rPr lang="en-US" altLang="ko-KR" sz="1800" i="1">
                <a:ea typeface="HY헤드라인M" pitchFamily="18" charset="-127"/>
              </a:rPr>
              <a:t>g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의 근을 찾는다</a:t>
            </a:r>
            <a:r>
              <a:rPr lang="en-US" altLang="ko-KR" sz="1800">
                <a:ea typeface="HY헤드라인M" pitchFamily="18" charset="-127"/>
              </a:rPr>
              <a:t>.</a:t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>	(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)=0 </a:t>
            </a:r>
            <a:r>
              <a:rPr lang="ko-KR" altLang="en-US" sz="1800">
                <a:ea typeface="HY헤드라인M" pitchFamily="18" charset="-127"/>
              </a:rPr>
              <a:t>이면 반드시 </a:t>
            </a:r>
            <a:r>
              <a:rPr lang="en-US" altLang="ko-KR" sz="1800" i="1">
                <a:ea typeface="HY헤드라인M" pitchFamily="18" charset="-127"/>
              </a:rPr>
              <a:t>g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)=0</a:t>
            </a:r>
            <a:r>
              <a:rPr lang="ko-KR" altLang="en-US" sz="1800">
                <a:ea typeface="HY헤드라인M" pitchFamily="18" charset="-127"/>
              </a:rPr>
              <a:t>이기 때문에</a:t>
            </a:r>
            <a:r>
              <a:rPr lang="en-US" altLang="ko-KR" sz="1800">
                <a:ea typeface="HY헤드라인M" pitchFamily="18" charset="-127"/>
              </a:rPr>
              <a:t>,</a:t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>	 </a:t>
            </a:r>
            <a:r>
              <a:rPr lang="en-US" altLang="ko-KR" sz="1800" i="1">
                <a:ea typeface="HY헤드라인M" pitchFamily="18" charset="-127"/>
              </a:rPr>
              <a:t>g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)=0</a:t>
            </a:r>
            <a:r>
              <a:rPr lang="ko-KR" altLang="en-US" sz="1800">
                <a:ea typeface="HY헤드라인M" pitchFamily="18" charset="-127"/>
              </a:rPr>
              <a:t>의 근은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)=0</a:t>
            </a:r>
            <a:r>
              <a:rPr lang="ko-KR" altLang="en-US" sz="1800">
                <a:ea typeface="HY헤드라인M" pitchFamily="18" charset="-127"/>
              </a:rPr>
              <a:t>의 근이 될 가능성이 높다</a:t>
            </a:r>
            <a:r>
              <a:rPr lang="en-US" altLang="ko-KR" sz="1800">
                <a:ea typeface="HY헤드라인M" pitchFamily="18" charset="-127"/>
              </a:rPr>
              <a:t>.)</a:t>
            </a:r>
          </a:p>
        </p:txBody>
      </p:sp>
      <p:sp>
        <p:nvSpPr>
          <p:cNvPr id="929811" name="Rectangle 19"/>
          <p:cNvSpPr>
            <a:spLocks noChangeArrowheads="1"/>
          </p:cNvSpPr>
          <p:nvPr/>
        </p:nvSpPr>
        <p:spPr bwMode="auto">
          <a:xfrm>
            <a:off x="250825" y="5157788"/>
            <a:ext cx="84518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marL="292100" indent="-292100"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1800">
                <a:solidFill>
                  <a:schemeClr val="bg2"/>
                </a:solidFill>
                <a:ea typeface="HY헤드라인M" pitchFamily="18" charset="-127"/>
              </a:rPr>
              <a:t>자세한 내용은 생략</a:t>
            </a:r>
            <a:r>
              <a:rPr lang="en-US" altLang="ko-KR" sz="1800">
                <a:solidFill>
                  <a:schemeClr val="bg2"/>
                </a:solidFill>
                <a:ea typeface="HY헤드라인M" pitchFamily="18" charset="-127"/>
              </a:rPr>
              <a:t>… Why? </a:t>
            </a:r>
            <a:r>
              <a:rPr lang="ko-KR" altLang="en-US" sz="1800">
                <a:solidFill>
                  <a:schemeClr val="bg2"/>
                </a:solidFill>
                <a:ea typeface="HY헤드라인M" pitchFamily="18" charset="-127"/>
              </a:rPr>
              <a:t>일반적으로 중근은 분석적 방법에 의해 찾아낼 수 있다</a:t>
            </a:r>
            <a:r>
              <a:rPr lang="en-US" altLang="ko-KR" sz="1800">
                <a:solidFill>
                  <a:schemeClr val="bg2"/>
                </a:solidFill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DBFB8D7-1753-4218-8298-43D540D0D0D2}" type="slidenum">
              <a:rPr lang="en-US" altLang="ko-KR"/>
              <a:pPr/>
              <a:t>31</a:t>
            </a:fld>
            <a:endParaRPr lang="en-US" altLang="ko-KR"/>
          </a:p>
        </p:txBody>
      </p:sp>
      <p:sp>
        <p:nvSpPr>
          <p:cNvPr id="931842" name="AutoShape 2"/>
          <p:cNvSpPr>
            <a:spLocks noChangeArrowheads="1"/>
          </p:cNvSpPr>
          <p:nvPr/>
        </p:nvSpPr>
        <p:spPr bwMode="auto">
          <a:xfrm>
            <a:off x="250825" y="2805113"/>
            <a:ext cx="8353425" cy="5524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31843" name="Rectangle 3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We are now …</a:t>
            </a:r>
          </a:p>
        </p:txBody>
      </p:sp>
      <p:sp>
        <p:nvSpPr>
          <p:cNvPr id="931844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2288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이분법</a:t>
            </a:r>
            <a:r>
              <a:rPr lang="en-US" altLang="ko-KR" sz="2000" dirty="0">
                <a:ea typeface="HY헤드라인M" pitchFamily="18" charset="-127"/>
              </a:rPr>
              <a:t>(bisection method)</a:t>
            </a:r>
            <a:r>
              <a:rPr lang="ko-KR" altLang="en-US" sz="2000" dirty="0">
                <a:ea typeface="HY헤드라인M" pitchFamily="18" charset="-127"/>
              </a:rPr>
              <a:t>을 사용한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뉴튼</a:t>
            </a:r>
            <a:r>
              <a:rPr lang="en-US" altLang="ko-KR" sz="2000" dirty="0">
                <a:ea typeface="HY헤드라인M" pitchFamily="18" charset="-127"/>
              </a:rPr>
              <a:t>-</a:t>
            </a:r>
            <a:r>
              <a:rPr lang="ko-KR" altLang="en-US" sz="2000" dirty="0" err="1">
                <a:ea typeface="HY헤드라인M" pitchFamily="18" charset="-127"/>
              </a:rPr>
              <a:t>랩슨법</a:t>
            </a:r>
            <a:r>
              <a:rPr lang="en-US" altLang="ko-KR" sz="2000" dirty="0">
                <a:ea typeface="HY헤드라인M" pitchFamily="18" charset="-127"/>
              </a:rPr>
              <a:t>(Newton-</a:t>
            </a:r>
            <a:r>
              <a:rPr lang="en-US" altLang="ko-KR" sz="2000" dirty="0" err="1">
                <a:ea typeface="HY헤드라인M" pitchFamily="18" charset="-127"/>
              </a:rPr>
              <a:t>Raphson</a:t>
            </a:r>
            <a:r>
              <a:rPr lang="en-US" altLang="ko-KR" sz="2000" dirty="0">
                <a:ea typeface="HY헤드라인M" pitchFamily="18" charset="-127"/>
              </a:rPr>
              <a:t> Method)</a:t>
            </a:r>
            <a:r>
              <a:rPr lang="ko-KR" altLang="en-US" sz="2000" dirty="0">
                <a:ea typeface="HY헤드라인M" pitchFamily="18" charset="-127"/>
              </a:rPr>
              <a:t>을 사용한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그 외의 방정식 풀이 방법</a:t>
            </a:r>
            <a:r>
              <a:rPr lang="en-US" altLang="ko-KR" sz="2000" dirty="0">
                <a:ea typeface="HY헤드라인M" pitchFamily="18" charset="-127"/>
              </a:rPr>
              <a:t>(</a:t>
            </a:r>
            <a:r>
              <a:rPr lang="ko-KR" altLang="en-US" sz="2000" dirty="0" err="1">
                <a:ea typeface="HY헤드라인M" pitchFamily="18" charset="-127"/>
              </a:rPr>
              <a:t>할선법</a:t>
            </a:r>
            <a:r>
              <a:rPr lang="en-US" altLang="ko-KR" sz="2000" dirty="0">
                <a:ea typeface="HY헤드라인M" pitchFamily="18" charset="-127"/>
              </a:rPr>
              <a:t>, </a:t>
            </a:r>
            <a:r>
              <a:rPr lang="ko-KR" altLang="en-US" sz="2000" dirty="0">
                <a:ea typeface="HY헤드라인M" pitchFamily="18" charset="-127"/>
              </a:rPr>
              <a:t>가상 </a:t>
            </a:r>
            <a:r>
              <a:rPr lang="ko-KR" altLang="en-US" sz="2000" dirty="0" err="1">
                <a:ea typeface="HY헤드라인M" pitchFamily="18" charset="-127"/>
              </a:rPr>
              <a:t>위치법</a:t>
            </a:r>
            <a:r>
              <a:rPr lang="ko-KR" altLang="en-US" sz="2000" dirty="0">
                <a:ea typeface="HY헤드라인M" pitchFamily="18" charset="-127"/>
              </a:rPr>
              <a:t> 등</a:t>
            </a:r>
            <a:r>
              <a:rPr lang="en-US" altLang="ko-KR" sz="2000" dirty="0">
                <a:ea typeface="HY헤드라인M" pitchFamily="18" charset="-127"/>
              </a:rPr>
              <a:t>)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극값</a:t>
            </a:r>
            <a:r>
              <a:rPr lang="en-US" altLang="ko-KR" sz="2000" dirty="0">
                <a:ea typeface="HY헤드라인M" pitchFamily="18" charset="-127"/>
              </a:rPr>
              <a:t>(extreme value) </a:t>
            </a:r>
            <a:r>
              <a:rPr lang="ko-KR" altLang="en-US" sz="2000" dirty="0">
                <a:ea typeface="HY헤드라인M" pitchFamily="18" charset="-127"/>
              </a:rPr>
              <a:t>찾기 </a:t>
            </a:r>
            <a:r>
              <a:rPr lang="en-US" altLang="ko-KR" sz="2000" dirty="0">
                <a:ea typeface="HY헤드라인M" pitchFamily="18" charset="-127"/>
              </a:rPr>
              <a:t>(</a:t>
            </a:r>
            <a:r>
              <a:rPr lang="ko-KR" altLang="en-US" sz="2000" dirty="0">
                <a:ea typeface="HY헤드라인M" pitchFamily="18" charset="-127"/>
              </a:rPr>
              <a:t>이분법</a:t>
            </a:r>
            <a:r>
              <a:rPr lang="en-US" altLang="ko-KR" sz="2000" dirty="0">
                <a:ea typeface="HY헤드라인M" pitchFamily="18" charset="-127"/>
              </a:rPr>
              <a:t>, </a:t>
            </a:r>
            <a:r>
              <a:rPr lang="ko-KR" altLang="en-US" sz="2000" dirty="0" err="1">
                <a:ea typeface="HY헤드라인M" pitchFamily="18" charset="-127"/>
              </a:rPr>
              <a:t>뉴튼법</a:t>
            </a:r>
            <a:r>
              <a:rPr lang="en-US" altLang="ko-KR" sz="2000" dirty="0">
                <a:ea typeface="HY헤드라인M" pitchFamily="18" charset="-127"/>
              </a:rPr>
              <a:t>, </a:t>
            </a:r>
            <a:r>
              <a:rPr lang="ko-KR" altLang="en-US" sz="2000" dirty="0">
                <a:ea typeface="HY헤드라인M" pitchFamily="18" charset="-127"/>
              </a:rPr>
              <a:t>포물선</a:t>
            </a:r>
            <a:r>
              <a:rPr lang="en-US" altLang="ko-KR" sz="2000" dirty="0" smtClean="0">
                <a:ea typeface="HY헤드라인M" pitchFamily="18" charset="-127"/>
              </a:rPr>
              <a:t>)</a:t>
            </a: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931846" name="Text Box 6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831CC7FA-5D44-46D6-985B-9981ACD2408B}" type="slidenum">
              <a:rPr lang="en-US" altLang="ko-KR"/>
              <a:pPr/>
              <a:t>32</a:t>
            </a:fld>
            <a:endParaRPr lang="en-US" altLang="ko-KR"/>
          </a:p>
        </p:txBody>
      </p:sp>
      <p:sp>
        <p:nvSpPr>
          <p:cNvPr id="742403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569325" cy="2287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Recall: </a:t>
            </a:r>
            <a:r>
              <a:rPr lang="ko-KR" altLang="en-US" sz="2000">
                <a:ea typeface="HY헤드라인M" pitchFamily="18" charset="-127"/>
              </a:rPr>
              <a:t>극대값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최대값</a:t>
            </a:r>
            <a:r>
              <a:rPr lang="en-US" altLang="ko-KR" sz="2000">
                <a:ea typeface="HY헤드라인M" pitchFamily="18" charset="-127"/>
              </a:rPr>
              <a:t>), </a:t>
            </a:r>
            <a:r>
              <a:rPr lang="ko-KR" altLang="en-US" sz="2000">
                <a:ea typeface="HY헤드라인M" pitchFamily="18" charset="-127"/>
              </a:rPr>
              <a:t>극소값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최소값</a:t>
            </a:r>
            <a:r>
              <a:rPr lang="en-US" altLang="ko-KR" sz="2000">
                <a:ea typeface="HY헤드라인M" pitchFamily="18" charset="-127"/>
              </a:rPr>
              <a:t>)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endParaRPr lang="en-US" altLang="ko-KR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endParaRPr lang="en-US" altLang="ko-KR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endParaRPr lang="en-US" altLang="ko-KR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endParaRPr lang="en-US" altLang="ko-KR" sz="2000">
              <a:ea typeface="HY헤드라인M" pitchFamily="18" charset="-127"/>
            </a:endParaRPr>
          </a:p>
        </p:txBody>
      </p:sp>
      <p:grpSp>
        <p:nvGrpSpPr>
          <p:cNvPr id="742434" name="Group 34"/>
          <p:cNvGrpSpPr>
            <a:grpSpLocks/>
          </p:cNvGrpSpPr>
          <p:nvPr/>
        </p:nvGrpSpPr>
        <p:grpSpPr bwMode="auto">
          <a:xfrm>
            <a:off x="785813" y="1852613"/>
            <a:ext cx="5730875" cy="1863725"/>
            <a:chOff x="930" y="1101"/>
            <a:chExt cx="3610" cy="1174"/>
          </a:xfrm>
        </p:grpSpPr>
        <p:sp>
          <p:nvSpPr>
            <p:cNvPr id="742435" name="Line 35"/>
            <p:cNvSpPr>
              <a:spLocks noChangeShapeType="1"/>
            </p:cNvSpPr>
            <p:nvPr/>
          </p:nvSpPr>
          <p:spPr bwMode="auto">
            <a:xfrm>
              <a:off x="1066" y="2069"/>
              <a:ext cx="23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2436" name="Line 36"/>
            <p:cNvSpPr>
              <a:spLocks noChangeShapeType="1"/>
            </p:cNvSpPr>
            <p:nvPr/>
          </p:nvSpPr>
          <p:spPr bwMode="auto">
            <a:xfrm flipV="1">
              <a:off x="1202" y="1207"/>
              <a:ext cx="0" cy="9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2437" name="Freeform 37"/>
            <p:cNvSpPr>
              <a:spLocks/>
            </p:cNvSpPr>
            <p:nvPr/>
          </p:nvSpPr>
          <p:spPr bwMode="auto">
            <a:xfrm>
              <a:off x="1382" y="1162"/>
              <a:ext cx="1751" cy="1043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515" y="132"/>
                </a:cxn>
                <a:cxn ang="0">
                  <a:pos x="907" y="700"/>
                </a:cxn>
                <a:cxn ang="0">
                  <a:pos x="1444" y="324"/>
                </a:cxn>
                <a:cxn ang="0">
                  <a:pos x="1751" y="1453"/>
                </a:cxn>
              </a:cxnLst>
              <a:rect l="0" t="0" r="r" b="b"/>
              <a:pathLst>
                <a:path w="1751" h="1491">
                  <a:moveTo>
                    <a:pt x="0" y="1491"/>
                  </a:moveTo>
                  <a:cubicBezTo>
                    <a:pt x="86" y="1265"/>
                    <a:pt x="364" y="264"/>
                    <a:pt x="515" y="132"/>
                  </a:cubicBezTo>
                  <a:cubicBezTo>
                    <a:pt x="666" y="0"/>
                    <a:pt x="752" y="668"/>
                    <a:pt x="907" y="700"/>
                  </a:cubicBezTo>
                  <a:cubicBezTo>
                    <a:pt x="1062" y="732"/>
                    <a:pt x="1303" y="198"/>
                    <a:pt x="1444" y="324"/>
                  </a:cubicBezTo>
                  <a:cubicBezTo>
                    <a:pt x="1585" y="450"/>
                    <a:pt x="1687" y="1218"/>
                    <a:pt x="1751" y="1453"/>
                  </a:cubicBez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2438" name="Text Box 38"/>
            <p:cNvSpPr txBox="1">
              <a:spLocks noChangeArrowheads="1"/>
            </p:cNvSpPr>
            <p:nvPr/>
          </p:nvSpPr>
          <p:spPr bwMode="auto">
            <a:xfrm>
              <a:off x="930" y="1162"/>
              <a:ext cx="272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/>
                <a:t>f</a:t>
              </a:r>
              <a:r>
                <a:rPr lang="en-US" altLang="ko-KR"/>
                <a:t>(</a:t>
              </a:r>
              <a:r>
                <a:rPr lang="en-US" altLang="ko-KR" i="1"/>
                <a:t>x</a:t>
              </a:r>
              <a:r>
                <a:rPr lang="en-US" altLang="ko-KR"/>
                <a:t>)</a:t>
              </a:r>
            </a:p>
          </p:txBody>
        </p:sp>
        <p:sp>
          <p:nvSpPr>
            <p:cNvPr id="742439" name="Text Box 39"/>
            <p:cNvSpPr txBox="1">
              <a:spLocks noChangeArrowheads="1"/>
            </p:cNvSpPr>
            <p:nvPr/>
          </p:nvSpPr>
          <p:spPr bwMode="auto">
            <a:xfrm>
              <a:off x="3243" y="2024"/>
              <a:ext cx="136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/>
                <a:t>x</a:t>
              </a:r>
              <a:endParaRPr lang="en-US" altLang="ko-KR"/>
            </a:p>
          </p:txBody>
        </p:sp>
        <p:sp>
          <p:nvSpPr>
            <p:cNvPr id="742440" name="Text Box 40"/>
            <p:cNvSpPr txBox="1">
              <a:spLocks noChangeArrowheads="1"/>
            </p:cNvSpPr>
            <p:nvPr/>
          </p:nvSpPr>
          <p:spPr bwMode="auto">
            <a:xfrm>
              <a:off x="1050" y="2024"/>
              <a:ext cx="136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/>
                <a:t>0</a:t>
              </a:r>
            </a:p>
          </p:txBody>
        </p:sp>
        <p:sp>
          <p:nvSpPr>
            <p:cNvPr id="742441" name="Text Box 41"/>
            <p:cNvSpPr txBox="1">
              <a:spLocks noChangeArrowheads="1"/>
            </p:cNvSpPr>
            <p:nvPr/>
          </p:nvSpPr>
          <p:spPr bwMode="auto">
            <a:xfrm>
              <a:off x="2226" y="1101"/>
              <a:ext cx="2314" cy="1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ko-KR" altLang="en-US" sz="1200">
                  <a:solidFill>
                    <a:srgbClr val="FF0000"/>
                  </a:solidFill>
                  <a:ea typeface="HY헤드라인M" pitchFamily="18" charset="-127"/>
                </a:rPr>
                <a:t>극대값</a:t>
              </a:r>
              <a:r>
                <a:rPr lang="en-US" altLang="ko-KR" sz="1200">
                  <a:solidFill>
                    <a:srgbClr val="FF0000"/>
                  </a:solidFill>
                  <a:ea typeface="HY헤드라인M" pitchFamily="18" charset="-127"/>
                </a:rPr>
                <a:t>(local maximum) </a:t>
              </a:r>
              <a:r>
                <a:rPr lang="ko-KR" altLang="en-US" sz="1200">
                  <a:solidFill>
                    <a:srgbClr val="FF0000"/>
                  </a:solidFill>
                  <a:ea typeface="HY헤드라인M" pitchFamily="18" charset="-127"/>
                </a:rPr>
                <a:t>및 최대값</a:t>
              </a:r>
              <a:r>
                <a:rPr lang="en-US" altLang="ko-KR" sz="1200">
                  <a:solidFill>
                    <a:srgbClr val="FF0000"/>
                  </a:solidFill>
                  <a:ea typeface="HY헤드라인M" pitchFamily="18" charset="-127"/>
                </a:rPr>
                <a:t>(global maximum)</a:t>
              </a:r>
            </a:p>
          </p:txBody>
        </p:sp>
        <p:sp>
          <p:nvSpPr>
            <p:cNvPr id="742442" name="Oval 42"/>
            <p:cNvSpPr>
              <a:spLocks noChangeArrowheads="1"/>
            </p:cNvSpPr>
            <p:nvPr/>
          </p:nvSpPr>
          <p:spPr bwMode="auto">
            <a:xfrm>
              <a:off x="1911" y="1221"/>
              <a:ext cx="46" cy="4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cxnSp>
          <p:nvCxnSpPr>
            <p:cNvPr id="742443" name="AutoShape 43"/>
            <p:cNvCxnSpPr>
              <a:cxnSpLocks noChangeShapeType="1"/>
              <a:stCxn id="742441" idx="1"/>
              <a:endCxn id="742442" idx="7"/>
            </p:cNvCxnSpPr>
            <p:nvPr/>
          </p:nvCxnSpPr>
          <p:spPr bwMode="auto">
            <a:xfrm rot="10800000" flipV="1">
              <a:off x="1950" y="1182"/>
              <a:ext cx="276" cy="46"/>
            </a:xfrm>
            <a:prstGeom prst="curvedConnector2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stealth" w="sm" len="lg"/>
            </a:ln>
            <a:effectLst/>
          </p:spPr>
        </p:cxnSp>
        <p:sp>
          <p:nvSpPr>
            <p:cNvPr id="742444" name="Text Box 44"/>
            <p:cNvSpPr txBox="1">
              <a:spLocks noChangeArrowheads="1"/>
            </p:cNvSpPr>
            <p:nvPr/>
          </p:nvSpPr>
          <p:spPr bwMode="auto">
            <a:xfrm>
              <a:off x="3198" y="1432"/>
              <a:ext cx="1043" cy="1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ko-KR" altLang="en-US" sz="1200">
                  <a:solidFill>
                    <a:srgbClr val="FF0000"/>
                  </a:solidFill>
                  <a:ea typeface="HY헤드라인M" pitchFamily="18" charset="-127"/>
                </a:rPr>
                <a:t>극대값</a:t>
              </a:r>
              <a:r>
                <a:rPr lang="en-US" altLang="ko-KR" sz="1200">
                  <a:solidFill>
                    <a:srgbClr val="FF0000"/>
                  </a:solidFill>
                  <a:ea typeface="HY헤드라인M" pitchFamily="18" charset="-127"/>
                </a:rPr>
                <a:t>(local maximum)</a:t>
              </a:r>
            </a:p>
          </p:txBody>
        </p:sp>
        <p:cxnSp>
          <p:nvCxnSpPr>
            <p:cNvPr id="742445" name="AutoShape 45"/>
            <p:cNvCxnSpPr>
              <a:cxnSpLocks noChangeShapeType="1"/>
              <a:stCxn id="742444" idx="1"/>
              <a:endCxn id="742446" idx="6"/>
            </p:cNvCxnSpPr>
            <p:nvPr/>
          </p:nvCxnSpPr>
          <p:spPr bwMode="auto">
            <a:xfrm rot="10800000">
              <a:off x="2803" y="1380"/>
              <a:ext cx="395" cy="133"/>
            </a:xfrm>
            <a:prstGeom prst="curvedConnector3">
              <a:avLst>
                <a:gd name="adj1" fmla="val 49875"/>
              </a:avLst>
            </a:prstGeom>
            <a:noFill/>
            <a:ln w="6350">
              <a:solidFill>
                <a:srgbClr val="FF0000"/>
              </a:solidFill>
              <a:round/>
              <a:headEnd/>
              <a:tailEnd type="stealth" w="sm" len="lg"/>
            </a:ln>
            <a:effectLst/>
          </p:spPr>
        </p:cxnSp>
        <p:sp>
          <p:nvSpPr>
            <p:cNvPr id="742446" name="Oval 46"/>
            <p:cNvSpPr>
              <a:spLocks noChangeArrowheads="1"/>
            </p:cNvSpPr>
            <p:nvPr/>
          </p:nvSpPr>
          <p:spPr bwMode="auto">
            <a:xfrm>
              <a:off x="2757" y="1357"/>
              <a:ext cx="46" cy="4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2447" name="Oval 47"/>
            <p:cNvSpPr>
              <a:spLocks noChangeArrowheads="1"/>
            </p:cNvSpPr>
            <p:nvPr/>
          </p:nvSpPr>
          <p:spPr bwMode="auto">
            <a:xfrm>
              <a:off x="2282" y="1632"/>
              <a:ext cx="46" cy="4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2448" name="Text Box 48"/>
            <p:cNvSpPr txBox="1">
              <a:spLocks noChangeArrowheads="1"/>
            </p:cNvSpPr>
            <p:nvPr/>
          </p:nvSpPr>
          <p:spPr bwMode="auto">
            <a:xfrm>
              <a:off x="2381" y="1797"/>
              <a:ext cx="1043" cy="16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ko-KR" altLang="en-US" sz="1200">
                  <a:solidFill>
                    <a:srgbClr val="FF0000"/>
                  </a:solidFill>
                  <a:ea typeface="HY헤드라인M" pitchFamily="18" charset="-127"/>
                </a:rPr>
                <a:t>극소값</a:t>
              </a:r>
              <a:r>
                <a:rPr lang="en-US" altLang="ko-KR" sz="1200">
                  <a:solidFill>
                    <a:srgbClr val="FF0000"/>
                  </a:solidFill>
                  <a:ea typeface="HY헤드라인M" pitchFamily="18" charset="-127"/>
                </a:rPr>
                <a:t>(local minimum)</a:t>
              </a:r>
            </a:p>
          </p:txBody>
        </p:sp>
        <p:cxnSp>
          <p:nvCxnSpPr>
            <p:cNvPr id="742449" name="AutoShape 49"/>
            <p:cNvCxnSpPr>
              <a:cxnSpLocks noChangeShapeType="1"/>
              <a:stCxn id="742448" idx="1"/>
              <a:endCxn id="742447" idx="4"/>
            </p:cNvCxnSpPr>
            <p:nvPr/>
          </p:nvCxnSpPr>
          <p:spPr bwMode="auto">
            <a:xfrm rot="10800000">
              <a:off x="2305" y="1677"/>
              <a:ext cx="76" cy="201"/>
            </a:xfrm>
            <a:prstGeom prst="curvedConnector2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stealth" w="sm" len="lg"/>
            </a:ln>
            <a:effectLst/>
          </p:spPr>
        </p:cxnSp>
        <p:sp>
          <p:nvSpPr>
            <p:cNvPr id="742450" name="Oval 50"/>
            <p:cNvSpPr>
              <a:spLocks noChangeArrowheads="1"/>
            </p:cNvSpPr>
            <p:nvPr/>
          </p:nvSpPr>
          <p:spPr bwMode="auto">
            <a:xfrm>
              <a:off x="1423" y="2045"/>
              <a:ext cx="46" cy="4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2451" name="Oval 51"/>
            <p:cNvSpPr>
              <a:spLocks noChangeArrowheads="1"/>
            </p:cNvSpPr>
            <p:nvPr/>
          </p:nvSpPr>
          <p:spPr bwMode="auto">
            <a:xfrm>
              <a:off x="3082" y="2048"/>
              <a:ext cx="46" cy="4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2452" name="Text Box 52"/>
            <p:cNvSpPr txBox="1">
              <a:spLocks noChangeArrowheads="1"/>
            </p:cNvSpPr>
            <p:nvPr/>
          </p:nvSpPr>
          <p:spPr bwMode="auto">
            <a:xfrm>
              <a:off x="1927" y="2115"/>
              <a:ext cx="590" cy="1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altLang="ko-KR" sz="1200">
                  <a:solidFill>
                    <a:schemeClr val="accent2"/>
                  </a:solidFill>
                  <a:ea typeface="HY헤드라인M" pitchFamily="18" charset="-127"/>
                </a:rPr>
                <a:t>0</a:t>
              </a:r>
              <a:r>
                <a:rPr lang="ko-KR" altLang="en-US" sz="1200">
                  <a:solidFill>
                    <a:schemeClr val="accent2"/>
                  </a:solidFill>
                  <a:ea typeface="HY헤드라인M" pitchFamily="18" charset="-127"/>
                </a:rPr>
                <a:t>점</a:t>
              </a:r>
              <a:r>
                <a:rPr lang="en-US" altLang="ko-KR" sz="1200">
                  <a:solidFill>
                    <a:schemeClr val="accent2"/>
                  </a:solidFill>
                  <a:ea typeface="HY헤드라인M" pitchFamily="18" charset="-127"/>
                </a:rPr>
                <a:t>, i.e., </a:t>
              </a:r>
              <a:r>
                <a:rPr lang="ko-KR" altLang="en-US" sz="1200">
                  <a:solidFill>
                    <a:schemeClr val="accent2"/>
                  </a:solidFill>
                  <a:ea typeface="HY헤드라인M" pitchFamily="18" charset="-127"/>
                </a:rPr>
                <a:t>근</a:t>
              </a:r>
            </a:p>
          </p:txBody>
        </p:sp>
        <p:cxnSp>
          <p:nvCxnSpPr>
            <p:cNvPr id="742453" name="AutoShape 53"/>
            <p:cNvCxnSpPr>
              <a:cxnSpLocks noChangeShapeType="1"/>
              <a:stCxn id="742452" idx="1"/>
              <a:endCxn id="742450" idx="5"/>
            </p:cNvCxnSpPr>
            <p:nvPr/>
          </p:nvCxnSpPr>
          <p:spPr bwMode="auto">
            <a:xfrm rot="10800000">
              <a:off x="1462" y="2083"/>
              <a:ext cx="465" cy="112"/>
            </a:xfrm>
            <a:prstGeom prst="curvedConnector2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stealth" w="sm" len="lg"/>
            </a:ln>
            <a:effectLst/>
          </p:spPr>
        </p:cxnSp>
        <p:cxnSp>
          <p:nvCxnSpPr>
            <p:cNvPr id="742454" name="AutoShape 54"/>
            <p:cNvCxnSpPr>
              <a:cxnSpLocks noChangeShapeType="1"/>
              <a:endCxn id="742451" idx="3"/>
            </p:cNvCxnSpPr>
            <p:nvPr/>
          </p:nvCxnSpPr>
          <p:spPr bwMode="auto">
            <a:xfrm flipV="1">
              <a:off x="2517" y="2086"/>
              <a:ext cx="572" cy="119"/>
            </a:xfrm>
            <a:prstGeom prst="curvedConnector2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stealth" w="sm" len="lg"/>
            </a:ln>
            <a:effectLst/>
          </p:spPr>
        </p:cxnSp>
      </p:grpSp>
      <p:sp>
        <p:nvSpPr>
          <p:cNvPr id="742455" name="Rectangle 55"/>
          <p:cNvSpPr>
            <a:spLocks noChangeArrowheads="1"/>
          </p:cNvSpPr>
          <p:nvPr/>
        </p:nvSpPr>
        <p:spPr bwMode="auto">
          <a:xfrm>
            <a:off x="815975" y="163513"/>
            <a:ext cx="577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극값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(Extreme Value Localization)</a:t>
            </a:r>
          </a:p>
        </p:txBody>
      </p:sp>
      <p:sp>
        <p:nvSpPr>
          <p:cNvPr id="742456" name="Text Box 56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08184797-9D25-42CB-B779-711148E1554D}" type="slidenum">
              <a:rPr lang="en-US" altLang="ko-KR"/>
              <a:pPr/>
              <a:t>33</a:t>
            </a:fld>
            <a:endParaRPr lang="en-US" altLang="ko-KR"/>
          </a:p>
        </p:txBody>
      </p:sp>
      <p:sp>
        <p:nvSpPr>
          <p:cNvPr id="726018" name="Line 2"/>
          <p:cNvSpPr>
            <a:spLocks noChangeShapeType="1"/>
          </p:cNvSpPr>
          <p:nvPr/>
        </p:nvSpPr>
        <p:spPr bwMode="auto">
          <a:xfrm>
            <a:off x="611188" y="2997200"/>
            <a:ext cx="0" cy="0"/>
          </a:xfrm>
          <a:prstGeom prst="line">
            <a:avLst/>
          </a:prstGeom>
          <a:noFill/>
          <a:ln w="12700" cap="sq">
            <a:noFill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726019" name="Rectangle 3"/>
          <p:cNvSpPr>
            <a:spLocks noChangeArrowheads="1"/>
          </p:cNvSpPr>
          <p:nvPr/>
        </p:nvSpPr>
        <p:spPr bwMode="auto">
          <a:xfrm>
            <a:off x="815975" y="163513"/>
            <a:ext cx="577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극대값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?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극소값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?</a:t>
            </a:r>
          </a:p>
        </p:txBody>
      </p:sp>
      <p:sp>
        <p:nvSpPr>
          <p:cNvPr id="726020" name="Text Box 4"/>
          <p:cNvSpPr txBox="1">
            <a:spLocks noChangeArrowheads="1"/>
          </p:cNvSpPr>
          <p:nvPr/>
        </p:nvSpPr>
        <p:spPr bwMode="auto">
          <a:xfrm>
            <a:off x="287338" y="981075"/>
            <a:ext cx="8569325" cy="407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10000"/>
              </a:lnSpc>
              <a:spcBef>
                <a:spcPct val="8000"/>
              </a:spcBef>
              <a:spcAft>
                <a:spcPct val="8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이것이 또 미분과 쪼금 관계가 있다고 합니다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726021" name="Text Box 5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726024" name="Text Box 8"/>
          <p:cNvSpPr txBox="1">
            <a:spLocks noChangeArrowheads="1"/>
          </p:cNvSpPr>
          <p:nvPr/>
        </p:nvSpPr>
        <p:spPr bwMode="auto">
          <a:xfrm>
            <a:off x="276225" y="1628775"/>
            <a:ext cx="8569325" cy="407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10000"/>
              </a:lnSpc>
              <a:spcBef>
                <a:spcPct val="8000"/>
              </a:spcBef>
              <a:spcAft>
                <a:spcPct val="8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여러분 기억을 되살려 다시금 </a:t>
            </a:r>
            <a:r>
              <a:rPr lang="en-US" altLang="ko-KR" sz="2000">
                <a:ea typeface="HY헤드라인M" pitchFamily="18" charset="-127"/>
              </a:rPr>
              <a:t>Back to your high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0" grpId="0"/>
      <p:bldP spid="7260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99AB7970-AE68-475E-BD8C-F43A840EA14A}" type="slidenum">
              <a:rPr lang="en-US" altLang="ko-KR"/>
              <a:pPr/>
              <a:t>34</a:t>
            </a:fld>
            <a:endParaRPr lang="en-US" altLang="ko-KR"/>
          </a:p>
        </p:txBody>
      </p:sp>
      <p:sp>
        <p:nvSpPr>
          <p:cNvPr id="748546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극대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  <a:sym typeface="Symbol" pitchFamily="18" charset="2"/>
              </a:rPr>
              <a:t> 극소와 미분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  <a:sym typeface="Symbol" pitchFamily="18" charset="2"/>
              </a:rPr>
              <a:t>(1/4)</a:t>
            </a:r>
          </a:p>
        </p:txBody>
      </p:sp>
      <p:sp>
        <p:nvSpPr>
          <p:cNvPr id="748547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569325" cy="3141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함수의 증가와 감소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ko-KR" altLang="en-US" sz="1800">
                <a:ea typeface="HY헤드라인M" pitchFamily="18" charset="-127"/>
              </a:rPr>
              <a:t>함수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가 구간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ko-KR" altLang="en-US" sz="1800">
                <a:ea typeface="HY헤드라인M" pitchFamily="18" charset="-127"/>
              </a:rPr>
              <a:t>내의 임의의 두 수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b</a:t>
            </a:r>
            <a:r>
              <a:rPr lang="ko-KR" altLang="en-US" sz="1800">
                <a:ea typeface="HY헤드라인M" pitchFamily="18" charset="-127"/>
              </a:rPr>
              <a:t>에 대해서</a:t>
            </a:r>
            <a:br>
              <a:rPr lang="ko-KR" altLang="en-US" sz="1800">
                <a:ea typeface="HY헤드라인M" pitchFamily="18" charset="-127"/>
              </a:rPr>
            </a:br>
            <a:r>
              <a:rPr lang="ko-KR" altLang="en-US" sz="1800">
                <a:ea typeface="HY헤드라인M" pitchFamily="18" charset="-127"/>
              </a:rPr>
              <a:t>	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 &lt; </a:t>
            </a:r>
            <a:r>
              <a:rPr lang="en-US" altLang="ko-KR" sz="1800" i="1">
                <a:ea typeface="HY헤드라인M" pitchFamily="18" charset="-127"/>
              </a:rPr>
              <a:t>b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 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(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a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) &lt; 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(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b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)</a:t>
            </a:r>
            <a:br>
              <a:rPr lang="en-US" altLang="ko-KR" sz="1800">
                <a:ea typeface="HY헤드라인M" pitchFamily="18" charset="-127"/>
                <a:sym typeface="Symbol" pitchFamily="18" charset="2"/>
              </a:rPr>
            </a:br>
            <a:r>
              <a:rPr lang="ko-KR" altLang="en-US" sz="1800">
                <a:ea typeface="HY헤드라인M" pitchFamily="18" charset="-127"/>
                <a:sym typeface="Symbol" pitchFamily="18" charset="2"/>
              </a:rPr>
              <a:t>이면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, 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(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x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1800">
                <a:ea typeface="HY헤드라인M" pitchFamily="18" charset="-127"/>
                <a:sym typeface="Symbol" pitchFamily="18" charset="2"/>
              </a:rPr>
              <a:t>는 구간 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X</a:t>
            </a:r>
            <a:r>
              <a:rPr lang="ko-KR" altLang="en-US" sz="1800">
                <a:ea typeface="HY헤드라인M" pitchFamily="18" charset="-127"/>
                <a:sym typeface="Symbol" pitchFamily="18" charset="2"/>
              </a:rPr>
              <a:t>에서 </a:t>
            </a:r>
            <a:r>
              <a:rPr lang="ko-KR" altLang="en-US" sz="1800" b="1">
                <a:solidFill>
                  <a:schemeClr val="accent2"/>
                </a:solidFill>
                <a:ea typeface="HY헤드라인M" pitchFamily="18" charset="-127"/>
                <a:sym typeface="Symbol" pitchFamily="18" charset="2"/>
              </a:rPr>
              <a:t>단조증가</a:t>
            </a:r>
            <a:r>
              <a:rPr lang="ko-KR" altLang="en-US" sz="1800">
                <a:solidFill>
                  <a:schemeClr val="accent2"/>
                </a:solidFill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1800">
                <a:ea typeface="HY헤드라인M" pitchFamily="18" charset="-127"/>
                <a:sym typeface="Symbol" pitchFamily="18" charset="2"/>
              </a:rPr>
              <a:t>또는 </a:t>
            </a:r>
            <a:r>
              <a:rPr lang="ko-KR" altLang="en-US" sz="1800" b="1">
                <a:solidFill>
                  <a:schemeClr val="accent2"/>
                </a:solidFill>
                <a:ea typeface="HY헤드라인M" pitchFamily="18" charset="-127"/>
                <a:sym typeface="Symbol" pitchFamily="18" charset="2"/>
              </a:rPr>
              <a:t>증가</a:t>
            </a:r>
            <a:r>
              <a:rPr lang="ko-KR" altLang="en-US" sz="1800">
                <a:ea typeface="HY헤드라인M" pitchFamily="18" charset="-127"/>
                <a:sym typeface="Symbol" pitchFamily="18" charset="2"/>
              </a:rPr>
              <a:t>한다고 한다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.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ko-KR" altLang="en-US" sz="1800">
                <a:ea typeface="HY헤드라인M" pitchFamily="18" charset="-127"/>
              </a:rPr>
              <a:t>함수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가 구간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ko-KR" altLang="en-US" sz="1800">
                <a:ea typeface="HY헤드라인M" pitchFamily="18" charset="-127"/>
              </a:rPr>
              <a:t>내의 임의의 두 수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b</a:t>
            </a:r>
            <a:r>
              <a:rPr lang="ko-KR" altLang="en-US" sz="1800">
                <a:ea typeface="HY헤드라인M" pitchFamily="18" charset="-127"/>
              </a:rPr>
              <a:t>에 대해서</a:t>
            </a:r>
            <a:br>
              <a:rPr lang="ko-KR" altLang="en-US" sz="1800">
                <a:ea typeface="HY헤드라인M" pitchFamily="18" charset="-127"/>
              </a:rPr>
            </a:br>
            <a:r>
              <a:rPr lang="ko-KR" altLang="en-US" sz="1800">
                <a:ea typeface="HY헤드라인M" pitchFamily="18" charset="-127"/>
              </a:rPr>
              <a:t>	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 &lt; </a:t>
            </a:r>
            <a:r>
              <a:rPr lang="en-US" altLang="ko-KR" sz="1800" i="1">
                <a:ea typeface="HY헤드라인M" pitchFamily="18" charset="-127"/>
              </a:rPr>
              <a:t>b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 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(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a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) &gt; 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(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b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)</a:t>
            </a:r>
            <a:br>
              <a:rPr lang="en-US" altLang="ko-KR" sz="1800">
                <a:ea typeface="HY헤드라인M" pitchFamily="18" charset="-127"/>
                <a:sym typeface="Symbol" pitchFamily="18" charset="2"/>
              </a:rPr>
            </a:br>
            <a:r>
              <a:rPr lang="ko-KR" altLang="en-US" sz="1800">
                <a:ea typeface="HY헤드라인M" pitchFamily="18" charset="-127"/>
                <a:sym typeface="Symbol" pitchFamily="18" charset="2"/>
              </a:rPr>
              <a:t>이면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, 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(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x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1800">
                <a:ea typeface="HY헤드라인M" pitchFamily="18" charset="-127"/>
                <a:sym typeface="Symbol" pitchFamily="18" charset="2"/>
              </a:rPr>
              <a:t>는 구간 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X</a:t>
            </a:r>
            <a:r>
              <a:rPr lang="ko-KR" altLang="en-US" sz="1800">
                <a:ea typeface="HY헤드라인M" pitchFamily="18" charset="-127"/>
                <a:sym typeface="Symbol" pitchFamily="18" charset="2"/>
              </a:rPr>
              <a:t>에서 </a:t>
            </a:r>
            <a:r>
              <a:rPr lang="ko-KR" altLang="en-US" sz="1800" b="1">
                <a:solidFill>
                  <a:schemeClr val="accent2"/>
                </a:solidFill>
                <a:ea typeface="HY헤드라인M" pitchFamily="18" charset="-127"/>
                <a:sym typeface="Symbol" pitchFamily="18" charset="2"/>
              </a:rPr>
              <a:t>단조감소</a:t>
            </a:r>
            <a:r>
              <a:rPr lang="ko-KR" altLang="en-US" sz="1800">
                <a:solidFill>
                  <a:schemeClr val="accent2"/>
                </a:solidFill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1800">
                <a:ea typeface="HY헤드라인M" pitchFamily="18" charset="-127"/>
                <a:sym typeface="Symbol" pitchFamily="18" charset="2"/>
              </a:rPr>
              <a:t>또는 </a:t>
            </a:r>
            <a:r>
              <a:rPr lang="ko-KR" altLang="en-US" sz="1800" b="1">
                <a:solidFill>
                  <a:schemeClr val="accent2"/>
                </a:solidFill>
                <a:ea typeface="HY헤드라인M" pitchFamily="18" charset="-127"/>
                <a:sym typeface="Symbol" pitchFamily="18" charset="2"/>
              </a:rPr>
              <a:t>감소</a:t>
            </a:r>
            <a:r>
              <a:rPr lang="ko-KR" altLang="en-US" sz="1800">
                <a:ea typeface="HY헤드라인M" pitchFamily="18" charset="-127"/>
                <a:sym typeface="Symbol" pitchFamily="18" charset="2"/>
              </a:rPr>
              <a:t>한다고 한다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.</a:t>
            </a:r>
          </a:p>
        </p:txBody>
      </p:sp>
      <p:sp>
        <p:nvSpPr>
          <p:cNvPr id="748589" name="Text Box 45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pSp>
        <p:nvGrpSpPr>
          <p:cNvPr id="748626" name="Group 82"/>
          <p:cNvGrpSpPr>
            <a:grpSpLocks/>
          </p:cNvGrpSpPr>
          <p:nvPr/>
        </p:nvGrpSpPr>
        <p:grpSpPr bwMode="auto">
          <a:xfrm>
            <a:off x="938213" y="4292600"/>
            <a:ext cx="3562350" cy="2232025"/>
            <a:chOff x="340" y="2704"/>
            <a:chExt cx="2244" cy="1406"/>
          </a:xfrm>
        </p:grpSpPr>
        <p:sp>
          <p:nvSpPr>
            <p:cNvPr id="748624" name="Rectangle 80"/>
            <p:cNvSpPr>
              <a:spLocks noChangeArrowheads="1"/>
            </p:cNvSpPr>
            <p:nvPr/>
          </p:nvSpPr>
          <p:spPr bwMode="auto">
            <a:xfrm>
              <a:off x="340" y="2704"/>
              <a:ext cx="2222" cy="1391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591" name="Line 47"/>
            <p:cNvSpPr>
              <a:spLocks noChangeShapeType="1"/>
            </p:cNvSpPr>
            <p:nvPr/>
          </p:nvSpPr>
          <p:spPr bwMode="auto">
            <a:xfrm>
              <a:off x="431" y="3894"/>
              <a:ext cx="20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592" name="Line 48"/>
            <p:cNvSpPr>
              <a:spLocks noChangeShapeType="1"/>
            </p:cNvSpPr>
            <p:nvPr/>
          </p:nvSpPr>
          <p:spPr bwMode="auto">
            <a:xfrm flipV="1">
              <a:off x="793" y="2795"/>
              <a:ext cx="0" cy="1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593" name="Freeform 49"/>
            <p:cNvSpPr>
              <a:spLocks/>
            </p:cNvSpPr>
            <p:nvPr/>
          </p:nvSpPr>
          <p:spPr bwMode="auto">
            <a:xfrm>
              <a:off x="630" y="3091"/>
              <a:ext cx="1574" cy="875"/>
            </a:xfrm>
            <a:custGeom>
              <a:avLst/>
              <a:gdLst/>
              <a:ahLst/>
              <a:cxnLst>
                <a:cxn ang="0">
                  <a:pos x="0" y="875"/>
                </a:cxn>
                <a:cxn ang="0">
                  <a:pos x="576" y="276"/>
                </a:cxn>
                <a:cxn ang="0">
                  <a:pos x="1574" y="0"/>
                </a:cxn>
              </a:cxnLst>
              <a:rect l="0" t="0" r="r" b="b"/>
              <a:pathLst>
                <a:path w="1574" h="875">
                  <a:moveTo>
                    <a:pt x="0" y="875"/>
                  </a:moveTo>
                  <a:cubicBezTo>
                    <a:pt x="96" y="775"/>
                    <a:pt x="314" y="422"/>
                    <a:pt x="576" y="276"/>
                  </a:cubicBezTo>
                  <a:cubicBezTo>
                    <a:pt x="838" y="130"/>
                    <a:pt x="1366" y="57"/>
                    <a:pt x="1574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594" name="Text Box 50"/>
            <p:cNvSpPr txBox="1">
              <a:spLocks noChangeArrowheads="1"/>
            </p:cNvSpPr>
            <p:nvPr/>
          </p:nvSpPr>
          <p:spPr bwMode="auto">
            <a:xfrm>
              <a:off x="522" y="2715"/>
              <a:ext cx="272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/>
                <a:t>f</a:t>
              </a:r>
              <a:r>
                <a:rPr lang="en-US" altLang="ko-KR"/>
                <a:t>(</a:t>
              </a:r>
              <a:r>
                <a:rPr lang="en-US" altLang="ko-KR" i="1"/>
                <a:t>x</a:t>
              </a:r>
              <a:r>
                <a:rPr lang="en-US" altLang="ko-KR"/>
                <a:t>)</a:t>
              </a:r>
            </a:p>
          </p:txBody>
        </p:sp>
        <p:sp>
          <p:nvSpPr>
            <p:cNvPr id="748595" name="Text Box 51"/>
            <p:cNvSpPr txBox="1">
              <a:spLocks noChangeArrowheads="1"/>
            </p:cNvSpPr>
            <p:nvPr/>
          </p:nvSpPr>
          <p:spPr bwMode="auto">
            <a:xfrm>
              <a:off x="1143" y="3867"/>
              <a:ext cx="138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>
                  <a:solidFill>
                    <a:schemeClr val="accent2"/>
                  </a:solidFill>
                </a:rPr>
                <a:t>a</a:t>
              </a:r>
              <a:endParaRPr lang="en-US" altLang="ko-KR" i="1" baseline="-25000">
                <a:solidFill>
                  <a:schemeClr val="accent2"/>
                </a:solidFill>
              </a:endParaRPr>
            </a:p>
          </p:txBody>
        </p:sp>
        <p:sp>
          <p:nvSpPr>
            <p:cNvPr id="748597" name="Text Box 53"/>
            <p:cNvSpPr txBox="1">
              <a:spLocks noChangeArrowheads="1"/>
            </p:cNvSpPr>
            <p:nvPr/>
          </p:nvSpPr>
          <p:spPr bwMode="auto">
            <a:xfrm>
              <a:off x="1958" y="3894"/>
              <a:ext cx="138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>
                  <a:solidFill>
                    <a:schemeClr val="accent2"/>
                  </a:solidFill>
                </a:rPr>
                <a:t>b</a:t>
              </a:r>
              <a:endParaRPr lang="en-US" altLang="ko-KR" i="1" baseline="-25000">
                <a:solidFill>
                  <a:schemeClr val="accent2"/>
                </a:solidFill>
              </a:endParaRPr>
            </a:p>
          </p:txBody>
        </p:sp>
        <p:sp>
          <p:nvSpPr>
            <p:cNvPr id="748599" name="Line 55"/>
            <p:cNvSpPr>
              <a:spLocks noChangeShapeType="1"/>
            </p:cNvSpPr>
            <p:nvPr/>
          </p:nvSpPr>
          <p:spPr bwMode="auto">
            <a:xfrm flipH="1">
              <a:off x="1202" y="3304"/>
              <a:ext cx="0" cy="635"/>
            </a:xfrm>
            <a:prstGeom prst="line">
              <a:avLst/>
            </a:prstGeom>
            <a:noFill/>
            <a:ln w="1905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600" name="Line 56"/>
            <p:cNvSpPr>
              <a:spLocks noChangeShapeType="1"/>
            </p:cNvSpPr>
            <p:nvPr/>
          </p:nvSpPr>
          <p:spPr bwMode="auto">
            <a:xfrm flipH="1" flipV="1">
              <a:off x="2018" y="3077"/>
              <a:ext cx="0" cy="852"/>
            </a:xfrm>
            <a:prstGeom prst="line">
              <a:avLst/>
            </a:prstGeom>
            <a:noFill/>
            <a:ln w="1905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602" name="Text Box 58"/>
            <p:cNvSpPr txBox="1">
              <a:spLocks noChangeArrowheads="1"/>
            </p:cNvSpPr>
            <p:nvPr/>
          </p:nvSpPr>
          <p:spPr bwMode="auto">
            <a:xfrm>
              <a:off x="2312" y="3848"/>
              <a:ext cx="272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/>
                <a:t>x</a:t>
              </a:r>
              <a:endParaRPr lang="en-US" altLang="ko-KR"/>
            </a:p>
          </p:txBody>
        </p:sp>
        <p:sp>
          <p:nvSpPr>
            <p:cNvPr id="748606" name="Line 62"/>
            <p:cNvSpPr>
              <a:spLocks noChangeShapeType="1"/>
            </p:cNvSpPr>
            <p:nvPr/>
          </p:nvSpPr>
          <p:spPr bwMode="auto">
            <a:xfrm flipH="1">
              <a:off x="748" y="3369"/>
              <a:ext cx="635" cy="0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608" name="Text Box 64"/>
            <p:cNvSpPr txBox="1">
              <a:spLocks noChangeArrowheads="1"/>
            </p:cNvSpPr>
            <p:nvPr/>
          </p:nvSpPr>
          <p:spPr bwMode="auto">
            <a:xfrm>
              <a:off x="521" y="3214"/>
              <a:ext cx="272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>
                  <a:solidFill>
                    <a:srgbClr val="FF0000"/>
                  </a:solidFill>
                </a:rPr>
                <a:t>f</a:t>
              </a:r>
              <a:r>
                <a:rPr lang="en-US" altLang="ko-KR">
                  <a:solidFill>
                    <a:srgbClr val="FF0000"/>
                  </a:solidFill>
                </a:rPr>
                <a:t>(</a:t>
              </a:r>
              <a:r>
                <a:rPr lang="en-US" altLang="ko-KR" i="1">
                  <a:solidFill>
                    <a:srgbClr val="FF0000"/>
                  </a:solidFill>
                </a:rPr>
                <a:t>a</a:t>
              </a:r>
              <a:r>
                <a:rPr lang="en-US" altLang="ko-KR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748609" name="Line 65"/>
            <p:cNvSpPr>
              <a:spLocks noChangeShapeType="1"/>
            </p:cNvSpPr>
            <p:nvPr/>
          </p:nvSpPr>
          <p:spPr bwMode="auto">
            <a:xfrm flipH="1">
              <a:off x="748" y="3134"/>
              <a:ext cx="1361" cy="0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610" name="Text Box 66"/>
            <p:cNvSpPr txBox="1">
              <a:spLocks noChangeArrowheads="1"/>
            </p:cNvSpPr>
            <p:nvPr/>
          </p:nvSpPr>
          <p:spPr bwMode="auto">
            <a:xfrm>
              <a:off x="521" y="2998"/>
              <a:ext cx="272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>
                  <a:solidFill>
                    <a:srgbClr val="FF0000"/>
                  </a:solidFill>
                </a:rPr>
                <a:t>f</a:t>
              </a:r>
              <a:r>
                <a:rPr lang="en-US" altLang="ko-KR">
                  <a:solidFill>
                    <a:srgbClr val="FF0000"/>
                  </a:solidFill>
                </a:rPr>
                <a:t>(</a:t>
              </a:r>
              <a:r>
                <a:rPr lang="en-US" altLang="ko-KR" i="1">
                  <a:solidFill>
                    <a:srgbClr val="FF0000"/>
                  </a:solidFill>
                </a:rPr>
                <a:t>b</a:t>
              </a:r>
              <a:r>
                <a:rPr lang="en-US" altLang="ko-KR">
                  <a:solidFill>
                    <a:srgbClr val="FF0000"/>
                  </a:solidFill>
                </a:rPr>
                <a:t>)</a:t>
              </a:r>
            </a:p>
          </p:txBody>
        </p:sp>
      </p:grpSp>
      <p:grpSp>
        <p:nvGrpSpPr>
          <p:cNvPr id="748627" name="Group 83"/>
          <p:cNvGrpSpPr>
            <a:grpSpLocks/>
          </p:cNvGrpSpPr>
          <p:nvPr/>
        </p:nvGrpSpPr>
        <p:grpSpPr bwMode="auto">
          <a:xfrm>
            <a:off x="5149850" y="4291013"/>
            <a:ext cx="3598863" cy="2220912"/>
            <a:chOff x="2745" y="2711"/>
            <a:chExt cx="2267" cy="1399"/>
          </a:xfrm>
        </p:grpSpPr>
        <p:sp>
          <p:nvSpPr>
            <p:cNvPr id="748625" name="Rectangle 81"/>
            <p:cNvSpPr>
              <a:spLocks noChangeArrowheads="1"/>
            </p:cNvSpPr>
            <p:nvPr/>
          </p:nvSpPr>
          <p:spPr bwMode="auto">
            <a:xfrm>
              <a:off x="2745" y="2711"/>
              <a:ext cx="2267" cy="1391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611" name="Line 67"/>
            <p:cNvSpPr>
              <a:spLocks noChangeShapeType="1"/>
            </p:cNvSpPr>
            <p:nvPr/>
          </p:nvSpPr>
          <p:spPr bwMode="auto">
            <a:xfrm>
              <a:off x="2859" y="3894"/>
              <a:ext cx="20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612" name="Line 68"/>
            <p:cNvSpPr>
              <a:spLocks noChangeShapeType="1"/>
            </p:cNvSpPr>
            <p:nvPr/>
          </p:nvSpPr>
          <p:spPr bwMode="auto">
            <a:xfrm flipV="1">
              <a:off x="3221" y="2795"/>
              <a:ext cx="0" cy="1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613" name="Freeform 69"/>
            <p:cNvSpPr>
              <a:spLocks/>
            </p:cNvSpPr>
            <p:nvPr/>
          </p:nvSpPr>
          <p:spPr bwMode="auto">
            <a:xfrm flipH="1">
              <a:off x="3016" y="3091"/>
              <a:ext cx="1769" cy="875"/>
            </a:xfrm>
            <a:custGeom>
              <a:avLst/>
              <a:gdLst/>
              <a:ahLst/>
              <a:cxnLst>
                <a:cxn ang="0">
                  <a:pos x="0" y="875"/>
                </a:cxn>
                <a:cxn ang="0">
                  <a:pos x="576" y="276"/>
                </a:cxn>
                <a:cxn ang="0">
                  <a:pos x="1574" y="0"/>
                </a:cxn>
              </a:cxnLst>
              <a:rect l="0" t="0" r="r" b="b"/>
              <a:pathLst>
                <a:path w="1574" h="875">
                  <a:moveTo>
                    <a:pt x="0" y="875"/>
                  </a:moveTo>
                  <a:cubicBezTo>
                    <a:pt x="96" y="775"/>
                    <a:pt x="314" y="422"/>
                    <a:pt x="576" y="276"/>
                  </a:cubicBezTo>
                  <a:cubicBezTo>
                    <a:pt x="838" y="130"/>
                    <a:pt x="1366" y="57"/>
                    <a:pt x="1574" y="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614" name="Text Box 70"/>
            <p:cNvSpPr txBox="1">
              <a:spLocks noChangeArrowheads="1"/>
            </p:cNvSpPr>
            <p:nvPr/>
          </p:nvSpPr>
          <p:spPr bwMode="auto">
            <a:xfrm>
              <a:off x="2950" y="2715"/>
              <a:ext cx="272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/>
                <a:t>f</a:t>
              </a:r>
              <a:r>
                <a:rPr lang="en-US" altLang="ko-KR"/>
                <a:t>(</a:t>
              </a:r>
              <a:r>
                <a:rPr lang="en-US" altLang="ko-KR" i="1"/>
                <a:t>x</a:t>
              </a:r>
              <a:r>
                <a:rPr lang="en-US" altLang="ko-KR"/>
                <a:t>)</a:t>
              </a:r>
            </a:p>
          </p:txBody>
        </p:sp>
        <p:sp>
          <p:nvSpPr>
            <p:cNvPr id="748615" name="Text Box 71"/>
            <p:cNvSpPr txBox="1">
              <a:spLocks noChangeArrowheads="1"/>
            </p:cNvSpPr>
            <p:nvPr/>
          </p:nvSpPr>
          <p:spPr bwMode="auto">
            <a:xfrm>
              <a:off x="3571" y="3867"/>
              <a:ext cx="138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>
                  <a:solidFill>
                    <a:schemeClr val="accent2"/>
                  </a:solidFill>
                </a:rPr>
                <a:t>a</a:t>
              </a:r>
              <a:endParaRPr lang="en-US" altLang="ko-KR" i="1" baseline="-25000">
                <a:solidFill>
                  <a:schemeClr val="accent2"/>
                </a:solidFill>
              </a:endParaRPr>
            </a:p>
          </p:txBody>
        </p:sp>
        <p:sp>
          <p:nvSpPr>
            <p:cNvPr id="748616" name="Text Box 72"/>
            <p:cNvSpPr txBox="1">
              <a:spLocks noChangeArrowheads="1"/>
            </p:cNvSpPr>
            <p:nvPr/>
          </p:nvSpPr>
          <p:spPr bwMode="auto">
            <a:xfrm>
              <a:off x="4386" y="3894"/>
              <a:ext cx="138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>
                  <a:solidFill>
                    <a:schemeClr val="accent2"/>
                  </a:solidFill>
                </a:rPr>
                <a:t>b</a:t>
              </a:r>
              <a:endParaRPr lang="en-US" altLang="ko-KR" i="1" baseline="-25000">
                <a:solidFill>
                  <a:schemeClr val="accent2"/>
                </a:solidFill>
              </a:endParaRPr>
            </a:p>
          </p:txBody>
        </p:sp>
        <p:sp>
          <p:nvSpPr>
            <p:cNvPr id="748617" name="Line 73"/>
            <p:cNvSpPr>
              <a:spLocks noChangeShapeType="1"/>
            </p:cNvSpPr>
            <p:nvPr/>
          </p:nvSpPr>
          <p:spPr bwMode="auto">
            <a:xfrm>
              <a:off x="3630" y="3158"/>
              <a:ext cx="0" cy="771"/>
            </a:xfrm>
            <a:prstGeom prst="line">
              <a:avLst/>
            </a:prstGeom>
            <a:noFill/>
            <a:ln w="1905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618" name="Line 74"/>
            <p:cNvSpPr>
              <a:spLocks noChangeShapeType="1"/>
            </p:cNvSpPr>
            <p:nvPr/>
          </p:nvSpPr>
          <p:spPr bwMode="auto">
            <a:xfrm flipH="1" flipV="1">
              <a:off x="4454" y="3521"/>
              <a:ext cx="0" cy="408"/>
            </a:xfrm>
            <a:prstGeom prst="line">
              <a:avLst/>
            </a:prstGeom>
            <a:noFill/>
            <a:ln w="1905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619" name="Text Box 75"/>
            <p:cNvSpPr txBox="1">
              <a:spLocks noChangeArrowheads="1"/>
            </p:cNvSpPr>
            <p:nvPr/>
          </p:nvSpPr>
          <p:spPr bwMode="auto">
            <a:xfrm>
              <a:off x="4740" y="3848"/>
              <a:ext cx="272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/>
                <a:t>x</a:t>
              </a:r>
              <a:endParaRPr lang="en-US" altLang="ko-KR"/>
            </a:p>
          </p:txBody>
        </p:sp>
        <p:sp>
          <p:nvSpPr>
            <p:cNvPr id="748620" name="Line 76"/>
            <p:cNvSpPr>
              <a:spLocks noChangeShapeType="1"/>
            </p:cNvSpPr>
            <p:nvPr/>
          </p:nvSpPr>
          <p:spPr bwMode="auto">
            <a:xfrm flipH="1" flipV="1">
              <a:off x="3198" y="3596"/>
              <a:ext cx="1315" cy="0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621" name="Text Box 77"/>
            <p:cNvSpPr txBox="1">
              <a:spLocks noChangeArrowheads="1"/>
            </p:cNvSpPr>
            <p:nvPr/>
          </p:nvSpPr>
          <p:spPr bwMode="auto">
            <a:xfrm>
              <a:off x="2949" y="3449"/>
              <a:ext cx="272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>
                  <a:solidFill>
                    <a:srgbClr val="FF0000"/>
                  </a:solidFill>
                </a:rPr>
                <a:t>f</a:t>
              </a:r>
              <a:r>
                <a:rPr lang="en-US" altLang="ko-KR">
                  <a:solidFill>
                    <a:srgbClr val="FF0000"/>
                  </a:solidFill>
                </a:rPr>
                <a:t>(</a:t>
              </a:r>
              <a:r>
                <a:rPr lang="en-US" altLang="ko-KR" i="1">
                  <a:solidFill>
                    <a:srgbClr val="FF0000"/>
                  </a:solidFill>
                </a:rPr>
                <a:t>b</a:t>
              </a:r>
              <a:r>
                <a:rPr lang="en-US" altLang="ko-KR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748622" name="Line 78"/>
            <p:cNvSpPr>
              <a:spLocks noChangeShapeType="1"/>
            </p:cNvSpPr>
            <p:nvPr/>
          </p:nvSpPr>
          <p:spPr bwMode="auto">
            <a:xfrm flipH="1">
              <a:off x="3176" y="3211"/>
              <a:ext cx="1361" cy="0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48623" name="Text Box 79"/>
            <p:cNvSpPr txBox="1">
              <a:spLocks noChangeArrowheads="1"/>
            </p:cNvSpPr>
            <p:nvPr/>
          </p:nvSpPr>
          <p:spPr bwMode="auto">
            <a:xfrm>
              <a:off x="2949" y="3078"/>
              <a:ext cx="272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292100" indent="-292100" algn="ctr">
                <a:spcBef>
                  <a:spcPct val="50000"/>
                </a:spcBef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i="1">
                  <a:solidFill>
                    <a:srgbClr val="FF0000"/>
                  </a:solidFill>
                </a:rPr>
                <a:t>f</a:t>
              </a:r>
              <a:r>
                <a:rPr lang="en-US" altLang="ko-KR">
                  <a:solidFill>
                    <a:srgbClr val="FF0000"/>
                  </a:solidFill>
                </a:rPr>
                <a:t>(</a:t>
              </a:r>
              <a:r>
                <a:rPr lang="en-US" altLang="ko-KR" i="1">
                  <a:solidFill>
                    <a:srgbClr val="FF0000"/>
                  </a:solidFill>
                </a:rPr>
                <a:t>a</a:t>
              </a:r>
              <a:r>
                <a:rPr lang="en-US" altLang="ko-KR">
                  <a:solidFill>
                    <a:srgbClr val="FF0000"/>
                  </a:solidFill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4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64FBDDD-F89B-4CF2-A930-3F4543E9E6D2}" type="slidenum">
              <a:rPr lang="en-US" altLang="ko-KR"/>
              <a:pPr/>
              <a:t>35</a:t>
            </a:fld>
            <a:endParaRPr lang="en-US" altLang="ko-KR"/>
          </a:p>
        </p:txBody>
      </p:sp>
      <p:sp>
        <p:nvSpPr>
          <p:cNvPr id="933890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극대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  <a:sym typeface="Symbol" pitchFamily="18" charset="2"/>
              </a:rPr>
              <a:t> 극소와 미분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  <a:sym typeface="Symbol" pitchFamily="18" charset="2"/>
              </a:rPr>
              <a:t>(2/4)</a:t>
            </a:r>
          </a:p>
        </p:txBody>
      </p:sp>
      <p:sp>
        <p:nvSpPr>
          <p:cNvPr id="933891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569325" cy="2014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가 구간 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ko-KR" altLang="en-US" sz="2000">
                <a:ea typeface="HY헤드라인M" pitchFamily="18" charset="-127"/>
              </a:rPr>
              <a:t>에서 미분가능이고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그 구간에서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ko-KR" altLang="en-US" sz="1800">
                <a:ea typeface="HY헤드라인M" pitchFamily="18" charset="-127"/>
              </a:rPr>
              <a:t>항상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 &gt;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구간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ko-KR" altLang="en-US" sz="1800">
                <a:ea typeface="HY헤드라인M" pitchFamily="18" charset="-127"/>
              </a:rPr>
              <a:t>에서 증가한다</a:t>
            </a:r>
            <a:r>
              <a:rPr lang="en-US" altLang="ko-KR" sz="1800">
                <a:ea typeface="HY헤드라인M" pitchFamily="18" charset="-127"/>
              </a:rPr>
              <a:t>. (</a:t>
            </a:r>
            <a:r>
              <a:rPr lang="ko-KR" altLang="en-US" sz="1800">
                <a:ea typeface="HY헤드라인M" pitchFamily="18" charset="-127"/>
              </a:rPr>
              <a:t>기울기가 양수이므로</a:t>
            </a:r>
            <a:r>
              <a:rPr lang="en-US" altLang="ko-KR" sz="1800">
                <a:ea typeface="HY헤드라인M" pitchFamily="18" charset="-127"/>
              </a:rPr>
              <a:t>)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ko-KR" altLang="en-US" sz="1800">
                <a:ea typeface="HY헤드라인M" pitchFamily="18" charset="-127"/>
              </a:rPr>
              <a:t>항상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 &lt;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구간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ko-KR" altLang="en-US" sz="1800">
                <a:ea typeface="HY헤드라인M" pitchFamily="18" charset="-127"/>
              </a:rPr>
              <a:t>에서 감소한다</a:t>
            </a:r>
            <a:r>
              <a:rPr lang="en-US" altLang="ko-KR" sz="1800">
                <a:ea typeface="HY헤드라인M" pitchFamily="18" charset="-127"/>
              </a:rPr>
              <a:t>. (</a:t>
            </a:r>
            <a:r>
              <a:rPr lang="ko-KR" altLang="en-US" sz="1800">
                <a:ea typeface="HY헤드라인M" pitchFamily="18" charset="-127"/>
              </a:rPr>
              <a:t>기울기가 음수이므로</a:t>
            </a:r>
            <a:r>
              <a:rPr lang="en-US" altLang="ko-KR" sz="1800">
                <a:ea typeface="HY헤드라인M" pitchFamily="18" charset="-127"/>
              </a:rPr>
              <a:t>)</a:t>
            </a:r>
            <a:endParaRPr lang="en-US" altLang="ko-KR" sz="1800">
              <a:ea typeface="HY헤드라인M" pitchFamily="18" charset="-127"/>
              <a:sym typeface="Symbol" pitchFamily="18" charset="2"/>
            </a:endParaRP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ko-KR" altLang="en-US" sz="1800">
                <a:ea typeface="HY헤드라인M" pitchFamily="18" charset="-127"/>
              </a:rPr>
              <a:t>항상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 =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구간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ko-KR" altLang="en-US" sz="1800">
                <a:ea typeface="HY헤드라인M" pitchFamily="18" charset="-127"/>
              </a:rPr>
              <a:t>에서 상수이다</a:t>
            </a:r>
            <a:r>
              <a:rPr lang="en-US" altLang="ko-KR" sz="1800">
                <a:ea typeface="HY헤드라인M" pitchFamily="18" charset="-127"/>
              </a:rPr>
              <a:t>. (</a:t>
            </a:r>
            <a:r>
              <a:rPr lang="ko-KR" altLang="en-US" sz="1800">
                <a:ea typeface="HY헤드라인M" pitchFamily="18" charset="-127"/>
              </a:rPr>
              <a:t>기울기가 </a:t>
            </a:r>
            <a:r>
              <a:rPr lang="en-US" altLang="ko-KR" sz="1800">
                <a:ea typeface="HY헤드라인M" pitchFamily="18" charset="-127"/>
              </a:rPr>
              <a:t>0</a:t>
            </a:r>
            <a:r>
              <a:rPr lang="ko-KR" altLang="en-US" sz="1800">
                <a:ea typeface="HY헤드라인M" pitchFamily="18" charset="-127"/>
              </a:rPr>
              <a:t>이므로</a:t>
            </a:r>
            <a:r>
              <a:rPr lang="en-US" altLang="ko-KR" sz="1800">
                <a:ea typeface="HY헤드라인M" pitchFamily="18" charset="-127"/>
              </a:rPr>
              <a:t>)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33923" name="Text Box 35"/>
          <p:cNvSpPr txBox="1">
            <a:spLocks noChangeArrowheads="1"/>
          </p:cNvSpPr>
          <p:nvPr/>
        </p:nvSpPr>
        <p:spPr bwMode="auto">
          <a:xfrm>
            <a:off x="323850" y="3644900"/>
            <a:ext cx="8569325" cy="1490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에서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 &gt;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</a:t>
            </a:r>
            <a:r>
              <a:rPr lang="en-US" altLang="ko-KR" sz="1800" i="1">
                <a:ea typeface="HY헤드라인M" pitchFamily="18" charset="-127"/>
              </a:rPr>
              <a:t>x </a:t>
            </a:r>
            <a:r>
              <a:rPr lang="en-US" altLang="ko-KR" sz="1800">
                <a:ea typeface="HY헤드라인M" pitchFamily="18" charset="-127"/>
              </a:rPr>
              <a:t>=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ko-KR" altLang="en-US" sz="1800">
                <a:ea typeface="HY헤드라인M" pitchFamily="18" charset="-127"/>
              </a:rPr>
              <a:t>에서 증가상태에 있다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 &lt;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</a:t>
            </a:r>
            <a:r>
              <a:rPr lang="en-US" altLang="ko-KR" sz="1800" i="1">
                <a:ea typeface="HY헤드라인M" pitchFamily="18" charset="-127"/>
              </a:rPr>
              <a:t>x </a:t>
            </a:r>
            <a:r>
              <a:rPr lang="en-US" altLang="ko-KR" sz="1800">
                <a:ea typeface="HY헤드라인M" pitchFamily="18" charset="-127"/>
              </a:rPr>
              <a:t>=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ko-KR" altLang="en-US" sz="1800">
                <a:ea typeface="HY헤드라인M" pitchFamily="18" charset="-127"/>
              </a:rPr>
              <a:t>에서 감소상태에 있다</a:t>
            </a:r>
            <a:r>
              <a:rPr lang="en-US" altLang="ko-KR" sz="1800">
                <a:ea typeface="HY헤드라인M" pitchFamily="18" charset="-127"/>
              </a:rPr>
              <a:t>.</a:t>
            </a:r>
            <a:endParaRPr lang="en-US" altLang="ko-KR" sz="1800">
              <a:ea typeface="HY헤드라인M" pitchFamily="18" charset="-127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166D47AA-55AA-40C3-AC5E-4ED400F37BB3}" type="slidenum">
              <a:rPr lang="en-US" altLang="ko-KR"/>
              <a:pPr/>
              <a:t>36</a:t>
            </a:fld>
            <a:endParaRPr lang="en-US" altLang="ko-KR"/>
          </a:p>
        </p:txBody>
      </p:sp>
      <p:sp>
        <p:nvSpPr>
          <p:cNvPr id="935938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극대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  <a:sym typeface="Symbol" pitchFamily="18" charset="2"/>
              </a:rPr>
              <a:t> 극소와 미분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  <a:sym typeface="Symbol" pitchFamily="18" charset="2"/>
              </a:rPr>
              <a:t>(3/4)</a:t>
            </a:r>
          </a:p>
        </p:txBody>
      </p:sp>
      <p:sp>
        <p:nvSpPr>
          <p:cNvPr id="935939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569325" cy="2014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01700" algn="l"/>
              </a:tabLst>
            </a:pP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에 의한 극대 및 극소의 판정</a:t>
            </a:r>
            <a:r>
              <a:rPr lang="en-US" altLang="ko-KR" sz="2000">
                <a:ea typeface="HY헤드라인M" pitchFamily="18" charset="-127"/>
              </a:rPr>
              <a:t>: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None/>
              <a:tabLst>
                <a:tab pos="268288" algn="l"/>
                <a:tab pos="901700" algn="l"/>
              </a:tabLst>
            </a:pPr>
            <a:r>
              <a:rPr lang="ko-KR" altLang="en-US" sz="1800">
                <a:ea typeface="HY헤드라인M" pitchFamily="18" charset="-127"/>
              </a:rPr>
              <a:t>함수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에서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 = 0 </a:t>
            </a:r>
            <a:r>
              <a:rPr lang="ko-KR" altLang="en-US" sz="1800">
                <a:ea typeface="HY헤드라인M" pitchFamily="18" charset="-127"/>
              </a:rPr>
              <a:t>이고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 =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ko-KR" altLang="en-US" sz="1800">
                <a:ea typeface="HY헤드라인M" pitchFamily="18" charset="-127"/>
              </a:rPr>
              <a:t>의 좌우에서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의 부호가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ko-KR" altLang="en-US" sz="1800">
                <a:ea typeface="HY헤드라인M" pitchFamily="18" charset="-127"/>
              </a:rPr>
              <a:t>양에서 음으로 변하면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 =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ko-KR" altLang="en-US" sz="1800">
                <a:ea typeface="HY헤드라인M" pitchFamily="18" charset="-127"/>
              </a:rPr>
              <a:t>에서 극대이고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극대값은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이다</a:t>
            </a:r>
            <a:r>
              <a:rPr lang="en-US" altLang="ko-KR" sz="1800">
                <a:ea typeface="HY헤드라인M" pitchFamily="18" charset="-127"/>
              </a:rPr>
              <a:t>.</a:t>
            </a:r>
            <a:endParaRPr lang="en-US" altLang="ko-KR" sz="1800">
              <a:ea typeface="HY헤드라인M" pitchFamily="18" charset="-127"/>
              <a:sym typeface="Symbol" pitchFamily="18" charset="2"/>
            </a:endParaRP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ko-KR" altLang="en-US" sz="1800">
                <a:ea typeface="HY헤드라인M" pitchFamily="18" charset="-127"/>
              </a:rPr>
              <a:t>음에서 양으로 변하면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 =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ko-KR" altLang="en-US" sz="1800">
                <a:ea typeface="HY헤드라인M" pitchFamily="18" charset="-127"/>
              </a:rPr>
              <a:t>에서 극소이고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극소값은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이다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</p:txBody>
      </p:sp>
      <p:sp>
        <p:nvSpPr>
          <p:cNvPr id="935940" name="Text Box 4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35942" name="Text Box 6"/>
          <p:cNvSpPr txBox="1">
            <a:spLocks noChangeArrowheads="1"/>
          </p:cNvSpPr>
          <p:nvPr/>
        </p:nvSpPr>
        <p:spPr bwMode="auto">
          <a:xfrm>
            <a:off x="323850" y="3429000"/>
            <a:ext cx="8569325" cy="284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01700" algn="l"/>
              </a:tabLst>
            </a:pP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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에 의한 극값의 판정</a:t>
            </a:r>
            <a:r>
              <a:rPr lang="en-US" altLang="ko-KR" sz="2000">
                <a:ea typeface="HY헤드라인M" pitchFamily="18" charset="-127"/>
              </a:rPr>
              <a:t>: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None/>
              <a:tabLst>
                <a:tab pos="268288" algn="l"/>
                <a:tab pos="901700" algn="l"/>
              </a:tabLst>
            </a:pPr>
            <a:r>
              <a:rPr lang="ko-KR" altLang="en-US" sz="1800">
                <a:ea typeface="HY헤드라인M" pitchFamily="18" charset="-127"/>
              </a:rPr>
              <a:t>함수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에서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가 존재할 때</a:t>
            </a:r>
            <a:r>
              <a:rPr lang="en-US" altLang="ko-KR" sz="1800">
                <a:ea typeface="HY헤드라인M" pitchFamily="18" charset="-127"/>
              </a:rPr>
              <a:t>,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 = 0,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 &lt; 0(</a:t>
            </a:r>
            <a:r>
              <a:rPr lang="ko-KR" altLang="en-US" sz="1800">
                <a:ea typeface="HY헤드라인M" pitchFamily="18" charset="-127"/>
              </a:rPr>
              <a:t>기울기가 감소 상태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가 양 </a:t>
            </a:r>
            <a:r>
              <a:rPr lang="ko-KR" altLang="en-US" sz="1800">
                <a:ea typeface="HY헤드라인M" pitchFamily="18" charset="-127"/>
                <a:sym typeface="Wingdings" pitchFamily="2" charset="2"/>
              </a:rPr>
              <a:t> </a:t>
            </a:r>
            <a:r>
              <a:rPr lang="en-US" altLang="ko-KR" sz="1800">
                <a:ea typeface="HY헤드라인M" pitchFamily="18" charset="-127"/>
                <a:sym typeface="Wingdings" pitchFamily="2" charset="2"/>
              </a:rPr>
              <a:t>0  </a:t>
            </a:r>
            <a:r>
              <a:rPr lang="ko-KR" altLang="en-US" sz="1800">
                <a:ea typeface="HY헤드라인M" pitchFamily="18" charset="-127"/>
                <a:sym typeface="Wingdings" pitchFamily="2" charset="2"/>
              </a:rPr>
              <a:t>음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</a:t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</a:t>
            </a:r>
            <a:r>
              <a:rPr lang="en-US" altLang="ko-KR" sz="1800" i="1">
                <a:ea typeface="HY헤드라인M" pitchFamily="18" charset="-127"/>
              </a:rPr>
              <a:t>x </a:t>
            </a:r>
            <a:r>
              <a:rPr lang="en-US" altLang="ko-KR" sz="1800">
                <a:ea typeface="HY헤드라인M" pitchFamily="18" charset="-127"/>
              </a:rPr>
              <a:t>=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ko-KR" altLang="en-US" sz="1800">
                <a:ea typeface="HY헤드라인M" pitchFamily="18" charset="-127"/>
              </a:rPr>
              <a:t>에서 극대이고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극대값은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이다</a:t>
            </a:r>
            <a:r>
              <a:rPr lang="en-US" altLang="ko-KR" sz="1800">
                <a:ea typeface="HY헤드라인M" pitchFamily="18" charset="-127"/>
              </a:rPr>
              <a:t>.</a:t>
            </a:r>
            <a:endParaRPr lang="en-US" altLang="ko-KR" sz="1800">
              <a:ea typeface="HY헤드라인M" pitchFamily="18" charset="-127"/>
              <a:sym typeface="Symbol" pitchFamily="18" charset="2"/>
            </a:endParaRP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 = 0,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 &gt; 0(</a:t>
            </a:r>
            <a:r>
              <a:rPr lang="ko-KR" altLang="en-US" sz="1800">
                <a:ea typeface="HY헤드라인M" pitchFamily="18" charset="-127"/>
              </a:rPr>
              <a:t>기울기가 증가 상태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가 음 </a:t>
            </a:r>
            <a:r>
              <a:rPr lang="ko-KR" altLang="en-US" sz="1800">
                <a:ea typeface="HY헤드라인M" pitchFamily="18" charset="-127"/>
                <a:sym typeface="Wingdings" pitchFamily="2" charset="2"/>
              </a:rPr>
              <a:t> </a:t>
            </a:r>
            <a:r>
              <a:rPr lang="en-US" altLang="ko-KR" sz="1800">
                <a:ea typeface="HY헤드라인M" pitchFamily="18" charset="-127"/>
                <a:sym typeface="Wingdings" pitchFamily="2" charset="2"/>
              </a:rPr>
              <a:t>0  </a:t>
            </a:r>
            <a:r>
              <a:rPr lang="ko-KR" altLang="en-US" sz="1800">
                <a:ea typeface="HY헤드라인M" pitchFamily="18" charset="-127"/>
                <a:sym typeface="Wingdings" pitchFamily="2" charset="2"/>
              </a:rPr>
              <a:t>양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</a:t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</a:t>
            </a:r>
            <a:r>
              <a:rPr lang="en-US" altLang="ko-KR" sz="1800" i="1">
                <a:ea typeface="HY헤드라인M" pitchFamily="18" charset="-127"/>
              </a:rPr>
              <a:t>x </a:t>
            </a:r>
            <a:r>
              <a:rPr lang="en-US" altLang="ko-KR" sz="1800">
                <a:ea typeface="HY헤드라인M" pitchFamily="18" charset="-127"/>
              </a:rPr>
              <a:t>=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ko-KR" altLang="en-US" sz="1800">
                <a:ea typeface="HY헤드라인M" pitchFamily="18" charset="-127"/>
              </a:rPr>
              <a:t>에서 극소이고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극소값은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이다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6DCF276-0E78-454E-9BFA-7AD607DCE37D}" type="slidenum">
              <a:rPr lang="en-US" altLang="ko-KR"/>
              <a:pPr/>
              <a:t>37</a:t>
            </a:fld>
            <a:endParaRPr lang="en-US" altLang="ko-KR"/>
          </a:p>
        </p:txBody>
      </p:sp>
      <p:sp>
        <p:nvSpPr>
          <p:cNvPr id="938035" name="Rectangle 51"/>
          <p:cNvSpPr>
            <a:spLocks noChangeArrowheads="1"/>
          </p:cNvSpPr>
          <p:nvPr/>
        </p:nvSpPr>
        <p:spPr bwMode="auto">
          <a:xfrm>
            <a:off x="2341563" y="4510088"/>
            <a:ext cx="1655762" cy="1511300"/>
          </a:xfrm>
          <a:prstGeom prst="rect">
            <a:avLst/>
          </a:prstGeom>
          <a:solidFill>
            <a:srgbClr val="CCFFFF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38034" name="Rectangle 50"/>
          <p:cNvSpPr>
            <a:spLocks noChangeArrowheads="1"/>
          </p:cNvSpPr>
          <p:nvPr/>
        </p:nvSpPr>
        <p:spPr bwMode="auto">
          <a:xfrm>
            <a:off x="3997325" y="4510088"/>
            <a:ext cx="1655763" cy="1511300"/>
          </a:xfrm>
          <a:prstGeom prst="rect">
            <a:avLst/>
          </a:prstGeom>
          <a:solidFill>
            <a:srgbClr val="FFFF99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37986" name="Rectangle 2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극대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  <a:sym typeface="Symbol" pitchFamily="18" charset="2"/>
              </a:rPr>
              <a:t> 극소와 미분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  <a:sym typeface="Symbol" pitchFamily="18" charset="2"/>
              </a:rPr>
              <a:t>(4/4)</a:t>
            </a:r>
          </a:p>
        </p:txBody>
      </p:sp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323850" y="908050"/>
            <a:ext cx="8569325" cy="3252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곡선의 요철과 변곡점</a:t>
            </a:r>
            <a:r>
              <a:rPr lang="en-US" altLang="ko-KR" sz="2000">
                <a:ea typeface="HY헤드라인M" pitchFamily="18" charset="-127"/>
              </a:rPr>
              <a:t>: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 &gt; 0 </a:t>
            </a:r>
            <a:r>
              <a:rPr lang="ko-KR" altLang="en-US" sz="1800">
                <a:ea typeface="HY헤드라인M" pitchFamily="18" charset="-127"/>
              </a:rPr>
              <a:t>인 구간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ko-KR" altLang="en-US" sz="1800">
                <a:ea typeface="HY헤드라인M" pitchFamily="18" charset="-127"/>
              </a:rPr>
              <a:t>기울기 증가 구간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): </a:t>
            </a:r>
            <a:r>
              <a:rPr lang="ko-KR" altLang="en-US" sz="1800">
                <a:ea typeface="HY헤드라인M" pitchFamily="18" charset="-127"/>
              </a:rPr>
              <a:t>음</a:t>
            </a:r>
            <a:r>
              <a:rPr lang="ko-KR" altLang="en-US" sz="1800">
                <a:ea typeface="HY헤드라인M" pitchFamily="18" charset="-127"/>
                <a:sym typeface="Wingdings" pitchFamily="2" charset="2"/>
              </a:rPr>
              <a:t></a:t>
            </a:r>
            <a:r>
              <a:rPr lang="en-US" altLang="ko-KR" sz="1800">
                <a:ea typeface="HY헤드라인M" pitchFamily="18" charset="-127"/>
                <a:sym typeface="Wingdings" pitchFamily="2" charset="2"/>
              </a:rPr>
              <a:t>0</a:t>
            </a:r>
            <a:r>
              <a:rPr lang="ko-KR" altLang="en-US" sz="1800">
                <a:ea typeface="HY헤드라인M" pitchFamily="18" charset="-127"/>
                <a:sym typeface="Wingdings" pitchFamily="2" charset="2"/>
              </a:rPr>
              <a:t>양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에서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곡선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아래로 볼록하다</a:t>
            </a:r>
            <a:r>
              <a:rPr lang="en-US" altLang="ko-KR" sz="1800">
                <a:ea typeface="HY헤드라인M" pitchFamily="18" charset="-127"/>
              </a:rPr>
              <a:t>.</a:t>
            </a:r>
            <a:endParaRPr lang="en-US" altLang="ko-KR" sz="1800">
              <a:ea typeface="HY헤드라인M" pitchFamily="18" charset="-127"/>
              <a:sym typeface="Symbol" pitchFamily="18" charset="2"/>
            </a:endParaRP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 &lt; 0 </a:t>
            </a:r>
            <a:r>
              <a:rPr lang="ko-KR" altLang="en-US" sz="1800">
                <a:ea typeface="HY헤드라인M" pitchFamily="18" charset="-127"/>
              </a:rPr>
              <a:t>인 구간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ko-KR" altLang="en-US" sz="1800">
                <a:ea typeface="HY헤드라인M" pitchFamily="18" charset="-127"/>
              </a:rPr>
              <a:t>기울기 감소 구간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): </a:t>
            </a:r>
            <a:r>
              <a:rPr lang="ko-KR" altLang="en-US" sz="1800">
                <a:ea typeface="HY헤드라인M" pitchFamily="18" charset="-127"/>
              </a:rPr>
              <a:t>양</a:t>
            </a:r>
            <a:r>
              <a:rPr lang="ko-KR" altLang="en-US" sz="1800">
                <a:ea typeface="HY헤드라인M" pitchFamily="18" charset="-127"/>
                <a:sym typeface="Wingdings" pitchFamily="2" charset="2"/>
              </a:rPr>
              <a:t></a:t>
            </a:r>
            <a:r>
              <a:rPr lang="en-US" altLang="ko-KR" sz="1800">
                <a:ea typeface="HY헤드라인M" pitchFamily="18" charset="-127"/>
                <a:sym typeface="Wingdings" pitchFamily="2" charset="2"/>
              </a:rPr>
              <a:t>0</a:t>
            </a:r>
            <a:r>
              <a:rPr lang="ko-KR" altLang="en-US" sz="1800">
                <a:ea typeface="HY헤드라인M" pitchFamily="18" charset="-127"/>
                <a:sym typeface="Wingdings" pitchFamily="2" charset="2"/>
              </a:rPr>
              <a:t>음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에서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곡선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위로 </a:t>
            </a:r>
            <a:br>
              <a:rPr lang="ko-KR" altLang="en-US" sz="1800">
                <a:ea typeface="HY헤드라인M" pitchFamily="18" charset="-127"/>
              </a:rPr>
            </a:br>
            <a:r>
              <a:rPr lang="ko-KR" altLang="en-US" sz="1800">
                <a:ea typeface="HY헤드라인M" pitchFamily="18" charset="-127"/>
              </a:rPr>
              <a:t>볼록하다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 = 0 </a:t>
            </a:r>
            <a:r>
              <a:rPr lang="ko-KR" altLang="en-US" sz="1800">
                <a:ea typeface="HY헤드라인M" pitchFamily="18" charset="-127"/>
              </a:rPr>
              <a:t>이고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 =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ko-KR" altLang="en-US" sz="1800">
                <a:ea typeface="HY헤드라인M" pitchFamily="18" charset="-127"/>
              </a:rPr>
              <a:t>의 좌우에서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의 부호가 바뀌면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점 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))</a:t>
            </a:r>
            <a:r>
              <a:rPr lang="ko-KR" altLang="en-US" sz="1800">
                <a:ea typeface="HY헤드라인M" pitchFamily="18" charset="-127"/>
              </a:rPr>
              <a:t>는 곡선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의 </a:t>
            </a:r>
            <a:r>
              <a:rPr lang="ko-KR" altLang="en-US" sz="1800" b="1">
                <a:solidFill>
                  <a:schemeClr val="accent2"/>
                </a:solidFill>
                <a:ea typeface="HY헤드라인M" pitchFamily="18" charset="-127"/>
              </a:rPr>
              <a:t>변곡점</a:t>
            </a:r>
            <a:r>
              <a:rPr lang="ko-KR" altLang="en-US" sz="1800">
                <a:ea typeface="HY헤드라인M" pitchFamily="18" charset="-127"/>
              </a:rPr>
              <a:t>이다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</p:txBody>
      </p:sp>
      <p:sp>
        <p:nvSpPr>
          <p:cNvPr id="937992" name="Line 8"/>
          <p:cNvSpPr>
            <a:spLocks noChangeShapeType="1"/>
          </p:cNvSpPr>
          <p:nvPr/>
        </p:nvSpPr>
        <p:spPr bwMode="auto">
          <a:xfrm flipH="1" flipV="1">
            <a:off x="1692275" y="6381750"/>
            <a:ext cx="5113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37993" name="Line 9"/>
          <p:cNvSpPr>
            <a:spLocks noChangeShapeType="1"/>
          </p:cNvSpPr>
          <p:nvPr/>
        </p:nvSpPr>
        <p:spPr bwMode="auto">
          <a:xfrm>
            <a:off x="1908175" y="4221163"/>
            <a:ext cx="0" cy="2376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37994" name="Freeform 10"/>
          <p:cNvSpPr>
            <a:spLocks/>
          </p:cNvSpPr>
          <p:nvPr/>
        </p:nvSpPr>
        <p:spPr bwMode="auto">
          <a:xfrm>
            <a:off x="2203450" y="4814888"/>
            <a:ext cx="3608388" cy="1120775"/>
          </a:xfrm>
          <a:custGeom>
            <a:avLst/>
            <a:gdLst/>
            <a:ahLst/>
            <a:cxnLst>
              <a:cxn ang="0">
                <a:pos x="0" y="609"/>
              </a:cxn>
              <a:cxn ang="0">
                <a:pos x="637" y="12"/>
              </a:cxn>
              <a:cxn ang="0">
                <a:pos x="1551" y="680"/>
              </a:cxn>
              <a:cxn ang="0">
                <a:pos x="2273" y="171"/>
              </a:cxn>
            </a:cxnLst>
            <a:rect l="0" t="0" r="r" b="b"/>
            <a:pathLst>
              <a:path w="2273" h="706">
                <a:moveTo>
                  <a:pt x="0" y="609"/>
                </a:moveTo>
                <a:cubicBezTo>
                  <a:pt x="106" y="511"/>
                  <a:pt x="379" y="0"/>
                  <a:pt x="637" y="12"/>
                </a:cubicBezTo>
                <a:cubicBezTo>
                  <a:pt x="895" y="24"/>
                  <a:pt x="1278" y="654"/>
                  <a:pt x="1551" y="680"/>
                </a:cubicBezTo>
                <a:cubicBezTo>
                  <a:pt x="1824" y="706"/>
                  <a:pt x="2123" y="277"/>
                  <a:pt x="2273" y="171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38009" name="Line 25"/>
          <p:cNvSpPr>
            <a:spLocks noChangeShapeType="1"/>
          </p:cNvSpPr>
          <p:nvPr/>
        </p:nvSpPr>
        <p:spPr bwMode="auto">
          <a:xfrm>
            <a:off x="2989263" y="4365625"/>
            <a:ext cx="1871662" cy="1944688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38033" name="Rectangle 49"/>
          <p:cNvSpPr>
            <a:spLocks noChangeArrowheads="1"/>
          </p:cNvSpPr>
          <p:nvPr/>
        </p:nvSpPr>
        <p:spPr bwMode="auto">
          <a:xfrm>
            <a:off x="4176713" y="4797425"/>
            <a:ext cx="13335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ko-KR" altLang="en-US">
                <a:ea typeface="HY헤드라인M" pitchFamily="18" charset="-127"/>
              </a:rPr>
              <a:t>아래로 볼록</a:t>
            </a:r>
          </a:p>
        </p:txBody>
      </p:sp>
      <p:sp>
        <p:nvSpPr>
          <p:cNvPr id="938036" name="Rectangle 52"/>
          <p:cNvSpPr>
            <a:spLocks noChangeArrowheads="1"/>
          </p:cNvSpPr>
          <p:nvPr/>
        </p:nvSpPr>
        <p:spPr bwMode="auto">
          <a:xfrm>
            <a:off x="2736850" y="5157788"/>
            <a:ext cx="1044575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ko-KR" altLang="en-US">
                <a:ea typeface="HY헤드라인M" pitchFamily="18" charset="-127"/>
              </a:rPr>
              <a:t>위로 볼록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7FA1E789-3109-4B9F-92AC-D4D94ED43F0B}" type="slidenum">
              <a:rPr lang="en-US" altLang="ko-KR"/>
              <a:pPr/>
              <a:t>38</a:t>
            </a:fld>
            <a:endParaRPr lang="en-US" altLang="ko-KR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테일러 정리를 통한 극대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  <a:sym typeface="Symbol" pitchFamily="18" charset="2"/>
              </a:rPr>
              <a:t>극소의 확인</a:t>
            </a:r>
          </a:p>
        </p:txBody>
      </p:sp>
      <p:sp>
        <p:nvSpPr>
          <p:cNvPr id="940037" name="Text Box 5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40038" name="Text Box 6"/>
          <p:cNvSpPr txBox="1">
            <a:spLocks noChangeArrowheads="1"/>
          </p:cNvSpPr>
          <p:nvPr/>
        </p:nvSpPr>
        <p:spPr bwMode="auto">
          <a:xfrm>
            <a:off x="323850" y="9080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테일러 정리</a:t>
            </a:r>
            <a:endParaRPr lang="ko-KR" altLang="en-US" sz="1800">
              <a:ea typeface="HY헤드라인M" pitchFamily="18" charset="-127"/>
            </a:endParaRPr>
          </a:p>
        </p:txBody>
      </p:sp>
      <p:sp>
        <p:nvSpPr>
          <p:cNvPr id="940045" name="Text Box 13"/>
          <p:cNvSpPr txBox="1">
            <a:spLocks noChangeArrowheads="1"/>
          </p:cNvSpPr>
          <p:nvPr/>
        </p:nvSpPr>
        <p:spPr bwMode="auto">
          <a:xfrm>
            <a:off x="323850" y="256540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극값인 경우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ko-KR" altLang="en-US" sz="2000">
                <a:ea typeface="HY헤드라인M" pitchFamily="18" charset="-127"/>
              </a:rPr>
              <a:t>에서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en-US" altLang="ko-KR" sz="2000">
                <a:ea typeface="HY헤드라인M" pitchFamily="18" charset="-127"/>
              </a:rPr>
              <a:t>) = 0</a:t>
            </a:r>
            <a:r>
              <a:rPr lang="ko-KR" altLang="en-US" sz="2000">
                <a:ea typeface="HY헤드라인M" pitchFamily="18" charset="-127"/>
              </a:rPr>
              <a:t>이므로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다음 식이 성립한다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940047" name="Object 15"/>
          <p:cNvGraphicFramePr>
            <a:graphicFrameLocks noChangeAspect="1"/>
          </p:cNvGraphicFramePr>
          <p:nvPr/>
        </p:nvGraphicFramePr>
        <p:xfrm>
          <a:off x="971550" y="1557338"/>
          <a:ext cx="45450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49" name="Equation" r:id="rId5" imgW="1765080" imgH="291960" progId="Equation.DSMT4">
                  <p:embed/>
                </p:oleObj>
              </mc:Choice>
              <mc:Fallback>
                <p:oleObj name="Equation" r:id="rId5" imgW="1765080" imgH="2919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57338"/>
                        <a:ext cx="4545013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0048" name="Object 16"/>
          <p:cNvGraphicFramePr>
            <a:graphicFrameLocks noChangeAspect="1"/>
          </p:cNvGraphicFramePr>
          <p:nvPr/>
        </p:nvGraphicFramePr>
        <p:xfrm>
          <a:off x="1116013" y="3187700"/>
          <a:ext cx="30416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50" name="Equation" r:id="rId7" imgW="1180800" imgH="291960" progId="Equation.DSMT4">
                  <p:embed/>
                </p:oleObj>
              </mc:Choice>
              <mc:Fallback>
                <p:oleObj name="Equation" r:id="rId7" imgW="1180800" imgH="2919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187700"/>
                        <a:ext cx="304165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49" name="Text Box 17"/>
          <p:cNvSpPr txBox="1">
            <a:spLocks noChangeArrowheads="1"/>
          </p:cNvSpPr>
          <p:nvPr/>
        </p:nvSpPr>
        <p:spPr bwMode="auto">
          <a:xfrm>
            <a:off x="323850" y="3933825"/>
            <a:ext cx="8569325" cy="2359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None/>
              <a:tabLst>
                <a:tab pos="268288" algn="l"/>
                <a:tab pos="901700" algn="l"/>
              </a:tabLst>
            </a:pPr>
            <a:r>
              <a:rPr lang="ko-KR" altLang="en-US" sz="1800">
                <a:ea typeface="HY헤드라인M" pitchFamily="18" charset="-127"/>
              </a:rPr>
              <a:t>상기 식에서 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 –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en-US" altLang="ko-KR" sz="1800" baseline="30000">
                <a:ea typeface="HY헤드라인M" pitchFamily="18" charset="-127"/>
              </a:rPr>
              <a:t>2</a:t>
            </a:r>
            <a:r>
              <a:rPr lang="ko-KR" altLang="en-US" sz="1800">
                <a:ea typeface="HY헤드라인M" pitchFamily="18" charset="-127"/>
              </a:rPr>
              <a:t>는 항상 양의 값을 가지므로</a:t>
            </a:r>
            <a:r>
              <a:rPr lang="en-US" altLang="ko-KR" sz="1800">
                <a:ea typeface="HY헤드라인M" pitchFamily="18" charset="-127"/>
              </a:rPr>
              <a:t>,</a:t>
            </a:r>
            <a:endParaRPr lang="en-US" altLang="ko-KR" sz="1800" i="1">
              <a:ea typeface="HY헤드라인M" pitchFamily="18" charset="-127"/>
            </a:endParaRP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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 &gt;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 = </a:t>
            </a:r>
            <a:r>
              <a:rPr lang="en-US" altLang="ko-KR" sz="1800" i="1">
                <a:ea typeface="HY헤드라인M" pitchFamily="18" charset="-127"/>
              </a:rPr>
              <a:t>a </a:t>
            </a:r>
            <a:r>
              <a:rPr lang="ko-KR" altLang="en-US" sz="1800">
                <a:ea typeface="HY헤드라인M" pitchFamily="18" charset="-127"/>
              </a:rPr>
              <a:t>에서 극소값을 갖고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그 양쪽에서 모두 증가하는 모양을 취한다</a:t>
            </a:r>
            <a:r>
              <a:rPr lang="en-US" altLang="ko-KR" sz="1800">
                <a:ea typeface="HY헤드라인M" pitchFamily="18" charset="-127"/>
              </a:rPr>
              <a:t>.</a:t>
            </a:r>
            <a:endParaRPr lang="en-US" altLang="ko-KR" sz="1800">
              <a:ea typeface="HY헤드라인M" pitchFamily="18" charset="-127"/>
              <a:sym typeface="Symbol" pitchFamily="18" charset="2"/>
            </a:endParaRPr>
          </a:p>
          <a:p>
            <a:pPr marL="530225" lvl="1" indent="-236538">
              <a:lnSpc>
                <a:spcPct val="15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ko-KR" altLang="en-US" sz="1800">
                <a:ea typeface="HY헤드라인M" pitchFamily="18" charset="-127"/>
              </a:rPr>
              <a:t>반면에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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 &lt;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 = </a:t>
            </a:r>
            <a:r>
              <a:rPr lang="en-US" altLang="ko-KR" sz="1800" i="1">
                <a:ea typeface="HY헤드라인M" pitchFamily="18" charset="-127"/>
              </a:rPr>
              <a:t>a </a:t>
            </a:r>
            <a:r>
              <a:rPr lang="ko-KR" altLang="en-US" sz="1800">
                <a:ea typeface="HY헤드라인M" pitchFamily="18" charset="-127"/>
              </a:rPr>
              <a:t>에서 극대값을 갖고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그 양쪽에서 모두 감소하는 모양을 취한다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14A86FF5-036A-4E4F-8358-264ED62AAB4F}" type="slidenum">
              <a:rPr lang="en-US" altLang="ko-KR"/>
              <a:pPr/>
              <a:t>39</a:t>
            </a:fld>
            <a:endParaRPr lang="en-US" altLang="ko-KR"/>
          </a:p>
        </p:txBody>
      </p:sp>
      <p:sp>
        <p:nvSpPr>
          <p:cNvPr id="1024002" name="AutoShape 2"/>
          <p:cNvSpPr>
            <a:spLocks noChangeArrowheads="1"/>
          </p:cNvSpPr>
          <p:nvPr/>
        </p:nvSpPr>
        <p:spPr bwMode="auto">
          <a:xfrm>
            <a:off x="250825" y="2805113"/>
            <a:ext cx="8353425" cy="5524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024003" name="Rectangle 3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We are now …</a:t>
            </a:r>
          </a:p>
        </p:txBody>
      </p:sp>
      <p:sp>
        <p:nvSpPr>
          <p:cNvPr id="1024004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28734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이분법</a:t>
            </a:r>
            <a:r>
              <a:rPr lang="en-US" altLang="ko-KR" sz="2000" dirty="0">
                <a:ea typeface="HY헤드라인M" pitchFamily="18" charset="-127"/>
              </a:rPr>
              <a:t>(bisection method)</a:t>
            </a:r>
            <a:r>
              <a:rPr lang="ko-KR" altLang="en-US" sz="2000" dirty="0">
                <a:ea typeface="HY헤드라인M" pitchFamily="18" charset="-127"/>
              </a:rPr>
              <a:t>을 사용한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뉴튼</a:t>
            </a:r>
            <a:r>
              <a:rPr lang="en-US" altLang="ko-KR" sz="2000" dirty="0">
                <a:ea typeface="HY헤드라인M" pitchFamily="18" charset="-127"/>
              </a:rPr>
              <a:t>-</a:t>
            </a:r>
            <a:r>
              <a:rPr lang="ko-KR" altLang="en-US" sz="2000" dirty="0" err="1">
                <a:ea typeface="HY헤드라인M" pitchFamily="18" charset="-127"/>
              </a:rPr>
              <a:t>랩슨법</a:t>
            </a:r>
            <a:r>
              <a:rPr lang="en-US" altLang="ko-KR" sz="2000" dirty="0">
                <a:ea typeface="HY헤드라인M" pitchFamily="18" charset="-127"/>
              </a:rPr>
              <a:t>(Newton-</a:t>
            </a:r>
            <a:r>
              <a:rPr lang="en-US" altLang="ko-KR" sz="2000" dirty="0" err="1">
                <a:ea typeface="HY헤드라인M" pitchFamily="18" charset="-127"/>
              </a:rPr>
              <a:t>Raphson</a:t>
            </a:r>
            <a:r>
              <a:rPr lang="en-US" altLang="ko-KR" sz="2000" dirty="0">
                <a:ea typeface="HY헤드라인M" pitchFamily="18" charset="-127"/>
              </a:rPr>
              <a:t> Method)</a:t>
            </a:r>
            <a:r>
              <a:rPr lang="ko-KR" altLang="en-US" sz="2000" dirty="0">
                <a:ea typeface="HY헤드라인M" pitchFamily="18" charset="-127"/>
              </a:rPr>
              <a:t>을 사용한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그 외의 방정식 풀이 방법</a:t>
            </a:r>
            <a:r>
              <a:rPr lang="en-US" altLang="ko-KR" sz="2000" dirty="0">
                <a:ea typeface="HY헤드라인M" pitchFamily="18" charset="-127"/>
              </a:rPr>
              <a:t>(</a:t>
            </a:r>
            <a:r>
              <a:rPr lang="ko-KR" altLang="en-US" sz="2000" dirty="0" err="1">
                <a:ea typeface="HY헤드라인M" pitchFamily="18" charset="-127"/>
              </a:rPr>
              <a:t>할선법</a:t>
            </a:r>
            <a:r>
              <a:rPr lang="en-US" altLang="ko-KR" sz="2000" dirty="0">
                <a:ea typeface="HY헤드라인M" pitchFamily="18" charset="-127"/>
              </a:rPr>
              <a:t>, </a:t>
            </a:r>
            <a:r>
              <a:rPr lang="ko-KR" altLang="en-US" sz="2000" dirty="0">
                <a:ea typeface="HY헤드라인M" pitchFamily="18" charset="-127"/>
              </a:rPr>
              <a:t>가상 </a:t>
            </a:r>
            <a:r>
              <a:rPr lang="ko-KR" altLang="en-US" sz="2000" dirty="0" err="1">
                <a:ea typeface="HY헤드라인M" pitchFamily="18" charset="-127"/>
              </a:rPr>
              <a:t>위치법</a:t>
            </a:r>
            <a:r>
              <a:rPr lang="ko-KR" altLang="en-US" sz="2000" dirty="0">
                <a:ea typeface="HY헤드라인M" pitchFamily="18" charset="-127"/>
              </a:rPr>
              <a:t> 등</a:t>
            </a:r>
            <a:r>
              <a:rPr lang="en-US" altLang="ko-KR" sz="2000" dirty="0">
                <a:ea typeface="HY헤드라인M" pitchFamily="18" charset="-127"/>
              </a:rPr>
              <a:t>)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극값</a:t>
            </a:r>
            <a:r>
              <a:rPr lang="en-US" altLang="ko-KR" sz="2000" dirty="0">
                <a:ea typeface="HY헤드라인M" pitchFamily="18" charset="-127"/>
              </a:rPr>
              <a:t>(extreme value) </a:t>
            </a:r>
            <a:r>
              <a:rPr lang="ko-KR" altLang="en-US" sz="2000" dirty="0">
                <a:ea typeface="HY헤드라인M" pitchFamily="18" charset="-127"/>
              </a:rPr>
              <a:t>찾기 </a:t>
            </a:r>
            <a:r>
              <a:rPr lang="en-US" altLang="ko-KR" sz="2000" dirty="0">
                <a:ea typeface="HY헤드라인M" pitchFamily="18" charset="-127"/>
              </a:rPr>
              <a:t>(</a:t>
            </a:r>
            <a:r>
              <a:rPr lang="ko-KR" altLang="en-US" sz="2000" dirty="0">
                <a:solidFill>
                  <a:schemeClr val="accent2"/>
                </a:solidFill>
                <a:ea typeface="HY헤드라인M" pitchFamily="18" charset="-127"/>
              </a:rPr>
              <a:t>이분법</a:t>
            </a:r>
            <a:r>
              <a:rPr lang="en-US" altLang="ko-KR" sz="2000" dirty="0">
                <a:ea typeface="HY헤드라인M" pitchFamily="18" charset="-127"/>
              </a:rPr>
              <a:t>, </a:t>
            </a:r>
            <a:r>
              <a:rPr lang="ko-KR" altLang="en-US" sz="2000" dirty="0" err="1">
                <a:ea typeface="HY헤드라인M" pitchFamily="18" charset="-127"/>
              </a:rPr>
              <a:t>뉴튼법</a:t>
            </a:r>
            <a:r>
              <a:rPr lang="en-US" altLang="ko-KR" sz="2000" dirty="0">
                <a:ea typeface="HY헤드라인M" pitchFamily="18" charset="-127"/>
              </a:rPr>
              <a:t>, </a:t>
            </a:r>
            <a:r>
              <a:rPr lang="ko-KR" altLang="en-US" sz="2000" dirty="0">
                <a:ea typeface="HY헤드라인M" pitchFamily="18" charset="-127"/>
              </a:rPr>
              <a:t>포물선</a:t>
            </a:r>
            <a:r>
              <a:rPr lang="en-US" altLang="ko-KR" sz="2000" dirty="0">
                <a:ea typeface="HY헤드라인M" pitchFamily="18" charset="-127"/>
              </a:rPr>
              <a:t>)</a:t>
            </a:r>
          </a:p>
          <a:p>
            <a:pPr>
              <a:lnSpc>
                <a:spcPct val="150000"/>
              </a:lnSpc>
              <a:spcAft>
                <a:spcPct val="20000"/>
              </a:spcAft>
              <a:buNone/>
              <a:tabLst>
                <a:tab pos="268288" algn="l"/>
              </a:tabLst>
            </a:pP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1024005" name="Text Box 5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26EB7AC4-0CA6-44AD-8BC8-4D965C0E7E0E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878595" name="Text Box 3"/>
          <p:cNvSpPr txBox="1">
            <a:spLocks noChangeArrowheads="1"/>
          </p:cNvSpPr>
          <p:nvPr/>
        </p:nvSpPr>
        <p:spPr bwMode="auto">
          <a:xfrm>
            <a:off x="323850" y="1065213"/>
            <a:ext cx="8569325" cy="3956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뉴튼</a:t>
            </a:r>
            <a:r>
              <a:rPr lang="en-US" altLang="ko-KR" sz="2000">
                <a:ea typeface="HY헤드라인M" pitchFamily="18" charset="-127"/>
              </a:rPr>
              <a:t>-</a:t>
            </a:r>
            <a:r>
              <a:rPr lang="ko-KR" altLang="en-US" sz="2000">
                <a:ea typeface="HY헤드라인M" pitchFamily="18" charset="-127"/>
              </a:rPr>
              <a:t>랩슨 방법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>
                <a:ea typeface="HY헤드라인M" pitchFamily="18" charset="-127"/>
              </a:rPr>
              <a:t>현재 포인트인 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en-US" altLang="ko-KR" i="1" baseline="-25000">
                <a:ea typeface="HY헤드라인M" pitchFamily="18" charset="-127"/>
              </a:rPr>
              <a:t>i</a:t>
            </a:r>
            <a:r>
              <a:rPr lang="ko-KR" altLang="en-US">
                <a:ea typeface="HY헤드라인M" pitchFamily="18" charset="-127"/>
              </a:rPr>
              <a:t>로부터 도함수</a:t>
            </a:r>
            <a:r>
              <a:rPr lang="en-US" altLang="ko-KR">
                <a:ea typeface="HY헤드라인M" pitchFamily="18" charset="-127"/>
              </a:rPr>
              <a:t>(</a:t>
            </a:r>
            <a:r>
              <a:rPr lang="en-US" altLang="ko-KR" i="1">
                <a:ea typeface="HY헤드라인M" pitchFamily="18" charset="-127"/>
              </a:rPr>
              <a:t>f</a:t>
            </a:r>
            <a:r>
              <a:rPr lang="en-US" altLang="ko-KR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>
                <a:ea typeface="HY헤드라인M" pitchFamily="18" charset="-127"/>
              </a:rPr>
              <a:t>(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en-US" altLang="ko-KR">
                <a:ea typeface="HY헤드라인M" pitchFamily="18" charset="-127"/>
              </a:rPr>
              <a:t>))</a:t>
            </a:r>
            <a:r>
              <a:rPr lang="ko-KR" altLang="en-US">
                <a:ea typeface="HY헤드라인M" pitchFamily="18" charset="-127"/>
              </a:rPr>
              <a:t>를 사용하여 다음 포인트인 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en-US" altLang="ko-KR" i="1" baseline="-25000">
                <a:ea typeface="HY헤드라인M" pitchFamily="18" charset="-127"/>
              </a:rPr>
              <a:t>i+1</a:t>
            </a:r>
            <a:r>
              <a:rPr lang="ko-KR" altLang="en-US">
                <a:ea typeface="HY헤드라인M" pitchFamily="18" charset="-127"/>
              </a:rPr>
              <a:t>을 찾는다</a:t>
            </a:r>
            <a:r>
              <a:rPr lang="en-US" altLang="ko-KR">
                <a:ea typeface="HY헤드라인M" pitchFamily="18" charset="-127"/>
              </a:rPr>
              <a:t>.</a:t>
            </a:r>
            <a:endParaRPr lang="en-US" altLang="ko-KR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endParaRPr lang="en-US" altLang="ko-KR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endParaRPr lang="en-US" altLang="ko-KR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endParaRPr lang="en-US" altLang="ko-KR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But, </a:t>
            </a:r>
            <a:r>
              <a:rPr lang="ko-KR" altLang="en-US" sz="2000">
                <a:ea typeface="HY헤드라인M" pitchFamily="18" charset="-127"/>
              </a:rPr>
              <a:t>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의 도함수를 알지 못하거나 존재하지 않는다면</a:t>
            </a:r>
            <a:r>
              <a:rPr lang="en-US" altLang="ko-KR" sz="2000">
                <a:ea typeface="HY헤드라인M" pitchFamily="18" charset="-127"/>
              </a:rPr>
              <a:t>?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  <a:sym typeface="Wingdings" pitchFamily="2" charset="2"/>
              </a:rPr>
              <a:t>할선법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: </a:t>
            </a:r>
            <a:r>
              <a:rPr lang="ko-KR" altLang="en-US" sz="2000">
                <a:ea typeface="HY헤드라인M" pitchFamily="18" charset="-127"/>
                <a:sym typeface="Wingdings" pitchFamily="2" charset="2"/>
              </a:rPr>
              <a:t>도함수 대신에 두 점을 사용한 직선의 기울기를 사용한다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.</a:t>
            </a:r>
            <a:endParaRPr lang="en-US" altLang="ko-KR" sz="2000">
              <a:ea typeface="HY헤드라인M" pitchFamily="18" charset="-127"/>
            </a:endParaRP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</a:tabLst>
            </a:pPr>
            <a:r>
              <a:rPr lang="ko-KR" altLang="en-US">
                <a:ea typeface="HY헤드라인M" pitchFamily="18" charset="-127"/>
              </a:rPr>
              <a:t>즉</a:t>
            </a:r>
            <a:r>
              <a:rPr lang="en-US" altLang="ko-KR">
                <a:ea typeface="HY헤드라인M" pitchFamily="18" charset="-127"/>
              </a:rPr>
              <a:t>, </a:t>
            </a:r>
            <a:r>
              <a:rPr lang="ko-KR" altLang="en-US">
                <a:ea typeface="HY헤드라인M" pitchFamily="18" charset="-127"/>
              </a:rPr>
              <a:t>상기 식에서 </a:t>
            </a:r>
            <a:r>
              <a:rPr lang="en-US" altLang="ko-KR" i="1">
                <a:ea typeface="HY헤드라인M" pitchFamily="18" charset="-127"/>
              </a:rPr>
              <a:t>f</a:t>
            </a:r>
            <a:r>
              <a:rPr lang="en-US" altLang="ko-KR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>
                <a:ea typeface="HY헤드라인M" pitchFamily="18" charset="-127"/>
              </a:rPr>
              <a:t>(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en-US" altLang="ko-KR" i="1" baseline="-25000">
                <a:ea typeface="HY헤드라인M" pitchFamily="18" charset="-127"/>
              </a:rPr>
              <a:t>i</a:t>
            </a:r>
            <a:r>
              <a:rPr lang="en-US" altLang="ko-KR">
                <a:ea typeface="HY헤드라인M" pitchFamily="18" charset="-127"/>
              </a:rPr>
              <a:t>) </a:t>
            </a:r>
            <a:r>
              <a:rPr lang="ko-KR" altLang="en-US">
                <a:ea typeface="HY헤드라인M" pitchFamily="18" charset="-127"/>
              </a:rPr>
              <a:t>대신에 두 점 </a:t>
            </a:r>
            <a:r>
              <a:rPr lang="en-US" altLang="ko-KR">
                <a:ea typeface="HY헤드라인M" pitchFamily="18" charset="-127"/>
              </a:rPr>
              <a:t>(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en-US" altLang="ko-KR" i="1" baseline="-25000">
                <a:ea typeface="HY헤드라인M" pitchFamily="18" charset="-127"/>
              </a:rPr>
              <a:t>i</a:t>
            </a:r>
            <a:r>
              <a:rPr lang="en-US" altLang="ko-KR">
                <a:ea typeface="HY헤드라인M" pitchFamily="18" charset="-127"/>
              </a:rPr>
              <a:t>, </a:t>
            </a:r>
            <a:r>
              <a:rPr lang="en-US" altLang="ko-KR" i="1">
                <a:ea typeface="HY헤드라인M" pitchFamily="18" charset="-127"/>
              </a:rPr>
              <a:t>f</a:t>
            </a:r>
            <a:r>
              <a:rPr lang="en-US" altLang="ko-KR">
                <a:ea typeface="HY헤드라인M" pitchFamily="18" charset="-127"/>
              </a:rPr>
              <a:t>(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en-US" altLang="ko-KR" i="1" baseline="-25000">
                <a:ea typeface="HY헤드라인M" pitchFamily="18" charset="-127"/>
              </a:rPr>
              <a:t>i</a:t>
            </a:r>
            <a:r>
              <a:rPr lang="en-US" altLang="ko-KR">
                <a:ea typeface="HY헤드라인M" pitchFamily="18" charset="-127"/>
              </a:rPr>
              <a:t>)), (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en-US" altLang="ko-KR" i="1" baseline="-25000">
                <a:ea typeface="HY헤드라인M" pitchFamily="18" charset="-127"/>
              </a:rPr>
              <a:t>i-1</a:t>
            </a:r>
            <a:r>
              <a:rPr lang="en-US" altLang="ko-KR">
                <a:ea typeface="HY헤드라인M" pitchFamily="18" charset="-127"/>
              </a:rPr>
              <a:t>, </a:t>
            </a:r>
            <a:r>
              <a:rPr lang="en-US" altLang="ko-KR" i="1">
                <a:ea typeface="HY헤드라인M" pitchFamily="18" charset="-127"/>
              </a:rPr>
              <a:t>f</a:t>
            </a:r>
            <a:r>
              <a:rPr lang="en-US" altLang="ko-KR">
                <a:ea typeface="HY헤드라인M" pitchFamily="18" charset="-127"/>
              </a:rPr>
              <a:t>(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en-US" altLang="ko-KR" i="1" baseline="-25000">
                <a:ea typeface="HY헤드라인M" pitchFamily="18" charset="-127"/>
              </a:rPr>
              <a:t>i-1</a:t>
            </a:r>
            <a:r>
              <a:rPr lang="en-US" altLang="ko-KR">
                <a:ea typeface="HY헤드라인M" pitchFamily="18" charset="-127"/>
              </a:rPr>
              <a:t>))</a:t>
            </a:r>
            <a:r>
              <a:rPr lang="ko-KR" altLang="en-US">
                <a:ea typeface="HY헤드라인M" pitchFamily="18" charset="-127"/>
              </a:rPr>
              <a:t>을 사용하여 다음과 같이</a:t>
            </a:r>
            <a:br>
              <a:rPr lang="ko-KR" altLang="en-US">
                <a:ea typeface="HY헤드라인M" pitchFamily="18" charset="-127"/>
              </a:rPr>
            </a:br>
            <a:r>
              <a:rPr lang="ko-KR" altLang="en-US">
                <a:ea typeface="HY헤드라인M" pitchFamily="18" charset="-127"/>
              </a:rPr>
              <a:t> </a:t>
            </a:r>
            <a:r>
              <a:rPr lang="en-US" altLang="ko-KR" i="1">
                <a:ea typeface="HY헤드라인M" pitchFamily="18" charset="-127"/>
              </a:rPr>
              <a:t>f</a:t>
            </a:r>
            <a:r>
              <a:rPr lang="en-US" altLang="ko-KR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>
                <a:ea typeface="HY헤드라인M" pitchFamily="18" charset="-127"/>
              </a:rPr>
              <a:t>(</a:t>
            </a:r>
            <a:r>
              <a:rPr lang="en-US" altLang="ko-KR" i="1">
                <a:ea typeface="HY헤드라인M" pitchFamily="18" charset="-127"/>
              </a:rPr>
              <a:t>x</a:t>
            </a:r>
            <a:r>
              <a:rPr lang="en-US" altLang="ko-KR" i="1" baseline="-25000">
                <a:ea typeface="HY헤드라인M" pitchFamily="18" charset="-127"/>
              </a:rPr>
              <a:t>i</a:t>
            </a:r>
            <a:r>
              <a:rPr lang="en-US" altLang="ko-KR">
                <a:ea typeface="HY헤드라인M" pitchFamily="18" charset="-127"/>
              </a:rPr>
              <a:t>)</a:t>
            </a:r>
            <a:r>
              <a:rPr lang="ko-KR" altLang="en-US">
                <a:ea typeface="HY헤드라인M" pitchFamily="18" charset="-127"/>
              </a:rPr>
              <a:t>의 근사 값을 계산한다</a:t>
            </a:r>
            <a:r>
              <a:rPr lang="en-US" altLang="ko-KR">
                <a:ea typeface="HY헤드라인M" pitchFamily="18" charset="-127"/>
              </a:rPr>
              <a:t>.</a:t>
            </a:r>
          </a:p>
        </p:txBody>
      </p:sp>
      <p:sp>
        <p:nvSpPr>
          <p:cNvPr id="878597" name="Text Box 5"/>
          <p:cNvSpPr txBox="1">
            <a:spLocks noChangeArrowheads="1"/>
          </p:cNvSpPr>
          <p:nvPr/>
        </p:nvSpPr>
        <p:spPr bwMode="auto">
          <a:xfrm>
            <a:off x="7980363" y="476250"/>
            <a:ext cx="107315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Secant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878598" name="Rectangle 6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할선법 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(2/4)</a:t>
            </a:r>
          </a:p>
        </p:txBody>
      </p:sp>
      <p:graphicFrame>
        <p:nvGraphicFramePr>
          <p:cNvPr id="878599" name="Object 7"/>
          <p:cNvGraphicFramePr>
            <a:graphicFrameLocks noChangeAspect="1"/>
          </p:cNvGraphicFramePr>
          <p:nvPr/>
        </p:nvGraphicFramePr>
        <p:xfrm>
          <a:off x="900113" y="2184400"/>
          <a:ext cx="19954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01" name="Equation" r:id="rId5" imgW="774360" imgH="317160" progId="Equation.DSMT4">
                  <p:embed/>
                </p:oleObj>
              </mc:Choice>
              <mc:Fallback>
                <p:oleObj name="Equation" r:id="rId5" imgW="774360" imgH="317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184400"/>
                        <a:ext cx="1995487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8600" name="Object 8"/>
          <p:cNvGraphicFramePr>
            <a:graphicFrameLocks noChangeAspect="1"/>
          </p:cNvGraphicFramePr>
          <p:nvPr/>
        </p:nvGraphicFramePr>
        <p:xfrm>
          <a:off x="971550" y="5300663"/>
          <a:ext cx="26812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8602" name="Equation" r:id="rId7" imgW="1041120" imgH="317160" progId="Equation.DSMT4">
                  <p:embed/>
                </p:oleObj>
              </mc:Choice>
              <mc:Fallback>
                <p:oleObj name="Equation" r:id="rId7" imgW="1041120" imgH="3171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300663"/>
                        <a:ext cx="268128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7A03D6C6-AA94-483C-B368-6620858E2F6E}" type="slidenum">
              <a:rPr lang="en-US" altLang="ko-KR"/>
              <a:pPr/>
              <a:t>40</a:t>
            </a:fld>
            <a:endParaRPr lang="en-US" altLang="ko-KR"/>
          </a:p>
        </p:txBody>
      </p:sp>
      <p:sp>
        <p:nvSpPr>
          <p:cNvPr id="942082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이분법을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  <a:endParaRPr lang="en-US" altLang="ko-KR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42083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42089" name="Text Box 9"/>
          <p:cNvSpPr txBox="1">
            <a:spLocks noChangeArrowheads="1"/>
          </p:cNvSpPr>
          <p:nvPr/>
        </p:nvSpPr>
        <p:spPr bwMode="auto">
          <a:xfrm>
            <a:off x="323850" y="908050"/>
            <a:ext cx="8569325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극소값의 성질</a:t>
            </a:r>
            <a:r>
              <a:rPr lang="en-US" altLang="ko-KR" sz="2000">
                <a:ea typeface="HY헤드라인M" pitchFamily="18" charset="-127"/>
              </a:rPr>
              <a:t>:</a:t>
            </a:r>
            <a:br>
              <a:rPr lang="en-US" altLang="ko-KR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일변수 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의 극소값이 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i="1" baseline="-25000">
                <a:ea typeface="HY헤드라인M" pitchFamily="18" charset="-127"/>
              </a:rPr>
              <a:t>m</a:t>
            </a:r>
            <a:r>
              <a:rPr lang="ko-KR" altLang="en-US" sz="2000">
                <a:ea typeface="HY헤드라인M" pitchFamily="18" charset="-127"/>
              </a:rPr>
              <a:t>이라 하면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다음 조건식 성립한다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942091" name="Object 11"/>
          <p:cNvGraphicFramePr>
            <a:graphicFrameLocks noChangeAspect="1"/>
          </p:cNvGraphicFramePr>
          <p:nvPr/>
        </p:nvGraphicFramePr>
        <p:xfrm>
          <a:off x="1150938" y="2133600"/>
          <a:ext cx="3205162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9" name="Equation" r:id="rId5" imgW="1244520" imgH="380880" progId="Equation.DSMT4">
                  <p:embed/>
                </p:oleObj>
              </mc:Choice>
              <mc:Fallback>
                <p:oleObj name="Equation" r:id="rId5" imgW="124452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2133600"/>
                        <a:ext cx="3205162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093" name="Line 13"/>
          <p:cNvSpPr>
            <a:spLocks noChangeShapeType="1"/>
          </p:cNvSpPr>
          <p:nvPr/>
        </p:nvSpPr>
        <p:spPr bwMode="auto">
          <a:xfrm>
            <a:off x="1042988" y="5641975"/>
            <a:ext cx="3671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42094" name="Freeform 14"/>
          <p:cNvSpPr>
            <a:spLocks/>
          </p:cNvSpPr>
          <p:nvPr/>
        </p:nvSpPr>
        <p:spPr bwMode="auto">
          <a:xfrm>
            <a:off x="1692275" y="3692525"/>
            <a:ext cx="1588" cy="2195513"/>
          </a:xfrm>
          <a:custGeom>
            <a:avLst/>
            <a:gdLst/>
            <a:ahLst/>
            <a:cxnLst>
              <a:cxn ang="0">
                <a:pos x="0" y="1383"/>
              </a:cxn>
              <a:cxn ang="0">
                <a:pos x="0" y="0"/>
              </a:cxn>
            </a:cxnLst>
            <a:rect l="0" t="0" r="r" b="b"/>
            <a:pathLst>
              <a:path w="1" h="1383">
                <a:moveTo>
                  <a:pt x="0" y="138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42095" name="Freeform 15"/>
          <p:cNvSpPr>
            <a:spLocks/>
          </p:cNvSpPr>
          <p:nvPr/>
        </p:nvSpPr>
        <p:spPr bwMode="auto">
          <a:xfrm>
            <a:off x="2138363" y="3875088"/>
            <a:ext cx="2000250" cy="149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9" y="885"/>
              </a:cxn>
              <a:cxn ang="0">
                <a:pos x="1260" y="354"/>
              </a:cxn>
            </a:cxnLst>
            <a:rect l="0" t="0" r="r" b="b"/>
            <a:pathLst>
              <a:path w="1260" h="944">
                <a:moveTo>
                  <a:pt x="0" y="0"/>
                </a:moveTo>
                <a:cubicBezTo>
                  <a:pt x="105" y="147"/>
                  <a:pt x="429" y="826"/>
                  <a:pt x="639" y="885"/>
                </a:cubicBezTo>
                <a:cubicBezTo>
                  <a:pt x="849" y="944"/>
                  <a:pt x="1131" y="465"/>
                  <a:pt x="1260" y="354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42096" name="Text Box 16"/>
          <p:cNvSpPr txBox="1">
            <a:spLocks noChangeArrowheads="1"/>
          </p:cNvSpPr>
          <p:nvPr/>
        </p:nvSpPr>
        <p:spPr bwMode="auto">
          <a:xfrm>
            <a:off x="1330325" y="3602038"/>
            <a:ext cx="431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y</a:t>
            </a:r>
            <a:endParaRPr lang="en-US" altLang="ko-KR"/>
          </a:p>
        </p:txBody>
      </p:sp>
      <p:sp>
        <p:nvSpPr>
          <p:cNvPr id="942105" name="Text Box 25"/>
          <p:cNvSpPr txBox="1">
            <a:spLocks noChangeArrowheads="1"/>
          </p:cNvSpPr>
          <p:nvPr/>
        </p:nvSpPr>
        <p:spPr bwMode="auto">
          <a:xfrm>
            <a:off x="4427538" y="5516563"/>
            <a:ext cx="431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x</a:t>
            </a:r>
            <a:endParaRPr lang="en-US" altLang="ko-KR"/>
          </a:p>
        </p:txBody>
      </p:sp>
      <p:sp>
        <p:nvSpPr>
          <p:cNvPr id="942114" name="Line 34"/>
          <p:cNvSpPr>
            <a:spLocks noChangeShapeType="1"/>
          </p:cNvSpPr>
          <p:nvPr/>
        </p:nvSpPr>
        <p:spPr bwMode="auto">
          <a:xfrm flipH="1">
            <a:off x="2552700" y="4630738"/>
            <a:ext cx="0" cy="1008062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42121" name="Line 41"/>
          <p:cNvSpPr>
            <a:spLocks noChangeShapeType="1"/>
          </p:cNvSpPr>
          <p:nvPr/>
        </p:nvSpPr>
        <p:spPr bwMode="auto">
          <a:xfrm flipH="1">
            <a:off x="4003675" y="4610100"/>
            <a:ext cx="0" cy="1008063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42122" name="Object 42"/>
          <p:cNvGraphicFramePr>
            <a:graphicFrameLocks noChangeAspect="1"/>
          </p:cNvGraphicFramePr>
          <p:nvPr/>
        </p:nvGraphicFramePr>
        <p:xfrm>
          <a:off x="2409825" y="5600700"/>
          <a:ext cx="3270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0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5600700"/>
                        <a:ext cx="3270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3" name="Object 43"/>
          <p:cNvGraphicFramePr>
            <a:graphicFrameLocks noChangeAspect="1"/>
          </p:cNvGraphicFramePr>
          <p:nvPr/>
        </p:nvGraphicFramePr>
        <p:xfrm>
          <a:off x="3867150" y="5584825"/>
          <a:ext cx="3603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1"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5584825"/>
                        <a:ext cx="36036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4" name="Line 44"/>
          <p:cNvSpPr>
            <a:spLocks noChangeShapeType="1"/>
          </p:cNvSpPr>
          <p:nvPr/>
        </p:nvSpPr>
        <p:spPr bwMode="auto">
          <a:xfrm flipH="1" flipV="1">
            <a:off x="3227388" y="5330825"/>
            <a:ext cx="0" cy="287338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42125" name="Object 45"/>
          <p:cNvGraphicFramePr>
            <a:graphicFrameLocks noChangeAspect="1"/>
          </p:cNvGraphicFramePr>
          <p:nvPr/>
        </p:nvGraphicFramePr>
        <p:xfrm>
          <a:off x="3086100" y="5572125"/>
          <a:ext cx="4254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2" name="Equation" r:id="rId11" imgW="164880" imgH="164880" progId="Equation.DSMT4">
                  <p:embed/>
                </p:oleObj>
              </mc:Choice>
              <mc:Fallback>
                <p:oleObj name="Equation" r:id="rId11" imgW="164880" imgH="16488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572125"/>
                        <a:ext cx="4254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6" name="Object 46"/>
          <p:cNvGraphicFramePr>
            <a:graphicFrameLocks noChangeAspect="1"/>
          </p:cNvGraphicFramePr>
          <p:nvPr/>
        </p:nvGraphicFramePr>
        <p:xfrm>
          <a:off x="1835150" y="4437063"/>
          <a:ext cx="6858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3" name="Equation" r:id="rId13" imgW="266400" imgH="164880" progId="Equation.DSMT4">
                  <p:embed/>
                </p:oleObj>
              </mc:Choice>
              <mc:Fallback>
                <p:oleObj name="Equation" r:id="rId13" imgW="266400" imgH="16488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437063"/>
                        <a:ext cx="68580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7" name="Object 47"/>
          <p:cNvGraphicFramePr>
            <a:graphicFrameLocks noChangeAspect="1"/>
          </p:cNvGraphicFramePr>
          <p:nvPr/>
        </p:nvGraphicFramePr>
        <p:xfrm>
          <a:off x="2855913" y="4686300"/>
          <a:ext cx="7826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4" name="Equation" r:id="rId15" imgW="304560" imgH="164880" progId="Equation.DSMT4">
                  <p:embed/>
                </p:oleObj>
              </mc:Choice>
              <mc:Fallback>
                <p:oleObj name="Equation" r:id="rId15" imgW="304560" imgH="16488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686300"/>
                        <a:ext cx="782637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8" name="Object 48"/>
          <p:cNvGraphicFramePr>
            <a:graphicFrameLocks noChangeAspect="1"/>
          </p:cNvGraphicFramePr>
          <p:nvPr/>
        </p:nvGraphicFramePr>
        <p:xfrm>
          <a:off x="4011613" y="4483100"/>
          <a:ext cx="7175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5" name="Equation" r:id="rId17" imgW="279360" imgH="164880" progId="Equation.DSMT4">
                  <p:embed/>
                </p:oleObj>
              </mc:Choice>
              <mc:Fallback>
                <p:oleObj name="Equation" r:id="rId17" imgW="279360" imgH="16488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4483100"/>
                        <a:ext cx="7175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56526C4-0C4E-47AB-AA1B-5D0EEDC8C18D}" type="slidenum">
              <a:rPr lang="en-US" altLang="ko-KR"/>
              <a:pPr/>
              <a:t>41</a:t>
            </a:fld>
            <a:endParaRPr lang="en-US" altLang="ko-KR"/>
          </a:p>
        </p:txBody>
      </p:sp>
      <p:sp>
        <p:nvSpPr>
          <p:cNvPr id="956439" name="Rectangle 23"/>
          <p:cNvSpPr>
            <a:spLocks noChangeArrowheads="1"/>
          </p:cNvSpPr>
          <p:nvPr/>
        </p:nvSpPr>
        <p:spPr bwMode="auto">
          <a:xfrm>
            <a:off x="900113" y="3500438"/>
            <a:ext cx="2376487" cy="2736850"/>
          </a:xfrm>
          <a:prstGeom prst="rect">
            <a:avLst/>
          </a:prstGeom>
          <a:solidFill>
            <a:srgbClr val="CCFFCC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18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이분법을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  <a:endParaRPr lang="en-US" altLang="ko-KR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56419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56421" name="Text Box 5"/>
          <p:cNvSpPr txBox="1">
            <a:spLocks noChangeArrowheads="1"/>
          </p:cNvSpPr>
          <p:nvPr/>
        </p:nvSpPr>
        <p:spPr bwMode="auto">
          <a:xfrm>
            <a:off x="323850" y="1125538"/>
            <a:ext cx="8569325" cy="203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극소값의 성질의 활용</a:t>
            </a:r>
            <a:r>
              <a:rPr lang="en-US" altLang="ko-KR" sz="2000">
                <a:ea typeface="HY헤드라인M" pitchFamily="18" charset="-127"/>
              </a:rPr>
              <a:t>: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>1) </a:t>
            </a:r>
            <a:r>
              <a:rPr lang="ko-KR" altLang="en-US" sz="1800">
                <a:ea typeface="HY헤드라인M" pitchFamily="18" charset="-127"/>
              </a:rPr>
              <a:t>세 점을 같은 간격으로 배치한다</a:t>
            </a:r>
            <a:r>
              <a:rPr lang="en-US" altLang="ko-KR" sz="1800">
                <a:ea typeface="HY헤드라인M" pitchFamily="18" charset="-127"/>
              </a:rPr>
              <a:t>.</a:t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>2) </a:t>
            </a:r>
            <a:r>
              <a:rPr lang="ko-KR" altLang="en-US" sz="1800">
                <a:ea typeface="HY헤드라인M" pitchFamily="18" charset="-127"/>
              </a:rPr>
              <a:t>세 점이 상기 성질을 만족할 때 까지 같은 간격으로 이동해 간다</a:t>
            </a:r>
            <a:r>
              <a:rPr lang="en-US" altLang="ko-KR" sz="1800">
                <a:ea typeface="HY헤드라인M" pitchFamily="18" charset="-127"/>
              </a:rPr>
              <a:t>.</a:t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>3) </a:t>
            </a:r>
            <a:r>
              <a:rPr lang="ko-KR" altLang="en-US" sz="1800">
                <a:ea typeface="HY헤드라인M" pitchFamily="18" charset="-127"/>
              </a:rPr>
              <a:t>상기 성질을 만족하면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간격을 반으로 줄인다</a:t>
            </a:r>
            <a:r>
              <a:rPr lang="en-US" altLang="ko-KR" sz="1800">
                <a:ea typeface="HY헤드라인M" pitchFamily="18" charset="-127"/>
              </a:rPr>
              <a:t>.</a:t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>4) </a:t>
            </a:r>
            <a:r>
              <a:rPr lang="ko-KR" altLang="en-US" sz="1800">
                <a:ea typeface="HY헤드라인M" pitchFamily="18" charset="-127"/>
              </a:rPr>
              <a:t>원하는 조건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ko-KR" altLang="en-US" sz="1800">
                <a:ea typeface="HY헤드라인M" pitchFamily="18" charset="-127"/>
              </a:rPr>
              <a:t>에러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이 될 때까지 </a:t>
            </a:r>
            <a:r>
              <a:rPr lang="en-US" altLang="ko-KR" sz="1800">
                <a:ea typeface="HY헤드라인M" pitchFamily="18" charset="-127"/>
              </a:rPr>
              <a:t>2) ~ 4) </a:t>
            </a:r>
            <a:r>
              <a:rPr lang="ko-KR" altLang="en-US" sz="1800">
                <a:ea typeface="HY헤드라인M" pitchFamily="18" charset="-127"/>
              </a:rPr>
              <a:t>단계를 반복한다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</p:txBody>
      </p:sp>
      <p:sp>
        <p:nvSpPr>
          <p:cNvPr id="956423" name="Line 7"/>
          <p:cNvSpPr>
            <a:spLocks noChangeShapeType="1"/>
          </p:cNvSpPr>
          <p:nvPr/>
        </p:nvSpPr>
        <p:spPr bwMode="auto">
          <a:xfrm>
            <a:off x="1260475" y="5732463"/>
            <a:ext cx="180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25" name="Freeform 9"/>
          <p:cNvSpPr>
            <a:spLocks/>
          </p:cNvSpPr>
          <p:nvPr/>
        </p:nvSpPr>
        <p:spPr bwMode="auto">
          <a:xfrm>
            <a:off x="1347788" y="4197350"/>
            <a:ext cx="1609725" cy="1471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4" y="811"/>
              </a:cxn>
              <a:cxn ang="0">
                <a:pos x="1014" y="696"/>
              </a:cxn>
            </a:cxnLst>
            <a:rect l="0" t="0" r="r" b="b"/>
            <a:pathLst>
              <a:path w="1014" h="927">
                <a:moveTo>
                  <a:pt x="0" y="0"/>
                </a:moveTo>
                <a:cubicBezTo>
                  <a:pt x="97" y="135"/>
                  <a:pt x="415" y="695"/>
                  <a:pt x="584" y="811"/>
                </a:cubicBezTo>
                <a:cubicBezTo>
                  <a:pt x="753" y="927"/>
                  <a:pt x="925" y="720"/>
                  <a:pt x="1014" y="696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26" name="Text Box 10"/>
          <p:cNvSpPr txBox="1">
            <a:spLocks noChangeArrowheads="1"/>
          </p:cNvSpPr>
          <p:nvPr/>
        </p:nvSpPr>
        <p:spPr bwMode="auto">
          <a:xfrm>
            <a:off x="1044575" y="3644900"/>
            <a:ext cx="431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f</a:t>
            </a:r>
            <a:r>
              <a:rPr lang="en-US" altLang="ko-KR"/>
              <a:t>(</a:t>
            </a:r>
            <a:r>
              <a:rPr lang="en-US" altLang="ko-KR" i="1"/>
              <a:t>x</a:t>
            </a:r>
            <a:r>
              <a:rPr lang="en-US" altLang="ko-KR"/>
              <a:t>)</a:t>
            </a:r>
          </a:p>
        </p:txBody>
      </p:sp>
      <p:sp>
        <p:nvSpPr>
          <p:cNvPr id="956428" name="Line 12"/>
          <p:cNvSpPr>
            <a:spLocks noChangeShapeType="1"/>
          </p:cNvSpPr>
          <p:nvPr/>
        </p:nvSpPr>
        <p:spPr bwMode="auto">
          <a:xfrm flipH="1">
            <a:off x="1692275" y="4795838"/>
            <a:ext cx="0" cy="1008062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29" name="Line 13"/>
          <p:cNvSpPr>
            <a:spLocks noChangeShapeType="1"/>
          </p:cNvSpPr>
          <p:nvPr/>
        </p:nvSpPr>
        <p:spPr bwMode="auto">
          <a:xfrm flipH="1">
            <a:off x="1979613" y="4795838"/>
            <a:ext cx="0" cy="1008062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56430" name="Object 14"/>
          <p:cNvGraphicFramePr>
            <a:graphicFrameLocks noChangeAspect="1"/>
          </p:cNvGraphicFramePr>
          <p:nvPr/>
        </p:nvGraphicFramePr>
        <p:xfrm>
          <a:off x="1568450" y="5761038"/>
          <a:ext cx="2794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70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5761038"/>
                        <a:ext cx="27940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6431" name="Object 15"/>
          <p:cNvGraphicFramePr>
            <a:graphicFrameLocks noChangeAspect="1"/>
          </p:cNvGraphicFramePr>
          <p:nvPr/>
        </p:nvGraphicFramePr>
        <p:xfrm>
          <a:off x="2162175" y="5761038"/>
          <a:ext cx="3079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71" name="Equation" r:id="rId7" imgW="139680" imgH="164880" progId="Equation.DSMT4">
                  <p:embed/>
                </p:oleObj>
              </mc:Choice>
              <mc:Fallback>
                <p:oleObj name="Equation" r:id="rId7" imgW="139680" imgH="1648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761038"/>
                        <a:ext cx="30797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6433" name="Object 17"/>
          <p:cNvGraphicFramePr>
            <a:graphicFrameLocks noChangeAspect="1"/>
          </p:cNvGraphicFramePr>
          <p:nvPr/>
        </p:nvGraphicFramePr>
        <p:xfrm>
          <a:off x="1841500" y="5761038"/>
          <a:ext cx="3651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72" name="Equation" r:id="rId9" imgW="164880" imgH="164880" progId="Equation.DSMT4">
                  <p:embed/>
                </p:oleObj>
              </mc:Choice>
              <mc:Fallback>
                <p:oleObj name="Equation" r:id="rId9" imgW="164880" imgH="1648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5761038"/>
                        <a:ext cx="3651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6437" name="Line 21"/>
          <p:cNvSpPr>
            <a:spLocks noChangeShapeType="1"/>
          </p:cNvSpPr>
          <p:nvPr/>
        </p:nvSpPr>
        <p:spPr bwMode="auto">
          <a:xfrm flipV="1">
            <a:off x="1476375" y="3716338"/>
            <a:ext cx="0" cy="223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38" name="Line 22"/>
          <p:cNvSpPr>
            <a:spLocks noChangeShapeType="1"/>
          </p:cNvSpPr>
          <p:nvPr/>
        </p:nvSpPr>
        <p:spPr bwMode="auto">
          <a:xfrm flipH="1">
            <a:off x="2268538" y="4795838"/>
            <a:ext cx="0" cy="1008062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40" name="Rectangle 24"/>
          <p:cNvSpPr>
            <a:spLocks noChangeArrowheads="1"/>
          </p:cNvSpPr>
          <p:nvPr/>
        </p:nvSpPr>
        <p:spPr bwMode="auto">
          <a:xfrm>
            <a:off x="3708400" y="3500438"/>
            <a:ext cx="2376488" cy="2736850"/>
          </a:xfrm>
          <a:prstGeom prst="rect">
            <a:avLst/>
          </a:prstGeom>
          <a:solidFill>
            <a:srgbClr val="CCFFCC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41" name="Line 25"/>
          <p:cNvSpPr>
            <a:spLocks noChangeShapeType="1"/>
          </p:cNvSpPr>
          <p:nvPr/>
        </p:nvSpPr>
        <p:spPr bwMode="auto">
          <a:xfrm>
            <a:off x="4068763" y="5732463"/>
            <a:ext cx="180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42" name="Freeform 26"/>
          <p:cNvSpPr>
            <a:spLocks/>
          </p:cNvSpPr>
          <p:nvPr/>
        </p:nvSpPr>
        <p:spPr bwMode="auto">
          <a:xfrm>
            <a:off x="4156075" y="4197350"/>
            <a:ext cx="1609725" cy="1471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4" y="811"/>
              </a:cxn>
              <a:cxn ang="0">
                <a:pos x="1014" y="696"/>
              </a:cxn>
            </a:cxnLst>
            <a:rect l="0" t="0" r="r" b="b"/>
            <a:pathLst>
              <a:path w="1014" h="927">
                <a:moveTo>
                  <a:pt x="0" y="0"/>
                </a:moveTo>
                <a:cubicBezTo>
                  <a:pt x="97" y="135"/>
                  <a:pt x="415" y="695"/>
                  <a:pt x="584" y="811"/>
                </a:cubicBezTo>
                <a:cubicBezTo>
                  <a:pt x="753" y="927"/>
                  <a:pt x="925" y="720"/>
                  <a:pt x="1014" y="696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43" name="Text Box 27"/>
          <p:cNvSpPr txBox="1">
            <a:spLocks noChangeArrowheads="1"/>
          </p:cNvSpPr>
          <p:nvPr/>
        </p:nvSpPr>
        <p:spPr bwMode="auto">
          <a:xfrm>
            <a:off x="3852863" y="3644900"/>
            <a:ext cx="431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f</a:t>
            </a:r>
            <a:r>
              <a:rPr lang="en-US" altLang="ko-KR"/>
              <a:t>(</a:t>
            </a:r>
            <a:r>
              <a:rPr lang="en-US" altLang="ko-KR" i="1"/>
              <a:t>x</a:t>
            </a:r>
            <a:r>
              <a:rPr lang="en-US" altLang="ko-KR"/>
              <a:t>)</a:t>
            </a:r>
          </a:p>
        </p:txBody>
      </p:sp>
      <p:sp>
        <p:nvSpPr>
          <p:cNvPr id="956444" name="Line 28"/>
          <p:cNvSpPr>
            <a:spLocks noChangeShapeType="1"/>
          </p:cNvSpPr>
          <p:nvPr/>
        </p:nvSpPr>
        <p:spPr bwMode="auto">
          <a:xfrm flipH="1">
            <a:off x="4605338" y="4795838"/>
            <a:ext cx="0" cy="1008062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49" name="Line 33"/>
          <p:cNvSpPr>
            <a:spLocks noChangeShapeType="1"/>
          </p:cNvSpPr>
          <p:nvPr/>
        </p:nvSpPr>
        <p:spPr bwMode="auto">
          <a:xfrm flipV="1">
            <a:off x="4284663" y="3716338"/>
            <a:ext cx="0" cy="223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pSp>
        <p:nvGrpSpPr>
          <p:cNvPr id="956470" name="Group 54"/>
          <p:cNvGrpSpPr>
            <a:grpSpLocks/>
          </p:cNvGrpSpPr>
          <p:nvPr/>
        </p:nvGrpSpPr>
        <p:grpSpPr bwMode="auto">
          <a:xfrm>
            <a:off x="4787900" y="4795838"/>
            <a:ext cx="901700" cy="1325562"/>
            <a:chOff x="2948" y="3021"/>
            <a:chExt cx="568" cy="835"/>
          </a:xfrm>
        </p:grpSpPr>
        <p:sp>
          <p:nvSpPr>
            <p:cNvPr id="956445" name="Line 29"/>
            <p:cNvSpPr>
              <a:spLocks noChangeShapeType="1"/>
            </p:cNvSpPr>
            <p:nvPr/>
          </p:nvSpPr>
          <p:spPr bwMode="auto">
            <a:xfrm flipH="1">
              <a:off x="3016" y="3021"/>
              <a:ext cx="0" cy="635"/>
            </a:xfrm>
            <a:prstGeom prst="line">
              <a:avLst/>
            </a:prstGeom>
            <a:noFill/>
            <a:ln w="1905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graphicFrame>
          <p:nvGraphicFramePr>
            <p:cNvPr id="956446" name="Object 30"/>
            <p:cNvGraphicFramePr>
              <a:graphicFrameLocks noChangeAspect="1"/>
            </p:cNvGraphicFramePr>
            <p:nvPr/>
          </p:nvGraphicFramePr>
          <p:xfrm>
            <a:off x="2948" y="3629"/>
            <a:ext cx="176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473" name="Equation" r:id="rId11" imgW="126720" imgH="164880" progId="Equation.DSMT4">
                    <p:embed/>
                  </p:oleObj>
                </mc:Choice>
                <mc:Fallback>
                  <p:oleObj name="Equation" r:id="rId11" imgW="126720" imgH="16488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8" y="3629"/>
                          <a:ext cx="176" cy="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6447" name="Object 31"/>
            <p:cNvGraphicFramePr>
              <a:graphicFrameLocks noChangeAspect="1"/>
            </p:cNvGraphicFramePr>
            <p:nvPr/>
          </p:nvGraphicFramePr>
          <p:xfrm>
            <a:off x="3322" y="3629"/>
            <a:ext cx="194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474" name="Equation" r:id="rId12" imgW="139680" imgH="164880" progId="Equation.DSMT4">
                    <p:embed/>
                  </p:oleObj>
                </mc:Choice>
                <mc:Fallback>
                  <p:oleObj name="Equation" r:id="rId12" imgW="139680" imgH="16488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2" y="3629"/>
                          <a:ext cx="194" cy="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6448" name="Object 32"/>
            <p:cNvGraphicFramePr>
              <a:graphicFrameLocks noChangeAspect="1"/>
            </p:cNvGraphicFramePr>
            <p:nvPr/>
          </p:nvGraphicFramePr>
          <p:xfrm>
            <a:off x="3120" y="3629"/>
            <a:ext cx="230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475" name="Equation" r:id="rId13" imgW="164880" imgH="164880" progId="Equation.DSMT4">
                    <p:embed/>
                  </p:oleObj>
                </mc:Choice>
                <mc:Fallback>
                  <p:oleObj name="Equation" r:id="rId13" imgW="164880" imgH="164880" progId="Equation.DSMT4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629"/>
                          <a:ext cx="230" cy="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56450" name="Line 34"/>
            <p:cNvSpPr>
              <a:spLocks noChangeShapeType="1"/>
            </p:cNvSpPr>
            <p:nvPr/>
          </p:nvSpPr>
          <p:spPr bwMode="auto">
            <a:xfrm flipH="1">
              <a:off x="3198" y="3021"/>
              <a:ext cx="0" cy="635"/>
            </a:xfrm>
            <a:prstGeom prst="line">
              <a:avLst/>
            </a:prstGeom>
            <a:noFill/>
            <a:ln w="1905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56451" name="Line 35"/>
            <p:cNvSpPr>
              <a:spLocks noChangeShapeType="1"/>
            </p:cNvSpPr>
            <p:nvPr/>
          </p:nvSpPr>
          <p:spPr bwMode="auto">
            <a:xfrm flipH="1">
              <a:off x="3379" y="3030"/>
              <a:ext cx="0" cy="635"/>
            </a:xfrm>
            <a:prstGeom prst="line">
              <a:avLst/>
            </a:prstGeom>
            <a:noFill/>
            <a:ln w="19050" cap="rnd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956452" name="Rectangle 36"/>
          <p:cNvSpPr>
            <a:spLocks noChangeArrowheads="1"/>
          </p:cNvSpPr>
          <p:nvPr/>
        </p:nvSpPr>
        <p:spPr bwMode="auto">
          <a:xfrm>
            <a:off x="6443663" y="3500438"/>
            <a:ext cx="2376487" cy="2736850"/>
          </a:xfrm>
          <a:prstGeom prst="rect">
            <a:avLst/>
          </a:prstGeom>
          <a:solidFill>
            <a:srgbClr val="CCFFCC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53" name="Line 37"/>
          <p:cNvSpPr>
            <a:spLocks noChangeShapeType="1"/>
          </p:cNvSpPr>
          <p:nvPr/>
        </p:nvSpPr>
        <p:spPr bwMode="auto">
          <a:xfrm>
            <a:off x="6804025" y="5732463"/>
            <a:ext cx="1800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54" name="Freeform 38"/>
          <p:cNvSpPr>
            <a:spLocks/>
          </p:cNvSpPr>
          <p:nvPr/>
        </p:nvSpPr>
        <p:spPr bwMode="auto">
          <a:xfrm>
            <a:off x="6891338" y="4197350"/>
            <a:ext cx="1609725" cy="14716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84" y="811"/>
              </a:cxn>
              <a:cxn ang="0">
                <a:pos x="1014" y="696"/>
              </a:cxn>
            </a:cxnLst>
            <a:rect l="0" t="0" r="r" b="b"/>
            <a:pathLst>
              <a:path w="1014" h="927">
                <a:moveTo>
                  <a:pt x="0" y="0"/>
                </a:moveTo>
                <a:cubicBezTo>
                  <a:pt x="97" y="135"/>
                  <a:pt x="415" y="695"/>
                  <a:pt x="584" y="811"/>
                </a:cubicBezTo>
                <a:cubicBezTo>
                  <a:pt x="753" y="927"/>
                  <a:pt x="925" y="720"/>
                  <a:pt x="1014" y="696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55" name="Text Box 39"/>
          <p:cNvSpPr txBox="1">
            <a:spLocks noChangeArrowheads="1"/>
          </p:cNvSpPr>
          <p:nvPr/>
        </p:nvSpPr>
        <p:spPr bwMode="auto">
          <a:xfrm>
            <a:off x="6588125" y="3644900"/>
            <a:ext cx="431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f</a:t>
            </a:r>
            <a:r>
              <a:rPr lang="en-US" altLang="ko-KR"/>
              <a:t>(</a:t>
            </a:r>
            <a:r>
              <a:rPr lang="en-US" altLang="ko-KR" i="1"/>
              <a:t>x</a:t>
            </a:r>
            <a:r>
              <a:rPr lang="en-US" altLang="ko-KR"/>
              <a:t>)</a:t>
            </a:r>
          </a:p>
        </p:txBody>
      </p:sp>
      <p:sp>
        <p:nvSpPr>
          <p:cNvPr id="956456" name="Line 40"/>
          <p:cNvSpPr>
            <a:spLocks noChangeShapeType="1"/>
          </p:cNvSpPr>
          <p:nvPr/>
        </p:nvSpPr>
        <p:spPr bwMode="auto">
          <a:xfrm flipH="1">
            <a:off x="7672388" y="5013325"/>
            <a:ext cx="0" cy="1008063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56460" name="Object 44"/>
          <p:cNvGraphicFramePr>
            <a:graphicFrameLocks noChangeAspect="1"/>
          </p:cNvGraphicFramePr>
          <p:nvPr/>
        </p:nvGraphicFramePr>
        <p:xfrm>
          <a:off x="7527925" y="5986463"/>
          <a:ext cx="3651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76" name="Equation" r:id="rId14" imgW="164880" imgH="190440" progId="Equation.DSMT4">
                  <p:embed/>
                </p:oleObj>
              </mc:Choice>
              <mc:Fallback>
                <p:oleObj name="Equation" r:id="rId14" imgW="164880" imgH="19044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5986463"/>
                        <a:ext cx="3651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6461" name="Line 45"/>
          <p:cNvSpPr>
            <a:spLocks noChangeShapeType="1"/>
          </p:cNvSpPr>
          <p:nvPr/>
        </p:nvSpPr>
        <p:spPr bwMode="auto">
          <a:xfrm flipV="1">
            <a:off x="7019925" y="3716338"/>
            <a:ext cx="0" cy="223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62" name="Line 46"/>
          <p:cNvSpPr>
            <a:spLocks noChangeShapeType="1"/>
          </p:cNvSpPr>
          <p:nvPr/>
        </p:nvSpPr>
        <p:spPr bwMode="auto">
          <a:xfrm flipH="1">
            <a:off x="7527925" y="4795838"/>
            <a:ext cx="0" cy="1008062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63" name="Line 47"/>
          <p:cNvSpPr>
            <a:spLocks noChangeShapeType="1"/>
          </p:cNvSpPr>
          <p:nvPr/>
        </p:nvSpPr>
        <p:spPr bwMode="auto">
          <a:xfrm flipH="1">
            <a:off x="7815263" y="4810125"/>
            <a:ext cx="0" cy="1008063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6464" name="Text Box 48"/>
          <p:cNvSpPr txBox="1">
            <a:spLocks noChangeArrowheads="1"/>
          </p:cNvSpPr>
          <p:nvPr/>
        </p:nvSpPr>
        <p:spPr bwMode="auto">
          <a:xfrm>
            <a:off x="2844800" y="3500438"/>
            <a:ext cx="4318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2000"/>
              <a:t>1)</a:t>
            </a:r>
          </a:p>
        </p:txBody>
      </p:sp>
      <p:sp>
        <p:nvSpPr>
          <p:cNvPr id="956465" name="Text Box 49"/>
          <p:cNvSpPr txBox="1">
            <a:spLocks noChangeArrowheads="1"/>
          </p:cNvSpPr>
          <p:nvPr/>
        </p:nvSpPr>
        <p:spPr bwMode="auto">
          <a:xfrm>
            <a:off x="5653088" y="3500438"/>
            <a:ext cx="4318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2000"/>
              <a:t>2)</a:t>
            </a:r>
          </a:p>
        </p:txBody>
      </p:sp>
      <p:sp>
        <p:nvSpPr>
          <p:cNvPr id="956466" name="Text Box 50"/>
          <p:cNvSpPr txBox="1">
            <a:spLocks noChangeArrowheads="1"/>
          </p:cNvSpPr>
          <p:nvPr/>
        </p:nvSpPr>
        <p:spPr bwMode="auto">
          <a:xfrm>
            <a:off x="8435975" y="3500438"/>
            <a:ext cx="431800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2000"/>
              <a:t>3)</a:t>
            </a:r>
          </a:p>
        </p:txBody>
      </p:sp>
      <p:sp>
        <p:nvSpPr>
          <p:cNvPr id="956467" name="Line 51"/>
          <p:cNvSpPr>
            <a:spLocks noChangeShapeType="1"/>
          </p:cNvSpPr>
          <p:nvPr/>
        </p:nvSpPr>
        <p:spPr bwMode="auto">
          <a:xfrm flipH="1">
            <a:off x="8101013" y="4822825"/>
            <a:ext cx="0" cy="1008063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56468" name="Object 52"/>
          <p:cNvGraphicFramePr>
            <a:graphicFrameLocks noChangeAspect="1"/>
          </p:cNvGraphicFramePr>
          <p:nvPr/>
        </p:nvGraphicFramePr>
        <p:xfrm>
          <a:off x="7367588" y="5759450"/>
          <a:ext cx="2809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77" name="Equation" r:id="rId16" imgW="126720" imgH="190440" progId="Equation.DSMT4">
                  <p:embed/>
                </p:oleObj>
              </mc:Choice>
              <mc:Fallback>
                <p:oleObj name="Equation" r:id="rId16" imgW="126720" imgH="19044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7588" y="5759450"/>
                        <a:ext cx="28098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6469" name="Object 53"/>
          <p:cNvGraphicFramePr>
            <a:graphicFrameLocks noChangeAspect="1"/>
          </p:cNvGraphicFramePr>
          <p:nvPr/>
        </p:nvGraphicFramePr>
        <p:xfrm>
          <a:off x="7727950" y="5741988"/>
          <a:ext cx="3079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478" name="Equation" r:id="rId18" imgW="139680" imgH="190440" progId="Equation.DSMT4">
                  <p:embed/>
                </p:oleObj>
              </mc:Choice>
              <mc:Fallback>
                <p:oleObj name="Equation" r:id="rId18" imgW="139680" imgH="19044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950" y="5741988"/>
                        <a:ext cx="3079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0EF01B39-F2DA-4FC4-B7D9-80F3B99D2CB0}" type="slidenum">
              <a:rPr lang="en-US" altLang="ko-KR"/>
              <a:pPr/>
              <a:t>42</a:t>
            </a:fld>
            <a:endParaRPr lang="en-US" altLang="ko-KR"/>
          </a:p>
        </p:txBody>
      </p:sp>
      <p:sp>
        <p:nvSpPr>
          <p:cNvPr id="944130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이분법을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알고리즘</a:t>
            </a:r>
            <a:endParaRPr lang="ko-KR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44131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611188" y="1052513"/>
            <a:ext cx="7777162" cy="5073650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b="1"/>
              <a:t>procedure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bisection-min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s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e</a:t>
            </a:r>
            <a:r>
              <a:rPr kumimoji="0" lang="en-US" altLang="ko-KR" sz="1800"/>
              <a:t>: real numbers)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</a:t>
            </a:r>
            <a:r>
              <a:rPr kumimoji="0" lang="en-US" altLang="ko-KR" sz="1800" baseline="-25000"/>
              <a:t>  </a:t>
            </a:r>
            <a:r>
              <a:rPr kumimoji="0" lang="en-US" altLang="ko-KR" sz="1800"/>
              <a:t>is an initial left point.}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s</a:t>
            </a:r>
            <a:r>
              <a:rPr kumimoji="0" lang="en-US" altLang="ko-KR" sz="1800" baseline="-25000"/>
              <a:t>  </a:t>
            </a:r>
            <a:r>
              <a:rPr kumimoji="0" lang="en-US" altLang="ko-KR" sz="1800"/>
              <a:t>is an initial interval.}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e</a:t>
            </a:r>
            <a:r>
              <a:rPr kumimoji="0" lang="en-US" altLang="ko-KR" sz="1800" baseline="-25000"/>
              <a:t>  </a:t>
            </a:r>
            <a:r>
              <a:rPr kumimoji="0" lang="en-US" altLang="ko-KR" sz="1800"/>
              <a:t>is an allowable error value.}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</a:t>
            </a:r>
            <a:r>
              <a:rPr kumimoji="0" lang="en-US" altLang="ko-KR" sz="1800" b="1"/>
              <a:t>while </a:t>
            </a:r>
            <a:r>
              <a:rPr kumimoji="0" lang="en-US" altLang="ko-KR" sz="1800" i="1"/>
              <a:t>s</a:t>
            </a:r>
            <a:r>
              <a:rPr kumimoji="0" lang="en-US" altLang="ko-KR" sz="1800"/>
              <a:t> &gt; </a:t>
            </a:r>
            <a:r>
              <a:rPr kumimoji="0" lang="en-US" altLang="ko-KR" sz="1800" i="1"/>
              <a:t>e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	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 </a:t>
            </a:r>
            <a:r>
              <a:rPr kumimoji="0" lang="en-US" altLang="ko-KR" sz="1800"/>
              <a:t>+ </a:t>
            </a:r>
            <a:r>
              <a:rPr kumimoji="0" lang="en-US" altLang="ko-KR" sz="1800" i="1"/>
              <a:t>s</a:t>
            </a:r>
            <a:r>
              <a:rPr kumimoji="0" lang="en-US" altLang="ko-KR" sz="1800"/>
              <a:t>;</a:t>
            </a:r>
            <a:endParaRPr kumimoji="0" lang="en-US" altLang="ko-KR" sz="1800" i="1"/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	x</a:t>
            </a:r>
            <a:r>
              <a:rPr kumimoji="0" lang="en-US" altLang="ko-KR" sz="1800" i="1" baseline="-25000"/>
              <a:t>r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 </a:t>
            </a:r>
            <a:r>
              <a:rPr kumimoji="0" lang="en-US" altLang="ko-KR" sz="1800"/>
              <a:t>+ </a:t>
            </a:r>
            <a:r>
              <a:rPr kumimoji="0" lang="en-US" altLang="ko-KR" sz="1800" i="1"/>
              <a:t>s</a:t>
            </a:r>
            <a:r>
              <a:rPr kumimoji="0" lang="en-US" altLang="ko-KR" sz="1800"/>
              <a:t>;  {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r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 </a:t>
            </a:r>
            <a:r>
              <a:rPr kumimoji="0" lang="en-US" altLang="ko-KR" sz="1800"/>
              <a:t>+ 2</a:t>
            </a:r>
            <a:r>
              <a:rPr kumimoji="0" lang="en-US" altLang="ko-KR" sz="1800" i="1"/>
              <a:t>s</a:t>
            </a:r>
            <a:r>
              <a:rPr kumimoji="0" lang="en-US" altLang="ko-KR" sz="1800"/>
              <a:t>};</a:t>
            </a:r>
            <a:endParaRPr kumimoji="0" lang="en-US" altLang="ko-KR" sz="1800" i="1"/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800" i="1"/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	</a:t>
            </a:r>
            <a:r>
              <a:rPr kumimoji="0" lang="en-US" altLang="ko-KR" sz="1800" b="1"/>
              <a:t>if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f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) &lt; </a:t>
            </a:r>
            <a:r>
              <a:rPr kumimoji="0" lang="en-US" altLang="ko-KR" sz="1800" i="1"/>
              <a:t>f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</a:t>
            </a:r>
            <a:r>
              <a:rPr kumimoji="0" lang="en-US" altLang="ko-KR" sz="1800"/>
              <a:t>) </a:t>
            </a:r>
            <a:r>
              <a:rPr kumimoji="0" lang="en-US" altLang="ko-KR" sz="1800" b="1"/>
              <a:t>and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f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) &lt; </a:t>
            </a:r>
            <a:r>
              <a:rPr kumimoji="0" lang="en-US" altLang="ko-KR" sz="1800" i="1"/>
              <a:t>f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r</a:t>
            </a:r>
            <a:r>
              <a:rPr kumimoji="0" lang="en-US" altLang="ko-KR" sz="1800"/>
              <a:t>)  </a:t>
            </a:r>
            <a:r>
              <a:rPr kumimoji="0" lang="en-US" altLang="ko-KR" sz="1800" b="1"/>
              <a:t>then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		s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s</a:t>
            </a:r>
            <a:r>
              <a:rPr kumimoji="0" lang="en-US" altLang="ko-KR" sz="1800"/>
              <a:t> / 2;    {make the interval into a half of it.}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		</a:t>
            </a:r>
            <a:r>
              <a:rPr kumimoji="0" lang="en-US" altLang="ko-KR" sz="1800" b="1"/>
              <a:t>else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			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 </a:t>
            </a:r>
            <a:r>
              <a:rPr kumimoji="0" lang="en-US" altLang="ko-KR" sz="1800"/>
              <a:t>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;  {shift by the interval.}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	</a:t>
            </a:r>
            <a:r>
              <a:rPr kumimoji="0" lang="en-US" altLang="ko-KR" sz="1800" b="1"/>
              <a:t>return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>
                <a:sym typeface="Symbol" pitchFamily="18" charset="2"/>
              </a:rPr>
              <a:t>;</a:t>
            </a:r>
          </a:p>
        </p:txBody>
      </p:sp>
      <p:graphicFrame>
        <p:nvGraphicFramePr>
          <p:cNvPr id="944136" name="Object 8"/>
          <p:cNvGraphicFramePr>
            <a:graphicFrameLocks noChangeAspect="1"/>
          </p:cNvGraphicFramePr>
          <p:nvPr/>
        </p:nvGraphicFramePr>
        <p:xfrm>
          <a:off x="5148263" y="2492375"/>
          <a:ext cx="31210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137" name="Equation" r:id="rId4" imgW="1574640" imgH="406080" progId="Equation.DSMT4">
                  <p:embed/>
                </p:oleObj>
              </mc:Choice>
              <mc:Fallback>
                <p:oleObj name="Equation" r:id="rId4" imgW="1574640" imgH="406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492375"/>
                        <a:ext cx="3121025" cy="8096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AD6C6AD0-7F42-42C2-BD95-B502205D8FDB}" type="slidenum">
              <a:rPr lang="en-US" altLang="ko-KR"/>
              <a:pPr/>
              <a:t>43</a:t>
            </a:fld>
            <a:endParaRPr lang="en-US" altLang="ko-KR"/>
          </a:p>
        </p:txBody>
      </p:sp>
      <p:sp>
        <p:nvSpPr>
          <p:cNvPr id="946178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이분법을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 (1/2)</a:t>
            </a:r>
            <a:endParaRPr lang="en-US" altLang="ko-KR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46180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 </a:t>
            </a:r>
            <a:r>
              <a:rPr lang="ko-KR" altLang="en-US" sz="2000">
                <a:ea typeface="HY헤드라인M" pitchFamily="18" charset="-127"/>
              </a:rPr>
              <a:t>대상 함수</a:t>
            </a:r>
            <a:r>
              <a:rPr lang="en-US" altLang="ko-KR" sz="2000">
                <a:ea typeface="HY헤드라인M" pitchFamily="18" charset="-127"/>
              </a:rPr>
              <a:t>: </a:t>
            </a:r>
          </a:p>
        </p:txBody>
      </p:sp>
      <p:graphicFrame>
        <p:nvGraphicFramePr>
          <p:cNvPr id="946181" name="Object 5"/>
          <p:cNvGraphicFramePr>
            <a:graphicFrameLocks noChangeAspect="1"/>
          </p:cNvGraphicFramePr>
          <p:nvPr/>
        </p:nvGraphicFramePr>
        <p:xfrm>
          <a:off x="2025650" y="804863"/>
          <a:ext cx="3051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82" name="Equation" r:id="rId5" imgW="1066680" imgH="190440" progId="Equation.DSMT4">
                  <p:embed/>
                </p:oleObj>
              </mc:Choice>
              <mc:Fallback>
                <p:oleObj name="Equation" r:id="rId5" imgW="106668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804863"/>
                        <a:ext cx="30511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182" name="Rectangle 6"/>
          <p:cNvSpPr>
            <a:spLocks noChangeArrowheads="1"/>
          </p:cNvSpPr>
          <p:nvPr/>
        </p:nvSpPr>
        <p:spPr bwMode="auto">
          <a:xfrm>
            <a:off x="538163" y="1398588"/>
            <a:ext cx="8137525" cy="5054600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&lt;stdlib.h&gt;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&lt;math.h&gt;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f(float x);       // evaluation of f(x)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main(int argc, char *argv[])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int i = 1;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float xl, xr, xm, s, e;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if(argc &lt; 4)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printf("Usage: %s xl s e\n", argv[0]);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exit(0);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xl = (float)atof(argv[1]);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s  = (float)atof(argv[2]);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e  = (float)atof(argv[3]);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printf("xl = %.10f\n", xl);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printf("s  = %.10f\n", s);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printf("e  = %.10f\n", e);</a:t>
            </a:r>
          </a:p>
        </p:txBody>
      </p:sp>
      <p:sp>
        <p:nvSpPr>
          <p:cNvPr id="946183" name="Rectangle 7"/>
          <p:cNvSpPr>
            <a:spLocks noChangeArrowheads="1"/>
          </p:cNvSpPr>
          <p:nvPr/>
        </p:nvSpPr>
        <p:spPr bwMode="auto">
          <a:xfrm>
            <a:off x="647700" y="1471613"/>
            <a:ext cx="7861300" cy="66198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46184" name="Rectangle 8"/>
          <p:cNvSpPr>
            <a:spLocks noChangeArrowheads="1"/>
          </p:cNvSpPr>
          <p:nvPr/>
        </p:nvSpPr>
        <p:spPr bwMode="auto">
          <a:xfrm>
            <a:off x="642938" y="2262188"/>
            <a:ext cx="7861300" cy="347662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pSp>
        <p:nvGrpSpPr>
          <p:cNvPr id="946188" name="Group 12"/>
          <p:cNvGrpSpPr>
            <a:grpSpLocks/>
          </p:cNvGrpSpPr>
          <p:nvPr/>
        </p:nvGrpSpPr>
        <p:grpSpPr bwMode="auto">
          <a:xfrm>
            <a:off x="638175" y="2708275"/>
            <a:ext cx="7866063" cy="2003425"/>
            <a:chOff x="402" y="1706"/>
            <a:chExt cx="4955" cy="1262"/>
          </a:xfrm>
        </p:grpSpPr>
        <p:sp>
          <p:nvSpPr>
            <p:cNvPr id="946185" name="Rectangle 9"/>
            <p:cNvSpPr>
              <a:spLocks noChangeArrowheads="1"/>
            </p:cNvSpPr>
            <p:nvPr/>
          </p:nvSpPr>
          <p:spPr bwMode="auto">
            <a:xfrm>
              <a:off x="402" y="1706"/>
              <a:ext cx="4952" cy="191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46187" name="Rectangle 11"/>
            <p:cNvSpPr>
              <a:spLocks noChangeArrowheads="1"/>
            </p:cNvSpPr>
            <p:nvPr/>
          </p:nvSpPr>
          <p:spPr bwMode="auto">
            <a:xfrm>
              <a:off x="405" y="2387"/>
              <a:ext cx="4952" cy="581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946190" name="Rectangle 14"/>
          <p:cNvSpPr>
            <a:spLocks noChangeArrowheads="1"/>
          </p:cNvSpPr>
          <p:nvPr/>
        </p:nvSpPr>
        <p:spPr bwMode="auto">
          <a:xfrm>
            <a:off x="642938" y="4854575"/>
            <a:ext cx="7861300" cy="152717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83" grpId="0" animBg="1"/>
      <p:bldP spid="946184" grpId="0" animBg="1"/>
      <p:bldP spid="94619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07495B6-F498-4286-9873-3F91D8C90BD0}" type="slidenum">
              <a:rPr lang="en-US" altLang="ko-KR"/>
              <a:pPr/>
              <a:t>44</a:t>
            </a:fld>
            <a:endParaRPr lang="en-US" altLang="ko-KR"/>
          </a:p>
        </p:txBody>
      </p:sp>
      <p:sp>
        <p:nvSpPr>
          <p:cNvPr id="958466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이분법을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 (2/2)</a:t>
            </a:r>
            <a:endParaRPr lang="en-US" altLang="ko-KR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58467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58470" name="Rectangle 6"/>
          <p:cNvSpPr>
            <a:spLocks noChangeArrowheads="1"/>
          </p:cNvSpPr>
          <p:nvPr/>
        </p:nvSpPr>
        <p:spPr bwMode="auto">
          <a:xfrm>
            <a:off x="538163" y="1028700"/>
            <a:ext cx="8137525" cy="4416425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	while(s &gt; e)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		</a:t>
            </a:r>
            <a:r>
              <a:rPr kumimoji="0" lang="en-US" altLang="ko-KR" sz="1400" dirty="0" err="1">
                <a:latin typeface="Courier New" pitchFamily="49" charset="0"/>
              </a:rPr>
              <a:t>xm</a:t>
            </a:r>
            <a:r>
              <a:rPr kumimoji="0" lang="en-US" altLang="ko-KR" sz="1400" dirty="0">
                <a:latin typeface="Courier New" pitchFamily="49" charset="0"/>
              </a:rPr>
              <a:t> = xl + s;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		</a:t>
            </a:r>
            <a:r>
              <a:rPr kumimoji="0" lang="en-US" altLang="ko-KR" sz="1400" dirty="0" err="1">
                <a:latin typeface="Courier New" pitchFamily="49" charset="0"/>
              </a:rPr>
              <a:t>xr</a:t>
            </a:r>
            <a:r>
              <a:rPr kumimoji="0" lang="en-US" altLang="ko-KR" sz="1400" dirty="0">
                <a:latin typeface="Courier New" pitchFamily="49" charset="0"/>
              </a:rPr>
              <a:t> = </a:t>
            </a:r>
            <a:r>
              <a:rPr kumimoji="0" lang="en-US" altLang="ko-KR" sz="1400" dirty="0" err="1">
                <a:latin typeface="Courier New" pitchFamily="49" charset="0"/>
              </a:rPr>
              <a:t>xm</a:t>
            </a:r>
            <a:r>
              <a:rPr kumimoji="0" lang="en-US" altLang="ko-KR" sz="1400" dirty="0">
                <a:latin typeface="Courier New" pitchFamily="49" charset="0"/>
              </a:rPr>
              <a:t> + s;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		if((f(</a:t>
            </a:r>
            <a:r>
              <a:rPr kumimoji="0" lang="en-US" altLang="ko-KR" sz="1400" dirty="0" err="1">
                <a:latin typeface="Courier New" pitchFamily="49" charset="0"/>
              </a:rPr>
              <a:t>xm</a:t>
            </a:r>
            <a:r>
              <a:rPr kumimoji="0" lang="en-US" altLang="ko-KR" sz="1400" dirty="0">
                <a:latin typeface="Courier New" pitchFamily="49" charset="0"/>
              </a:rPr>
              <a:t>) &lt; f(xl)) &amp;&amp; </a:t>
            </a:r>
            <a:r>
              <a:rPr kumimoji="0" lang="en-US" altLang="ko-KR" sz="1400" dirty="0" smtClean="0">
                <a:latin typeface="Courier New" pitchFamily="49" charset="0"/>
              </a:rPr>
              <a:t>(f(</a:t>
            </a:r>
            <a:r>
              <a:rPr kumimoji="0" lang="en-US" altLang="ko-KR" sz="1400" dirty="0" err="1" smtClean="0">
                <a:latin typeface="Courier New" pitchFamily="49" charset="0"/>
              </a:rPr>
              <a:t>xm</a:t>
            </a:r>
            <a:r>
              <a:rPr kumimoji="0" lang="en-US" altLang="ko-KR" sz="1400" dirty="0">
                <a:latin typeface="Courier New" pitchFamily="49" charset="0"/>
              </a:rPr>
              <a:t>) &lt; f(</a:t>
            </a:r>
            <a:r>
              <a:rPr kumimoji="0" lang="en-US" altLang="ko-KR" sz="1400" dirty="0" err="1">
                <a:latin typeface="Courier New" pitchFamily="49" charset="0"/>
              </a:rPr>
              <a:t>xr</a:t>
            </a:r>
            <a:r>
              <a:rPr kumimoji="0" lang="en-US" altLang="ko-KR" sz="1400" smtClean="0">
                <a:latin typeface="Courier New" pitchFamily="49" charset="0"/>
              </a:rPr>
              <a:t>)))</a:t>
            </a:r>
            <a:endParaRPr kumimoji="0" lang="en-US" altLang="ko-KR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			s = s / 2.0;    // a half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		else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			xl = </a:t>
            </a:r>
            <a:r>
              <a:rPr kumimoji="0" lang="en-US" altLang="ko-KR" sz="1400" dirty="0" err="1">
                <a:latin typeface="Courier New" pitchFamily="49" charset="0"/>
              </a:rPr>
              <a:t>xm</a:t>
            </a:r>
            <a:r>
              <a:rPr kumimoji="0" lang="en-US" altLang="ko-KR" sz="1400" dirty="0">
                <a:latin typeface="Courier New" pitchFamily="49" charset="0"/>
              </a:rPr>
              <a:t>;    // shift by 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		</a:t>
            </a:r>
            <a:r>
              <a:rPr kumimoji="0" lang="en-US" altLang="ko-KR" sz="1400" dirty="0" err="1">
                <a:latin typeface="Courier New" pitchFamily="49" charset="0"/>
              </a:rPr>
              <a:t>printf</a:t>
            </a:r>
            <a:r>
              <a:rPr kumimoji="0" lang="en-US" altLang="ko-KR" sz="1400" dirty="0">
                <a:latin typeface="Courier New" pitchFamily="49" charset="0"/>
              </a:rPr>
              <a:t>("[%02d]: The min is (%.8f, %.8f) &lt;with error %.8f&gt;\n",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				</a:t>
            </a:r>
            <a:r>
              <a:rPr kumimoji="0" lang="en-US" altLang="ko-KR" sz="1400" dirty="0" err="1">
                <a:latin typeface="Courier New" pitchFamily="49" charset="0"/>
              </a:rPr>
              <a:t>i</a:t>
            </a:r>
            <a:r>
              <a:rPr kumimoji="0" lang="en-US" altLang="ko-KR" sz="1400" dirty="0">
                <a:latin typeface="Courier New" pitchFamily="49" charset="0"/>
              </a:rPr>
              <a:t>++, </a:t>
            </a:r>
            <a:r>
              <a:rPr kumimoji="0" lang="en-US" altLang="ko-KR" sz="1400" dirty="0" err="1">
                <a:latin typeface="Courier New" pitchFamily="49" charset="0"/>
              </a:rPr>
              <a:t>xm</a:t>
            </a:r>
            <a:r>
              <a:rPr kumimoji="0" lang="en-US" altLang="ko-KR" sz="1400" dirty="0">
                <a:latin typeface="Courier New" pitchFamily="49" charset="0"/>
              </a:rPr>
              <a:t>, f(</a:t>
            </a:r>
            <a:r>
              <a:rPr kumimoji="0" lang="en-US" altLang="ko-KR" sz="1400" dirty="0" err="1">
                <a:latin typeface="Courier New" pitchFamily="49" charset="0"/>
              </a:rPr>
              <a:t>xm</a:t>
            </a:r>
            <a:r>
              <a:rPr kumimoji="0" lang="en-US" altLang="ko-KR" sz="1400" dirty="0">
                <a:latin typeface="Courier New" pitchFamily="49" charset="0"/>
              </a:rPr>
              <a:t>), s);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	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float f(float x)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	return ( (2.5*</a:t>
            </a:r>
            <a:r>
              <a:rPr kumimoji="0" lang="en-US" altLang="ko-KR" sz="1400" dirty="0" err="1">
                <a:latin typeface="Courier New" pitchFamily="49" charset="0"/>
              </a:rPr>
              <a:t>pow</a:t>
            </a:r>
            <a:r>
              <a:rPr kumimoji="0" lang="en-US" altLang="ko-KR" sz="1400" dirty="0">
                <a:latin typeface="Courier New" pitchFamily="49" charset="0"/>
              </a:rPr>
              <a:t>(x,2.0)) - (7.0*x) + 2.5); //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dirty="0">
                <a:latin typeface="Courier New" pitchFamily="49" charset="0"/>
              </a:rPr>
              <a:t>}</a:t>
            </a:r>
          </a:p>
        </p:txBody>
      </p:sp>
      <p:sp>
        <p:nvSpPr>
          <p:cNvPr id="958471" name="Rectangle 7"/>
          <p:cNvSpPr>
            <a:spLocks noChangeArrowheads="1"/>
          </p:cNvSpPr>
          <p:nvPr/>
        </p:nvSpPr>
        <p:spPr bwMode="auto">
          <a:xfrm>
            <a:off x="611188" y="1081088"/>
            <a:ext cx="7861300" cy="2795587"/>
          </a:xfrm>
          <a:prstGeom prst="rect">
            <a:avLst/>
          </a:prstGeom>
          <a:solidFill>
            <a:srgbClr val="CCFFCC">
              <a:alpha val="30000"/>
            </a:srgbClr>
          </a:solidFill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58469" name="Object 5"/>
          <p:cNvGraphicFramePr>
            <a:graphicFrameLocks noChangeAspect="1"/>
          </p:cNvGraphicFramePr>
          <p:nvPr/>
        </p:nvGraphicFramePr>
        <p:xfrm>
          <a:off x="6097588" y="4814888"/>
          <a:ext cx="21145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70" name="Equation" r:id="rId4" imgW="1066680" imgH="190440" progId="Equation.DSMT4">
                  <p:embed/>
                </p:oleObj>
              </mc:Choice>
              <mc:Fallback>
                <p:oleObj name="Equation" r:id="rId4" imgW="106668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4814888"/>
                        <a:ext cx="211455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72" name="Rectangle 8"/>
          <p:cNvSpPr>
            <a:spLocks noChangeArrowheads="1"/>
          </p:cNvSpPr>
          <p:nvPr/>
        </p:nvSpPr>
        <p:spPr bwMode="auto">
          <a:xfrm>
            <a:off x="611188" y="4394200"/>
            <a:ext cx="7861300" cy="979488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8471" grpId="0" animBg="1"/>
      <p:bldP spid="95847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F669E2D-B48F-49F3-BBBC-8BC00042D5D3}" type="slidenum">
              <a:rPr lang="en-US" altLang="ko-KR"/>
              <a:pPr/>
              <a:t>45</a:t>
            </a:fld>
            <a:endParaRPr lang="en-US" altLang="ko-KR"/>
          </a:p>
        </p:txBody>
      </p:sp>
      <p:sp>
        <p:nvSpPr>
          <p:cNvPr id="948226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이분법을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</a:t>
            </a:r>
            <a:endParaRPr lang="en-US" altLang="ko-KR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948228" name="Picture 4" descr="min-bis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36613"/>
            <a:ext cx="7512050" cy="568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C35916F1-7055-41A3-97AA-D5EC964FB79C}" type="slidenum">
              <a:rPr lang="en-US" altLang="ko-KR"/>
              <a:pPr/>
              <a:t>46</a:t>
            </a:fld>
            <a:endParaRPr lang="en-US" altLang="ko-KR"/>
          </a:p>
        </p:txBody>
      </p:sp>
      <p:sp>
        <p:nvSpPr>
          <p:cNvPr id="950274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이분법을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</a:t>
            </a:r>
            <a:endParaRPr lang="en-US" altLang="ko-KR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50276" name="Text Box 4"/>
          <p:cNvSpPr txBox="1">
            <a:spLocks noChangeArrowheads="1"/>
          </p:cNvSpPr>
          <p:nvPr/>
        </p:nvSpPr>
        <p:spPr bwMode="auto">
          <a:xfrm>
            <a:off x="323850" y="1230313"/>
            <a:ext cx="8569325" cy="177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대상 함수</a:t>
            </a:r>
            <a:r>
              <a:rPr lang="en-US" altLang="ko-KR" sz="2000">
                <a:ea typeface="HY헤드라인M" pitchFamily="18" charset="-127"/>
              </a:rPr>
              <a:t>: 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endParaRPr lang="en-US" altLang="ko-KR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이분법 알고리즘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프로그램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자체는 동일하며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단지 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만 다음과 같이 달리한다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950277" name="Object 5"/>
          <p:cNvGraphicFramePr>
            <a:graphicFrameLocks noChangeAspect="1"/>
          </p:cNvGraphicFramePr>
          <p:nvPr/>
        </p:nvGraphicFramePr>
        <p:xfrm>
          <a:off x="2019300" y="990600"/>
          <a:ext cx="34893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78" name="Equation" r:id="rId5" imgW="1218960" imgH="304560" progId="Equation.DSMT4">
                  <p:embed/>
                </p:oleObj>
              </mc:Choice>
              <mc:Fallback>
                <p:oleObj name="Equation" r:id="rId5" imgW="121896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990600"/>
                        <a:ext cx="34893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0279" name="Picture 7" descr="min-bis-2"/>
          <p:cNvPicPr>
            <a:picLocks noChangeAspect="1" noChangeArrowheads="1"/>
          </p:cNvPicPr>
          <p:nvPr/>
        </p:nvPicPr>
        <p:blipFill>
          <a:blip r:embed="rId7" cstate="print"/>
          <a:srcRect b="77274"/>
          <a:stretch>
            <a:fillRect/>
          </a:stretch>
        </p:blipFill>
        <p:spPr bwMode="auto">
          <a:xfrm>
            <a:off x="827088" y="3141663"/>
            <a:ext cx="7848600" cy="134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14FA357F-2FB4-4B45-8BE6-2DBD43D81649}" type="slidenum">
              <a:rPr lang="en-US" altLang="ko-KR"/>
              <a:pPr/>
              <a:t>47</a:t>
            </a:fld>
            <a:endParaRPr lang="en-US" altLang="ko-KR"/>
          </a:p>
        </p:txBody>
      </p:sp>
      <p:sp>
        <p:nvSpPr>
          <p:cNvPr id="952322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이분법을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</a:t>
            </a:r>
            <a:endParaRPr lang="en-US" altLang="ko-KR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52323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952324" name="Picture 4" descr="min-bis-3"/>
          <p:cNvPicPr>
            <a:picLocks noChangeAspect="1" noChangeArrowheads="1"/>
          </p:cNvPicPr>
          <p:nvPr/>
        </p:nvPicPr>
        <p:blipFill>
          <a:blip r:embed="rId3" cstate="print"/>
          <a:srcRect b="32198"/>
          <a:stretch>
            <a:fillRect/>
          </a:stretch>
        </p:blipFill>
        <p:spPr bwMode="auto">
          <a:xfrm>
            <a:off x="395288" y="1125538"/>
            <a:ext cx="8280400" cy="4248150"/>
          </a:xfrm>
          <a:prstGeom prst="rect">
            <a:avLst/>
          </a:prstGeom>
          <a:noFill/>
        </p:spPr>
      </p:pic>
      <p:sp>
        <p:nvSpPr>
          <p:cNvPr id="952325" name="Text Box 5"/>
          <p:cNvSpPr txBox="1">
            <a:spLocks noChangeArrowheads="1"/>
          </p:cNvSpPr>
          <p:nvPr/>
        </p:nvSpPr>
        <p:spPr bwMode="auto">
          <a:xfrm>
            <a:off x="971550" y="5799138"/>
            <a:ext cx="6769100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algn="ctr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ko-KR" altLang="en-US" sz="2000">
                <a:solidFill>
                  <a:srgbClr val="333333"/>
                </a:solidFill>
                <a:ea typeface="HY헤드라인M" pitchFamily="18" charset="-127"/>
              </a:rPr>
              <a:t>발산하거나 통과하는 경우가 종종 발생함에 유의한다</a:t>
            </a:r>
            <a:r>
              <a:rPr lang="en-US" altLang="ko-KR" sz="2000">
                <a:solidFill>
                  <a:srgbClr val="333333"/>
                </a:solidFill>
                <a:ea typeface="HY헤드라인M" pitchFamily="18" charset="-127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384383B-5F61-4377-8FCD-307C5C4AFF1B}" type="slidenum">
              <a:rPr lang="en-US" altLang="ko-KR"/>
              <a:pPr/>
              <a:t>48</a:t>
            </a:fld>
            <a:endParaRPr lang="en-US" altLang="ko-KR"/>
          </a:p>
        </p:txBody>
      </p:sp>
      <p:sp>
        <p:nvSpPr>
          <p:cNvPr id="954370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이분법을 이용한 극대값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개요</a:t>
            </a:r>
            <a:endParaRPr lang="ko-KR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54371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54372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569325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극대값의 성질</a:t>
            </a:r>
            <a:r>
              <a:rPr lang="en-US" altLang="ko-KR" sz="2000">
                <a:ea typeface="HY헤드라인M" pitchFamily="18" charset="-127"/>
              </a:rPr>
              <a:t>:</a:t>
            </a:r>
            <a:br>
              <a:rPr lang="en-US" altLang="ko-KR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일변수 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의 극대값이 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i="1" baseline="-25000">
                <a:ea typeface="HY헤드라인M" pitchFamily="18" charset="-127"/>
              </a:rPr>
              <a:t>m</a:t>
            </a:r>
            <a:r>
              <a:rPr lang="ko-KR" altLang="en-US" sz="2000">
                <a:ea typeface="HY헤드라인M" pitchFamily="18" charset="-127"/>
              </a:rPr>
              <a:t>이라 하면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다음 조건식 성립한다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graphicFrame>
        <p:nvGraphicFramePr>
          <p:cNvPr id="954373" name="Object 5"/>
          <p:cNvGraphicFramePr>
            <a:graphicFrameLocks noChangeAspect="1"/>
          </p:cNvGraphicFramePr>
          <p:nvPr/>
        </p:nvGraphicFramePr>
        <p:xfrm>
          <a:off x="1150938" y="2133600"/>
          <a:ext cx="3205162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88" name="Equation" r:id="rId5" imgW="1244520" imgH="380880" progId="Equation.DSMT4">
                  <p:embed/>
                </p:oleObj>
              </mc:Choice>
              <mc:Fallback>
                <p:oleObj name="Equation" r:id="rId5" imgW="124452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2133600"/>
                        <a:ext cx="3205162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4374" name="Line 6"/>
          <p:cNvSpPr>
            <a:spLocks noChangeShapeType="1"/>
          </p:cNvSpPr>
          <p:nvPr/>
        </p:nvSpPr>
        <p:spPr bwMode="auto">
          <a:xfrm>
            <a:off x="1042988" y="5641975"/>
            <a:ext cx="3671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4375" name="Freeform 7"/>
          <p:cNvSpPr>
            <a:spLocks/>
          </p:cNvSpPr>
          <p:nvPr/>
        </p:nvSpPr>
        <p:spPr bwMode="auto">
          <a:xfrm>
            <a:off x="1692275" y="3692525"/>
            <a:ext cx="1588" cy="2195513"/>
          </a:xfrm>
          <a:custGeom>
            <a:avLst/>
            <a:gdLst/>
            <a:ahLst/>
            <a:cxnLst>
              <a:cxn ang="0">
                <a:pos x="0" y="1383"/>
              </a:cxn>
              <a:cxn ang="0">
                <a:pos x="0" y="0"/>
              </a:cxn>
            </a:cxnLst>
            <a:rect l="0" t="0" r="r" b="b"/>
            <a:pathLst>
              <a:path w="1" h="1383">
                <a:moveTo>
                  <a:pt x="0" y="138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4376" name="Freeform 8"/>
          <p:cNvSpPr>
            <a:spLocks/>
          </p:cNvSpPr>
          <p:nvPr/>
        </p:nvSpPr>
        <p:spPr bwMode="auto">
          <a:xfrm flipV="1">
            <a:off x="2138363" y="4064000"/>
            <a:ext cx="2073275" cy="1093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9" y="885"/>
              </a:cxn>
              <a:cxn ang="0">
                <a:pos x="1260" y="354"/>
              </a:cxn>
            </a:cxnLst>
            <a:rect l="0" t="0" r="r" b="b"/>
            <a:pathLst>
              <a:path w="1260" h="944">
                <a:moveTo>
                  <a:pt x="0" y="0"/>
                </a:moveTo>
                <a:cubicBezTo>
                  <a:pt x="105" y="147"/>
                  <a:pt x="429" y="826"/>
                  <a:pt x="639" y="885"/>
                </a:cubicBezTo>
                <a:cubicBezTo>
                  <a:pt x="849" y="944"/>
                  <a:pt x="1131" y="465"/>
                  <a:pt x="1260" y="354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4377" name="Text Box 9"/>
          <p:cNvSpPr txBox="1">
            <a:spLocks noChangeArrowheads="1"/>
          </p:cNvSpPr>
          <p:nvPr/>
        </p:nvSpPr>
        <p:spPr bwMode="auto">
          <a:xfrm>
            <a:off x="1330325" y="3602038"/>
            <a:ext cx="431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y</a:t>
            </a:r>
            <a:endParaRPr lang="en-US" altLang="ko-KR"/>
          </a:p>
        </p:txBody>
      </p:sp>
      <p:sp>
        <p:nvSpPr>
          <p:cNvPr id="954378" name="Text Box 10"/>
          <p:cNvSpPr txBox="1">
            <a:spLocks noChangeArrowheads="1"/>
          </p:cNvSpPr>
          <p:nvPr/>
        </p:nvSpPr>
        <p:spPr bwMode="auto">
          <a:xfrm>
            <a:off x="4427538" y="5516563"/>
            <a:ext cx="431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x</a:t>
            </a:r>
            <a:endParaRPr lang="en-US" altLang="ko-KR"/>
          </a:p>
        </p:txBody>
      </p:sp>
      <p:sp>
        <p:nvSpPr>
          <p:cNvPr id="954379" name="Line 11"/>
          <p:cNvSpPr>
            <a:spLocks noChangeShapeType="1"/>
          </p:cNvSpPr>
          <p:nvPr/>
        </p:nvSpPr>
        <p:spPr bwMode="auto">
          <a:xfrm flipH="1">
            <a:off x="2552700" y="4630738"/>
            <a:ext cx="0" cy="1008062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54380" name="Line 12"/>
          <p:cNvSpPr>
            <a:spLocks noChangeShapeType="1"/>
          </p:cNvSpPr>
          <p:nvPr/>
        </p:nvSpPr>
        <p:spPr bwMode="auto">
          <a:xfrm flipH="1">
            <a:off x="4003675" y="4610100"/>
            <a:ext cx="0" cy="1008063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54381" name="Object 13"/>
          <p:cNvGraphicFramePr>
            <a:graphicFrameLocks noChangeAspect="1"/>
          </p:cNvGraphicFramePr>
          <p:nvPr/>
        </p:nvGraphicFramePr>
        <p:xfrm>
          <a:off x="2409825" y="5600700"/>
          <a:ext cx="3270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89" name="Equation" r:id="rId7" imgW="126720" imgH="164880" progId="Equation.DSMT4">
                  <p:embed/>
                </p:oleObj>
              </mc:Choice>
              <mc:Fallback>
                <p:oleObj name="Equation" r:id="rId7" imgW="126720" imgH="164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5600700"/>
                        <a:ext cx="3270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4382" name="Object 14"/>
          <p:cNvGraphicFramePr>
            <a:graphicFrameLocks noChangeAspect="1"/>
          </p:cNvGraphicFramePr>
          <p:nvPr/>
        </p:nvGraphicFramePr>
        <p:xfrm>
          <a:off x="3867150" y="5584825"/>
          <a:ext cx="36036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90"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5584825"/>
                        <a:ext cx="36036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4383" name="Line 15"/>
          <p:cNvSpPr>
            <a:spLocks noChangeShapeType="1"/>
          </p:cNvSpPr>
          <p:nvPr/>
        </p:nvSpPr>
        <p:spPr bwMode="auto">
          <a:xfrm flipH="1" flipV="1">
            <a:off x="3241675" y="4149725"/>
            <a:ext cx="0" cy="1511300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54384" name="Object 16"/>
          <p:cNvGraphicFramePr>
            <a:graphicFrameLocks noChangeAspect="1"/>
          </p:cNvGraphicFramePr>
          <p:nvPr/>
        </p:nvGraphicFramePr>
        <p:xfrm>
          <a:off x="3124200" y="5572125"/>
          <a:ext cx="4254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91" name="Equation" r:id="rId11" imgW="164880" imgH="164880" progId="Equation.DSMT4">
                  <p:embed/>
                </p:oleObj>
              </mc:Choice>
              <mc:Fallback>
                <p:oleObj name="Equation" r:id="rId11" imgW="164880" imgH="1648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572125"/>
                        <a:ext cx="4254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4385" name="Object 17"/>
          <p:cNvGraphicFramePr>
            <a:graphicFrameLocks noChangeAspect="1"/>
          </p:cNvGraphicFramePr>
          <p:nvPr/>
        </p:nvGraphicFramePr>
        <p:xfrm>
          <a:off x="1835150" y="4437063"/>
          <a:ext cx="6858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92" name="Equation" r:id="rId13" imgW="266400" imgH="164880" progId="Equation.DSMT4">
                  <p:embed/>
                </p:oleObj>
              </mc:Choice>
              <mc:Fallback>
                <p:oleObj name="Equation" r:id="rId13" imgW="266400" imgH="1648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437063"/>
                        <a:ext cx="68580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4386" name="Object 18"/>
          <p:cNvGraphicFramePr>
            <a:graphicFrameLocks noChangeAspect="1"/>
          </p:cNvGraphicFramePr>
          <p:nvPr/>
        </p:nvGraphicFramePr>
        <p:xfrm>
          <a:off x="2852738" y="3690938"/>
          <a:ext cx="7826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93" name="Equation" r:id="rId15" imgW="304560" imgH="164880" progId="Equation.DSMT4">
                  <p:embed/>
                </p:oleObj>
              </mc:Choice>
              <mc:Fallback>
                <p:oleObj name="Equation" r:id="rId15" imgW="304560" imgH="1648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3690938"/>
                        <a:ext cx="782637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4387" name="Object 19"/>
          <p:cNvGraphicFramePr>
            <a:graphicFrameLocks noChangeAspect="1"/>
          </p:cNvGraphicFramePr>
          <p:nvPr/>
        </p:nvGraphicFramePr>
        <p:xfrm>
          <a:off x="4284663" y="4581525"/>
          <a:ext cx="7175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94" name="Equation" r:id="rId17" imgW="279360" imgH="164880" progId="Equation.DSMT4">
                  <p:embed/>
                </p:oleObj>
              </mc:Choice>
              <mc:Fallback>
                <p:oleObj name="Equation" r:id="rId17" imgW="279360" imgH="1648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581525"/>
                        <a:ext cx="7175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5D8704D-6A92-481C-AE7C-48F08A726EAE}" type="slidenum">
              <a:rPr lang="en-US" altLang="ko-KR"/>
              <a:pPr/>
              <a:t>49</a:t>
            </a:fld>
            <a:endParaRPr lang="en-US" altLang="ko-KR"/>
          </a:p>
        </p:txBody>
      </p:sp>
      <p:sp>
        <p:nvSpPr>
          <p:cNvPr id="960514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이분법을 이용한 극대값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알고리즘</a:t>
            </a:r>
            <a:endParaRPr lang="ko-KR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60515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60532" name="Rectangle 20"/>
          <p:cNvSpPr>
            <a:spLocks noChangeArrowheads="1"/>
          </p:cNvSpPr>
          <p:nvPr/>
        </p:nvSpPr>
        <p:spPr bwMode="auto">
          <a:xfrm>
            <a:off x="611188" y="1052513"/>
            <a:ext cx="7777162" cy="5073650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b="1"/>
              <a:t>procedure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bisection-max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s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e</a:t>
            </a:r>
            <a:r>
              <a:rPr kumimoji="0" lang="en-US" altLang="ko-KR" sz="1800"/>
              <a:t>: real numbers)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</a:t>
            </a:r>
            <a:r>
              <a:rPr kumimoji="0" lang="en-US" altLang="ko-KR" sz="1800" baseline="-25000"/>
              <a:t> </a:t>
            </a:r>
            <a:r>
              <a:rPr kumimoji="0" lang="en-US" altLang="ko-KR" sz="1800"/>
              <a:t>is an initial left point.}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s</a:t>
            </a:r>
            <a:r>
              <a:rPr kumimoji="0" lang="en-US" altLang="ko-KR" sz="1800" baseline="-25000"/>
              <a:t> </a:t>
            </a:r>
            <a:r>
              <a:rPr kumimoji="0" lang="en-US" altLang="ko-KR" sz="1800"/>
              <a:t>is an initial interval.}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e</a:t>
            </a:r>
            <a:r>
              <a:rPr kumimoji="0" lang="en-US" altLang="ko-KR" sz="1800" baseline="-25000"/>
              <a:t> </a:t>
            </a:r>
            <a:r>
              <a:rPr kumimoji="0" lang="en-US" altLang="ko-KR" sz="1800"/>
              <a:t>is an allowable error value.}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</a:t>
            </a:r>
            <a:r>
              <a:rPr kumimoji="0" lang="en-US" altLang="ko-KR" sz="1800" b="1"/>
              <a:t>while </a:t>
            </a:r>
            <a:r>
              <a:rPr kumimoji="0" lang="en-US" altLang="ko-KR" sz="1800" i="1"/>
              <a:t>s</a:t>
            </a:r>
            <a:r>
              <a:rPr kumimoji="0" lang="en-US" altLang="ko-KR" sz="1800"/>
              <a:t> &gt; </a:t>
            </a:r>
            <a:r>
              <a:rPr kumimoji="0" lang="en-US" altLang="ko-KR" sz="1800" i="1"/>
              <a:t>e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	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 </a:t>
            </a:r>
            <a:r>
              <a:rPr kumimoji="0" lang="en-US" altLang="ko-KR" sz="1800"/>
              <a:t>+ </a:t>
            </a:r>
            <a:r>
              <a:rPr kumimoji="0" lang="en-US" altLang="ko-KR" sz="1800" i="1"/>
              <a:t>s</a:t>
            </a:r>
            <a:r>
              <a:rPr kumimoji="0" lang="en-US" altLang="ko-KR" sz="1800"/>
              <a:t>;</a:t>
            </a:r>
            <a:endParaRPr kumimoji="0" lang="en-US" altLang="ko-KR" sz="1800" i="1"/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	x</a:t>
            </a:r>
            <a:r>
              <a:rPr kumimoji="0" lang="en-US" altLang="ko-KR" sz="1800" i="1" baseline="-25000"/>
              <a:t>r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 </a:t>
            </a:r>
            <a:r>
              <a:rPr kumimoji="0" lang="en-US" altLang="ko-KR" sz="1800"/>
              <a:t>+ </a:t>
            </a:r>
            <a:r>
              <a:rPr kumimoji="0" lang="en-US" altLang="ko-KR" sz="1800" i="1"/>
              <a:t>s</a:t>
            </a:r>
            <a:r>
              <a:rPr kumimoji="0" lang="en-US" altLang="ko-KR" sz="1800"/>
              <a:t>;</a:t>
            </a:r>
            <a:endParaRPr kumimoji="0" lang="en-US" altLang="ko-KR" sz="1800" i="1"/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800" i="1"/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	</a:t>
            </a:r>
            <a:r>
              <a:rPr kumimoji="0" lang="en-US" altLang="ko-KR" sz="1800" b="1"/>
              <a:t>if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f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) </a:t>
            </a:r>
            <a:r>
              <a:rPr kumimoji="0" lang="en-US" altLang="ko-KR" sz="1800" b="1">
                <a:solidFill>
                  <a:schemeClr val="accent2"/>
                </a:solidFill>
              </a:rPr>
              <a:t>&gt;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f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</a:t>
            </a:r>
            <a:r>
              <a:rPr kumimoji="0" lang="en-US" altLang="ko-KR" sz="1800"/>
              <a:t>) </a:t>
            </a:r>
            <a:r>
              <a:rPr kumimoji="0" lang="en-US" altLang="ko-KR" sz="1800" b="1"/>
              <a:t>and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f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) </a:t>
            </a:r>
            <a:r>
              <a:rPr kumimoji="0" lang="en-US" altLang="ko-KR" sz="1800" b="1">
                <a:solidFill>
                  <a:schemeClr val="accent2"/>
                </a:solidFill>
              </a:rPr>
              <a:t>&gt;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f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r</a:t>
            </a:r>
            <a:r>
              <a:rPr kumimoji="0" lang="en-US" altLang="ko-KR" sz="1800"/>
              <a:t>)  </a:t>
            </a:r>
            <a:r>
              <a:rPr kumimoji="0" lang="en-US" altLang="ko-KR" sz="1800" b="1"/>
              <a:t>then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		s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s</a:t>
            </a:r>
            <a:r>
              <a:rPr kumimoji="0" lang="en-US" altLang="ko-KR" sz="1800"/>
              <a:t> / 2;    {make the interval into a half of it.}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		</a:t>
            </a:r>
            <a:r>
              <a:rPr kumimoji="0" lang="en-US" altLang="ko-KR" sz="1800" b="1"/>
              <a:t>else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			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l </a:t>
            </a:r>
            <a:r>
              <a:rPr kumimoji="0" lang="en-US" altLang="ko-KR" sz="1800"/>
              <a:t>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;  {shift by the interval.}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	</a:t>
            </a:r>
            <a:r>
              <a:rPr kumimoji="0" lang="en-US" altLang="ko-KR" sz="1800" b="1"/>
              <a:t>return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>
                <a:sym typeface="Symbol" pitchFamily="18" charset="2"/>
              </a:rPr>
              <a:t>;</a:t>
            </a:r>
          </a:p>
        </p:txBody>
      </p:sp>
      <p:graphicFrame>
        <p:nvGraphicFramePr>
          <p:cNvPr id="960533" name="Object 21"/>
          <p:cNvGraphicFramePr>
            <a:graphicFrameLocks noChangeAspect="1"/>
          </p:cNvGraphicFramePr>
          <p:nvPr/>
        </p:nvGraphicFramePr>
        <p:xfrm>
          <a:off x="5148263" y="2492375"/>
          <a:ext cx="31210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34" name="Equation" r:id="rId4" imgW="1574640" imgH="406080" progId="Equation.DSMT4">
                  <p:embed/>
                </p:oleObj>
              </mc:Choice>
              <mc:Fallback>
                <p:oleObj name="Equation" r:id="rId4" imgW="1574640" imgH="4060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492375"/>
                        <a:ext cx="3121025" cy="8096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8D7AFA9-96E8-41BD-9DDB-708817D51592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880642" name="Text Box 2"/>
          <p:cNvSpPr txBox="1">
            <a:spLocks noChangeArrowheads="1"/>
          </p:cNvSpPr>
          <p:nvPr/>
        </p:nvSpPr>
        <p:spPr bwMode="auto">
          <a:xfrm>
            <a:off x="323850" y="1201738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  </a:t>
            </a:r>
          </a:p>
        </p:txBody>
      </p:sp>
      <p:sp>
        <p:nvSpPr>
          <p:cNvPr id="880643" name="Text Box 3"/>
          <p:cNvSpPr txBox="1">
            <a:spLocks noChangeArrowheads="1"/>
          </p:cNvSpPr>
          <p:nvPr/>
        </p:nvSpPr>
        <p:spPr bwMode="auto">
          <a:xfrm>
            <a:off x="7980363" y="476250"/>
            <a:ext cx="107315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Secant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할선법 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(3/4)</a:t>
            </a:r>
          </a:p>
        </p:txBody>
      </p:sp>
      <p:graphicFrame>
        <p:nvGraphicFramePr>
          <p:cNvPr id="880646" name="Object 6"/>
          <p:cNvGraphicFramePr>
            <a:graphicFrameLocks noChangeAspect="1"/>
          </p:cNvGraphicFramePr>
          <p:nvPr/>
        </p:nvGraphicFramePr>
        <p:xfrm>
          <a:off x="3492500" y="2262188"/>
          <a:ext cx="13684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7" name="Equation" r:id="rId5" imgW="685800" imgH="317160" progId="Equation.DSMT4">
                  <p:embed/>
                </p:oleObj>
              </mc:Choice>
              <mc:Fallback>
                <p:oleObj name="Equation" r:id="rId5" imgW="685800" imgH="3171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262188"/>
                        <a:ext cx="1368425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47" name="Object 7"/>
          <p:cNvGraphicFramePr>
            <a:graphicFrameLocks noChangeAspect="1"/>
          </p:cNvGraphicFramePr>
          <p:nvPr/>
        </p:nvGraphicFramePr>
        <p:xfrm>
          <a:off x="755650" y="1082675"/>
          <a:ext cx="2978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8" name="Equation" r:id="rId7" imgW="1155600" imgH="317160" progId="Equation.DSMT4">
                  <p:embed/>
                </p:oleObj>
              </mc:Choice>
              <mc:Fallback>
                <p:oleObj name="Equation" r:id="rId7" imgW="1155600" imgH="317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082675"/>
                        <a:ext cx="2978150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49" name="Line 9"/>
          <p:cNvSpPr>
            <a:spLocks noChangeShapeType="1"/>
          </p:cNvSpPr>
          <p:nvPr/>
        </p:nvSpPr>
        <p:spPr bwMode="auto">
          <a:xfrm>
            <a:off x="1658938" y="4214813"/>
            <a:ext cx="3240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80650" name="Line 10"/>
          <p:cNvSpPr>
            <a:spLocks noChangeShapeType="1"/>
          </p:cNvSpPr>
          <p:nvPr/>
        </p:nvSpPr>
        <p:spPr bwMode="auto">
          <a:xfrm flipV="1">
            <a:off x="2235200" y="2846388"/>
            <a:ext cx="0" cy="223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80651" name="Freeform 11"/>
          <p:cNvSpPr>
            <a:spLocks/>
          </p:cNvSpPr>
          <p:nvPr/>
        </p:nvSpPr>
        <p:spPr bwMode="auto">
          <a:xfrm>
            <a:off x="2771775" y="3101975"/>
            <a:ext cx="2243138" cy="2024063"/>
          </a:xfrm>
          <a:custGeom>
            <a:avLst/>
            <a:gdLst/>
            <a:ahLst/>
            <a:cxnLst>
              <a:cxn ang="0">
                <a:pos x="0" y="1275"/>
              </a:cxn>
              <a:cxn ang="0">
                <a:pos x="177" y="845"/>
              </a:cxn>
              <a:cxn ang="0">
                <a:pos x="592" y="353"/>
              </a:cxn>
              <a:cxn ang="0">
                <a:pos x="1413" y="0"/>
              </a:cxn>
            </a:cxnLst>
            <a:rect l="0" t="0" r="r" b="b"/>
            <a:pathLst>
              <a:path w="1413" h="1275">
                <a:moveTo>
                  <a:pt x="0" y="1275"/>
                </a:moveTo>
                <a:cubicBezTo>
                  <a:pt x="29" y="1205"/>
                  <a:pt x="78" y="999"/>
                  <a:pt x="177" y="845"/>
                </a:cubicBezTo>
                <a:cubicBezTo>
                  <a:pt x="276" y="691"/>
                  <a:pt x="386" y="494"/>
                  <a:pt x="592" y="353"/>
                </a:cubicBezTo>
                <a:cubicBezTo>
                  <a:pt x="798" y="212"/>
                  <a:pt x="1242" y="74"/>
                  <a:pt x="1413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80652" name="Text Box 12"/>
          <p:cNvSpPr txBox="1">
            <a:spLocks noChangeArrowheads="1"/>
          </p:cNvSpPr>
          <p:nvPr/>
        </p:nvSpPr>
        <p:spPr bwMode="auto">
          <a:xfrm>
            <a:off x="1803400" y="2846388"/>
            <a:ext cx="431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f</a:t>
            </a:r>
            <a:r>
              <a:rPr lang="en-US" altLang="ko-KR"/>
              <a:t>(</a:t>
            </a:r>
            <a:r>
              <a:rPr lang="en-US" altLang="ko-KR" i="1"/>
              <a:t>x</a:t>
            </a:r>
            <a:r>
              <a:rPr lang="en-US" altLang="ko-KR"/>
              <a:t>)</a:t>
            </a:r>
          </a:p>
        </p:txBody>
      </p:sp>
      <p:sp>
        <p:nvSpPr>
          <p:cNvPr id="880654" name="Line 14"/>
          <p:cNvSpPr>
            <a:spLocks noChangeShapeType="1"/>
          </p:cNvSpPr>
          <p:nvPr/>
        </p:nvSpPr>
        <p:spPr bwMode="auto">
          <a:xfrm flipV="1">
            <a:off x="4183063" y="4141788"/>
            <a:ext cx="0" cy="146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 flipV="1">
            <a:off x="2862263" y="4141788"/>
            <a:ext cx="0" cy="1460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80657" name="Line 17"/>
          <p:cNvSpPr>
            <a:spLocks noChangeShapeType="1"/>
          </p:cNvSpPr>
          <p:nvPr/>
        </p:nvSpPr>
        <p:spPr bwMode="auto">
          <a:xfrm flipV="1">
            <a:off x="2862263" y="4286250"/>
            <a:ext cx="0" cy="576263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80658" name="Line 18"/>
          <p:cNvSpPr>
            <a:spLocks noChangeShapeType="1"/>
          </p:cNvSpPr>
          <p:nvPr/>
        </p:nvSpPr>
        <p:spPr bwMode="auto">
          <a:xfrm flipV="1">
            <a:off x="4179888" y="3422650"/>
            <a:ext cx="0" cy="71913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80660" name="Text Box 20"/>
          <p:cNvSpPr txBox="1">
            <a:spLocks noChangeArrowheads="1"/>
          </p:cNvSpPr>
          <p:nvPr/>
        </p:nvSpPr>
        <p:spPr bwMode="auto">
          <a:xfrm>
            <a:off x="4645025" y="4141788"/>
            <a:ext cx="4318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292100" indent="-292100" algn="ctr">
              <a:spcBef>
                <a:spcPct val="5000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i="1"/>
              <a:t>x</a:t>
            </a:r>
            <a:endParaRPr lang="en-US" altLang="ko-KR"/>
          </a:p>
        </p:txBody>
      </p:sp>
      <p:sp>
        <p:nvSpPr>
          <p:cNvPr id="880662" name="Line 22"/>
          <p:cNvSpPr>
            <a:spLocks noChangeShapeType="1"/>
          </p:cNvSpPr>
          <p:nvPr/>
        </p:nvSpPr>
        <p:spPr bwMode="auto">
          <a:xfrm flipV="1">
            <a:off x="1816100" y="2935288"/>
            <a:ext cx="3482975" cy="14954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880664" name="Object 24"/>
          <p:cNvGraphicFramePr>
            <a:graphicFrameLocks noChangeAspect="1"/>
          </p:cNvGraphicFramePr>
          <p:nvPr/>
        </p:nvGraphicFramePr>
        <p:xfrm>
          <a:off x="4048125" y="4202113"/>
          <a:ext cx="3270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9" name="Equation" r:id="rId9" imgW="126720" imgH="164880" progId="Equation.DSMT4">
                  <p:embed/>
                </p:oleObj>
              </mc:Choice>
              <mc:Fallback>
                <p:oleObj name="Equation" r:id="rId9" imgW="126720" imgH="1648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4202113"/>
                        <a:ext cx="32702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65" name="Object 25"/>
          <p:cNvGraphicFramePr>
            <a:graphicFrameLocks noChangeAspect="1"/>
          </p:cNvGraphicFramePr>
          <p:nvPr/>
        </p:nvGraphicFramePr>
        <p:xfrm>
          <a:off x="2527300" y="4165600"/>
          <a:ext cx="555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0" name="Equation" r:id="rId11" imgW="215640" imgH="164880" progId="Equation.DSMT4">
                  <p:embed/>
                </p:oleObj>
              </mc:Choice>
              <mc:Fallback>
                <p:oleObj name="Equation" r:id="rId11" imgW="215640" imgH="1648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4165600"/>
                        <a:ext cx="555625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66" name="Object 26"/>
          <p:cNvGraphicFramePr>
            <a:graphicFrameLocks noChangeAspect="1"/>
          </p:cNvGraphicFramePr>
          <p:nvPr/>
        </p:nvGraphicFramePr>
        <p:xfrm>
          <a:off x="5286375" y="2832100"/>
          <a:ext cx="7254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1" name="Equation" r:id="rId13" imgW="304560" imgH="164880" progId="Equation.DSMT4">
                  <p:embed/>
                </p:oleObj>
              </mc:Choice>
              <mc:Fallback>
                <p:oleObj name="Equation" r:id="rId13" imgW="304560" imgH="16488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5" y="2832100"/>
                        <a:ext cx="7254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67" name="Oval 27"/>
          <p:cNvSpPr>
            <a:spLocks noChangeArrowheads="1"/>
          </p:cNvSpPr>
          <p:nvPr/>
        </p:nvSpPr>
        <p:spPr bwMode="auto">
          <a:xfrm>
            <a:off x="2282825" y="4176713"/>
            <a:ext cx="71438" cy="7143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80668" name="Line 28"/>
          <p:cNvSpPr>
            <a:spLocks noChangeShapeType="1"/>
          </p:cNvSpPr>
          <p:nvPr/>
        </p:nvSpPr>
        <p:spPr bwMode="auto">
          <a:xfrm flipV="1">
            <a:off x="2446338" y="2716213"/>
            <a:ext cx="2405062" cy="258445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80669" name="Oval 29"/>
          <p:cNvSpPr>
            <a:spLocks noChangeArrowheads="1"/>
          </p:cNvSpPr>
          <p:nvPr/>
        </p:nvSpPr>
        <p:spPr bwMode="auto">
          <a:xfrm>
            <a:off x="3421063" y="4176713"/>
            <a:ext cx="71437" cy="71437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88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8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88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8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2" grpId="0" animBg="1"/>
      <p:bldP spid="880667" grpId="0" animBg="1"/>
      <p:bldP spid="880668" grpId="0" animBg="1"/>
      <p:bldP spid="88066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637ADAA5-455D-4F58-9CB4-F3BFB58EE9BE}" type="slidenum">
              <a:rPr lang="en-US" altLang="ko-KR"/>
              <a:pPr/>
              <a:t>50</a:t>
            </a:fld>
            <a:endParaRPr lang="en-US" altLang="ko-KR"/>
          </a:p>
        </p:txBody>
      </p:sp>
      <p:sp>
        <p:nvSpPr>
          <p:cNvPr id="962562" name="Rectangle 2"/>
          <p:cNvSpPr>
            <a:spLocks noChangeArrowheads="1"/>
          </p:cNvSpPr>
          <p:nvPr/>
        </p:nvSpPr>
        <p:spPr bwMode="auto">
          <a:xfrm>
            <a:off x="815975" y="163513"/>
            <a:ext cx="685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이분법을 이용한 극대값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및 예제</a:t>
            </a:r>
            <a:endParaRPr lang="ko-KR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62563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62566" name="WordArt 6"/>
          <p:cNvSpPr>
            <a:spLocks noChangeArrowheads="1" noChangeShapeType="1" noTextEdit="1"/>
          </p:cNvSpPr>
          <p:nvPr/>
        </p:nvSpPr>
        <p:spPr bwMode="auto">
          <a:xfrm>
            <a:off x="1979613" y="2997200"/>
            <a:ext cx="5105400" cy="5254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ko-K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ook Antiqua"/>
              </a:rPr>
              <a:t>Please do it yourself… </a:t>
            </a:r>
            <a:endParaRPr lang="ko-KR" alt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ook Antiqua"/>
            </a:endParaRPr>
          </a:p>
        </p:txBody>
      </p:sp>
      <p:sp>
        <p:nvSpPr>
          <p:cNvPr id="962567" name="WordArt 7"/>
          <p:cNvSpPr>
            <a:spLocks noChangeArrowheads="1" noChangeShapeType="1" noTextEdit="1"/>
          </p:cNvSpPr>
          <p:nvPr/>
        </p:nvSpPr>
        <p:spPr bwMode="auto">
          <a:xfrm>
            <a:off x="827088" y="3862388"/>
            <a:ext cx="7416800" cy="7651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ko-K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ook Antiqua"/>
              </a:rPr>
              <a:t>You may see this program in the exam.</a:t>
            </a:r>
            <a:endParaRPr lang="ko-KR" alt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ook Antiqua"/>
            </a:endParaRPr>
          </a:p>
        </p:txBody>
      </p:sp>
      <p:sp>
        <p:nvSpPr>
          <p:cNvPr id="962568" name="Text Box 8"/>
          <p:cNvSpPr txBox="1">
            <a:spLocks noChangeArrowheads="1"/>
          </p:cNvSpPr>
          <p:nvPr/>
        </p:nvSpPr>
        <p:spPr bwMode="auto">
          <a:xfrm>
            <a:off x="323850" y="908050"/>
            <a:ext cx="8569325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더 쉬운 방법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2000">
                <a:ea typeface="HY헤드라인M" pitchFamily="18" charset="-127"/>
              </a:rPr>
              <a:t>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의 극대값 대신에 </a:t>
            </a:r>
            <a:r>
              <a:rPr lang="ko-KR" altLang="en-US" sz="2000">
                <a:ea typeface="HY헤드라인M" pitchFamily="18" charset="-127"/>
                <a:sym typeface="Symbol" pitchFamily="18" charset="2"/>
              </a:rPr>
              <a:t>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의 극소값을 찾으면 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6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66" grpId="0" animBg="1"/>
      <p:bldP spid="96256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F21C031-FB89-447A-AB03-7B1FA37733E4}" type="slidenum">
              <a:rPr lang="en-US" altLang="ko-KR"/>
              <a:pPr/>
              <a:t>51</a:t>
            </a:fld>
            <a:endParaRPr lang="en-US" altLang="ko-KR"/>
          </a:p>
        </p:txBody>
      </p:sp>
      <p:sp>
        <p:nvSpPr>
          <p:cNvPr id="1032194" name="Rectangle 2"/>
          <p:cNvSpPr>
            <a:spLocks noChangeArrowheads="1"/>
          </p:cNvSpPr>
          <p:nvPr/>
        </p:nvSpPr>
        <p:spPr bwMode="auto">
          <a:xfrm>
            <a:off x="815975" y="163513"/>
            <a:ext cx="685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One more tips</a:t>
            </a:r>
            <a:endParaRPr lang="en-US" altLang="ko-KR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032195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032198" name="Text Box 6"/>
          <p:cNvSpPr txBox="1">
            <a:spLocks noChangeArrowheads="1"/>
          </p:cNvSpPr>
          <p:nvPr/>
        </p:nvSpPr>
        <p:spPr bwMode="auto">
          <a:xfrm>
            <a:off x="323850" y="908050"/>
            <a:ext cx="8569325" cy="190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일정 간격으로 이동하면서 극한값이 존재하는 구간을 찾는 방법은</a:t>
            </a:r>
            <a:r>
              <a:rPr lang="en-US" altLang="ko-KR" sz="2000">
                <a:ea typeface="HY헤드라인M" pitchFamily="18" charset="-127"/>
              </a:rPr>
              <a:t>…</a:t>
            </a:r>
            <a:br>
              <a:rPr lang="en-US" altLang="ko-KR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앞서 이분법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가상 위치법에서 근을 찾는 방법에 활용할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즉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일정 간격으로 이동하면서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근이 존재하는 구간을 찾아낸 후</a:t>
            </a:r>
            <a:r>
              <a:rPr lang="en-US" altLang="ko-KR" sz="2000">
                <a:ea typeface="HY헤드라인M" pitchFamily="18" charset="-127"/>
              </a:rPr>
              <a:t>,</a:t>
            </a:r>
            <a:br>
              <a:rPr lang="en-US" altLang="ko-KR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이분법</a:t>
            </a:r>
            <a:r>
              <a:rPr lang="en-US" altLang="ko-KR" sz="2000">
                <a:ea typeface="HY헤드라인M" pitchFamily="18" charset="-127"/>
              </a:rPr>
              <a:t>(or </a:t>
            </a:r>
            <a:r>
              <a:rPr lang="ko-KR" altLang="en-US" sz="2000">
                <a:ea typeface="HY헤드라인M" pitchFamily="18" charset="-127"/>
              </a:rPr>
              <a:t>가상 위치접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을 적용하여 보다 정확한 근을 찾아내는 것이다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5E38BE76-8AAB-471E-A465-02F854F96A6B}" type="slidenum">
              <a:rPr lang="en-US" altLang="ko-KR"/>
              <a:pPr/>
              <a:t>52</a:t>
            </a:fld>
            <a:endParaRPr lang="en-US" altLang="ko-KR"/>
          </a:p>
        </p:txBody>
      </p:sp>
      <p:sp>
        <p:nvSpPr>
          <p:cNvPr id="1026050" name="AutoShape 2"/>
          <p:cNvSpPr>
            <a:spLocks noChangeArrowheads="1"/>
          </p:cNvSpPr>
          <p:nvPr/>
        </p:nvSpPr>
        <p:spPr bwMode="auto">
          <a:xfrm>
            <a:off x="250825" y="2805113"/>
            <a:ext cx="8353425" cy="5524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026051" name="Rectangle 3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We are now …</a:t>
            </a:r>
          </a:p>
        </p:txBody>
      </p:sp>
      <p:sp>
        <p:nvSpPr>
          <p:cNvPr id="1026052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2288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이분법</a:t>
            </a:r>
            <a:r>
              <a:rPr lang="en-US" altLang="ko-KR" sz="2000" dirty="0">
                <a:ea typeface="HY헤드라인M" pitchFamily="18" charset="-127"/>
              </a:rPr>
              <a:t>(bisection method)</a:t>
            </a:r>
            <a:r>
              <a:rPr lang="ko-KR" altLang="en-US" sz="2000" dirty="0">
                <a:ea typeface="HY헤드라인M" pitchFamily="18" charset="-127"/>
              </a:rPr>
              <a:t>을 사용한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뉴튼</a:t>
            </a:r>
            <a:r>
              <a:rPr lang="en-US" altLang="ko-KR" sz="2000" dirty="0">
                <a:ea typeface="HY헤드라인M" pitchFamily="18" charset="-127"/>
              </a:rPr>
              <a:t>-</a:t>
            </a:r>
            <a:r>
              <a:rPr lang="ko-KR" altLang="en-US" sz="2000" dirty="0" err="1">
                <a:ea typeface="HY헤드라인M" pitchFamily="18" charset="-127"/>
              </a:rPr>
              <a:t>랩슨법</a:t>
            </a:r>
            <a:r>
              <a:rPr lang="en-US" altLang="ko-KR" sz="2000" dirty="0">
                <a:ea typeface="HY헤드라인M" pitchFamily="18" charset="-127"/>
              </a:rPr>
              <a:t>(Newton-</a:t>
            </a:r>
            <a:r>
              <a:rPr lang="en-US" altLang="ko-KR" sz="2000" dirty="0" err="1">
                <a:ea typeface="HY헤드라인M" pitchFamily="18" charset="-127"/>
              </a:rPr>
              <a:t>Raphson</a:t>
            </a:r>
            <a:r>
              <a:rPr lang="en-US" altLang="ko-KR" sz="2000" dirty="0">
                <a:ea typeface="HY헤드라인M" pitchFamily="18" charset="-127"/>
              </a:rPr>
              <a:t> Method)</a:t>
            </a:r>
            <a:r>
              <a:rPr lang="ko-KR" altLang="en-US" sz="2000" dirty="0">
                <a:ea typeface="HY헤드라인M" pitchFamily="18" charset="-127"/>
              </a:rPr>
              <a:t>을 사용한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그 외의 방정식 풀이 방법</a:t>
            </a:r>
            <a:r>
              <a:rPr lang="en-US" altLang="ko-KR" sz="2000" dirty="0">
                <a:ea typeface="HY헤드라인M" pitchFamily="18" charset="-127"/>
              </a:rPr>
              <a:t>(</a:t>
            </a:r>
            <a:r>
              <a:rPr lang="ko-KR" altLang="en-US" sz="2000" dirty="0" err="1">
                <a:ea typeface="HY헤드라인M" pitchFamily="18" charset="-127"/>
              </a:rPr>
              <a:t>할선법</a:t>
            </a:r>
            <a:r>
              <a:rPr lang="en-US" altLang="ko-KR" sz="2000" dirty="0">
                <a:ea typeface="HY헤드라인M" pitchFamily="18" charset="-127"/>
              </a:rPr>
              <a:t>, </a:t>
            </a:r>
            <a:r>
              <a:rPr lang="ko-KR" altLang="en-US" sz="2000" dirty="0">
                <a:ea typeface="HY헤드라인M" pitchFamily="18" charset="-127"/>
              </a:rPr>
              <a:t>가상 </a:t>
            </a:r>
            <a:r>
              <a:rPr lang="ko-KR" altLang="en-US" sz="2000" dirty="0" err="1">
                <a:ea typeface="HY헤드라인M" pitchFamily="18" charset="-127"/>
              </a:rPr>
              <a:t>위치법</a:t>
            </a:r>
            <a:r>
              <a:rPr lang="ko-KR" altLang="en-US" sz="2000" dirty="0">
                <a:ea typeface="HY헤드라인M" pitchFamily="18" charset="-127"/>
              </a:rPr>
              <a:t> 등</a:t>
            </a:r>
            <a:r>
              <a:rPr lang="en-US" altLang="ko-KR" sz="2000" dirty="0">
                <a:ea typeface="HY헤드라인M" pitchFamily="18" charset="-127"/>
              </a:rPr>
              <a:t>)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극값</a:t>
            </a:r>
            <a:r>
              <a:rPr lang="en-US" altLang="ko-KR" sz="2000" dirty="0">
                <a:ea typeface="HY헤드라인M" pitchFamily="18" charset="-127"/>
              </a:rPr>
              <a:t>(extreme value) </a:t>
            </a:r>
            <a:r>
              <a:rPr lang="ko-KR" altLang="en-US" sz="2000" dirty="0">
                <a:ea typeface="HY헤드라인M" pitchFamily="18" charset="-127"/>
              </a:rPr>
              <a:t>찾기 </a:t>
            </a:r>
            <a:r>
              <a:rPr lang="en-US" altLang="ko-KR" sz="2000" dirty="0">
                <a:ea typeface="HY헤드라인M" pitchFamily="18" charset="-127"/>
              </a:rPr>
              <a:t>(</a:t>
            </a:r>
            <a:r>
              <a:rPr lang="ko-KR" altLang="en-US" sz="2000" dirty="0">
                <a:ea typeface="HY헤드라인M" pitchFamily="18" charset="-127"/>
              </a:rPr>
              <a:t>이분법</a:t>
            </a:r>
            <a:r>
              <a:rPr lang="en-US" altLang="ko-KR" sz="2000" dirty="0">
                <a:ea typeface="HY헤드라인M" pitchFamily="18" charset="-127"/>
              </a:rPr>
              <a:t>, </a:t>
            </a:r>
            <a:r>
              <a:rPr lang="ko-KR" altLang="en-US" sz="2000" dirty="0" err="1">
                <a:solidFill>
                  <a:schemeClr val="accent2"/>
                </a:solidFill>
                <a:ea typeface="HY헤드라인M" pitchFamily="18" charset="-127"/>
              </a:rPr>
              <a:t>뉴튼법</a:t>
            </a:r>
            <a:r>
              <a:rPr lang="en-US" altLang="ko-KR" sz="2000" dirty="0">
                <a:ea typeface="HY헤드라인M" pitchFamily="18" charset="-127"/>
              </a:rPr>
              <a:t>, </a:t>
            </a:r>
            <a:r>
              <a:rPr lang="ko-KR" altLang="en-US" sz="2000" dirty="0">
                <a:ea typeface="HY헤드라인M" pitchFamily="18" charset="-127"/>
              </a:rPr>
              <a:t>포물선</a:t>
            </a:r>
            <a:r>
              <a:rPr lang="en-US" altLang="ko-KR" sz="2000" dirty="0" smtClean="0">
                <a:ea typeface="HY헤드라인M" pitchFamily="18" charset="-127"/>
              </a:rPr>
              <a:t>)</a:t>
            </a:r>
            <a:endParaRPr lang="ko-KR" altLang="en-US" sz="2000" dirty="0">
              <a:ea typeface="HY헤드라인M" pitchFamily="18" charset="-127"/>
            </a:endParaRPr>
          </a:p>
        </p:txBody>
      </p:sp>
      <p:sp>
        <p:nvSpPr>
          <p:cNvPr id="1026053" name="Text Box 5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5CE749E-646B-4614-9588-E01D8C07CBB8}" type="slidenum">
              <a:rPr lang="en-US" altLang="ko-KR"/>
              <a:pPr/>
              <a:t>53</a:t>
            </a:fld>
            <a:endParaRPr lang="en-US" altLang="ko-KR"/>
          </a:p>
        </p:txBody>
      </p:sp>
      <p:sp>
        <p:nvSpPr>
          <p:cNvPr id="964610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뉴튼법을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  <a:endParaRPr lang="en-US" altLang="ko-KR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64611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64612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569325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의 일차 도함수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의 성질을 이용한다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  <a:tab pos="901700" algn="l"/>
              </a:tabLst>
            </a:pPr>
            <a:r>
              <a:rPr lang="en-US" altLang="ko-KR" sz="1800">
                <a:ea typeface="HY헤드라인M" pitchFamily="18" charset="-127"/>
              </a:rPr>
              <a:t>	1)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 &lt;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감소하는 구간으로서 극소값은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ko-KR" altLang="en-US" sz="1800">
                <a:ea typeface="HY헤드라인M" pitchFamily="18" charset="-127"/>
              </a:rPr>
              <a:t>보다 더 오른쪽에 존재하고</a:t>
            </a:r>
            <a:r>
              <a:rPr lang="en-US" altLang="ko-KR" sz="1800">
                <a:ea typeface="HY헤드라인M" pitchFamily="18" charset="-127"/>
              </a:rPr>
              <a:t>,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  <a:tab pos="901700" algn="l"/>
              </a:tabLst>
            </a:pPr>
            <a:r>
              <a:rPr lang="en-US" altLang="ko-KR" sz="1800">
                <a:ea typeface="HY헤드라인M" pitchFamily="18" charset="-127"/>
              </a:rPr>
              <a:t>	2)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 &gt;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증가하는 구간으로서 극소값은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ko-KR" altLang="en-US" sz="1800">
                <a:ea typeface="HY헤드라인M" pitchFamily="18" charset="-127"/>
              </a:rPr>
              <a:t>보다 더 왼쪽에 존재한다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  <a:tab pos="901700" algn="l"/>
              </a:tabLst>
            </a:pPr>
            <a:endParaRPr lang="en-US" altLang="ko-KR" sz="18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따라서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다음 식을 사용하여 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i="1" baseline="-25000">
                <a:ea typeface="HY헤드라인M" pitchFamily="18" charset="-127"/>
              </a:rPr>
              <a:t>i</a:t>
            </a:r>
            <a:r>
              <a:rPr lang="ko-KR" altLang="en-US" sz="2000">
                <a:ea typeface="HY헤드라인M" pitchFamily="18" charset="-127"/>
              </a:rPr>
              <a:t>를 반복 계산하여 극소값으로 수렴해 간다</a:t>
            </a:r>
            <a:r>
              <a:rPr lang="en-US" altLang="ko-KR" sz="2000">
                <a:ea typeface="HY헤드라인M" pitchFamily="18" charset="-127"/>
              </a:rPr>
              <a:t>.</a:t>
            </a:r>
            <a:endParaRPr lang="en-US" altLang="ko-KR" sz="1800">
              <a:ea typeface="HY헤드라인M" pitchFamily="18" charset="-127"/>
            </a:endParaRPr>
          </a:p>
        </p:txBody>
      </p:sp>
      <p:graphicFrame>
        <p:nvGraphicFramePr>
          <p:cNvPr id="964628" name="Object 20"/>
          <p:cNvGraphicFramePr>
            <a:graphicFrameLocks noChangeAspect="1"/>
          </p:cNvGraphicFramePr>
          <p:nvPr/>
        </p:nvGraphicFramePr>
        <p:xfrm>
          <a:off x="969963" y="3357563"/>
          <a:ext cx="266541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29" name="Equation" r:id="rId5" imgW="774360" imgH="164880" progId="Equation.DSMT4">
                  <p:embed/>
                </p:oleObj>
              </mc:Choice>
              <mc:Fallback>
                <p:oleObj name="Equation" r:id="rId5" imgW="774360" imgH="1648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3357563"/>
                        <a:ext cx="266541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629" name="Text Box 21"/>
          <p:cNvSpPr txBox="1">
            <a:spLocks noChangeArrowheads="1"/>
          </p:cNvSpPr>
          <p:nvPr/>
        </p:nvSpPr>
        <p:spPr bwMode="auto">
          <a:xfrm>
            <a:off x="323850" y="4038600"/>
            <a:ext cx="8569325" cy="176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  <a:tab pos="901700" algn="l"/>
              </a:tabLst>
            </a:pPr>
            <a:r>
              <a:rPr lang="en-US" altLang="ko-KR" sz="1800">
                <a:ea typeface="HY헤드라인M" pitchFamily="18" charset="-127"/>
              </a:rPr>
              <a:t>	1)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</a:t>
            </a:r>
            <a:r>
              <a:rPr lang="en-US" altLang="ko-KR" sz="1800">
                <a:ea typeface="HY헤드라인M" pitchFamily="18" charset="-127"/>
              </a:rPr>
              <a:t>) &lt;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cf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가 음수</a:t>
            </a:r>
            <a:r>
              <a:rPr lang="en-US" altLang="ko-KR" sz="1800">
                <a:ea typeface="HY헤드라인M" pitchFamily="18" charset="-127"/>
              </a:rPr>
              <a:t>(-</a:t>
            </a:r>
            <a:r>
              <a:rPr lang="en-US" altLang="ko-KR" sz="1800" i="1">
                <a:ea typeface="HY헤드라인M" pitchFamily="18" charset="-127"/>
              </a:rPr>
              <a:t>cf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양수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가 되어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i+1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ko-KR" altLang="en-US" sz="1800">
                <a:ea typeface="HY헤드라인M" pitchFamily="18" charset="-127"/>
              </a:rPr>
              <a:t>은 오른쪽으로 이동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  <a:tab pos="901700" algn="l"/>
              </a:tabLst>
            </a:pPr>
            <a:r>
              <a:rPr lang="ko-KR" altLang="en-US" sz="1800">
                <a:ea typeface="HY헤드라인M" pitchFamily="18" charset="-127"/>
              </a:rPr>
              <a:t>	</a:t>
            </a:r>
            <a:r>
              <a:rPr lang="en-US" altLang="ko-KR" sz="1800">
                <a:ea typeface="HY헤드라인M" pitchFamily="18" charset="-127"/>
              </a:rPr>
              <a:t>2)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</a:t>
            </a:r>
            <a:r>
              <a:rPr lang="en-US" altLang="ko-KR" sz="1800">
                <a:ea typeface="HY헤드라인M" pitchFamily="18" charset="-127"/>
              </a:rPr>
              <a:t>) &gt;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cf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가 양수</a:t>
            </a:r>
            <a:r>
              <a:rPr lang="en-US" altLang="ko-KR" sz="1800">
                <a:ea typeface="HY헤드라인M" pitchFamily="18" charset="-127"/>
              </a:rPr>
              <a:t>(-</a:t>
            </a:r>
            <a:r>
              <a:rPr lang="en-US" altLang="ko-KR" sz="1800" i="1">
                <a:ea typeface="HY헤드라인M" pitchFamily="18" charset="-127"/>
              </a:rPr>
              <a:t>cf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는 음수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가 되어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i+1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ko-KR" altLang="en-US" sz="1800">
                <a:ea typeface="HY헤드라인M" pitchFamily="18" charset="-127"/>
              </a:rPr>
              <a:t>은 왼쪽으로 이동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  <a:tab pos="901700" algn="l"/>
              </a:tabLst>
            </a:pPr>
            <a:endParaRPr lang="ko-KR" altLang="en-US" sz="18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상수 </a:t>
            </a:r>
            <a:r>
              <a:rPr lang="en-US" altLang="ko-KR" sz="2000" i="1">
                <a:ea typeface="HY헤드라인M" pitchFamily="18" charset="-127"/>
              </a:rPr>
              <a:t>c</a:t>
            </a:r>
            <a:r>
              <a:rPr lang="ko-KR" altLang="en-US" sz="2000">
                <a:ea typeface="HY헤드라인M" pitchFamily="18" charset="-127"/>
              </a:rPr>
              <a:t>는 좌우로 움직이는 폭을 결정한다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335B21B8-77BF-4C2E-A0F5-A07841C46940}" type="slidenum">
              <a:rPr lang="en-US" altLang="ko-KR"/>
              <a:pPr/>
              <a:t>54</a:t>
            </a:fld>
            <a:endParaRPr lang="en-US" altLang="ko-KR"/>
          </a:p>
        </p:txBody>
      </p:sp>
      <p:sp>
        <p:nvSpPr>
          <p:cNvPr id="966659" name="Rectangle 3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뉴튼법을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  <p:sp>
        <p:nvSpPr>
          <p:cNvPr id="966660" name="Text Box 4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66700" name="Line 44"/>
          <p:cNvSpPr>
            <a:spLocks noChangeShapeType="1"/>
          </p:cNvSpPr>
          <p:nvPr/>
        </p:nvSpPr>
        <p:spPr bwMode="auto">
          <a:xfrm>
            <a:off x="1403350" y="5181600"/>
            <a:ext cx="3671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66702" name="Freeform 46"/>
          <p:cNvSpPr>
            <a:spLocks/>
          </p:cNvSpPr>
          <p:nvPr/>
        </p:nvSpPr>
        <p:spPr bwMode="auto">
          <a:xfrm>
            <a:off x="1822450" y="3044825"/>
            <a:ext cx="3121025" cy="1608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3" y="162"/>
              </a:cxn>
              <a:cxn ang="0">
                <a:pos x="760" y="845"/>
              </a:cxn>
              <a:cxn ang="0">
                <a:pos x="1405" y="876"/>
              </a:cxn>
              <a:cxn ang="0">
                <a:pos x="1966" y="23"/>
              </a:cxn>
            </a:cxnLst>
            <a:rect l="0" t="0" r="r" b="b"/>
            <a:pathLst>
              <a:path w="1966" h="1013">
                <a:moveTo>
                  <a:pt x="0" y="0"/>
                </a:moveTo>
                <a:cubicBezTo>
                  <a:pt x="59" y="27"/>
                  <a:pt x="226" y="21"/>
                  <a:pt x="353" y="162"/>
                </a:cubicBezTo>
                <a:cubicBezTo>
                  <a:pt x="480" y="303"/>
                  <a:pt x="585" y="726"/>
                  <a:pt x="760" y="845"/>
                </a:cubicBezTo>
                <a:cubicBezTo>
                  <a:pt x="935" y="964"/>
                  <a:pt x="1204" y="1013"/>
                  <a:pt x="1405" y="876"/>
                </a:cubicBezTo>
                <a:cubicBezTo>
                  <a:pt x="1606" y="739"/>
                  <a:pt x="1849" y="201"/>
                  <a:pt x="1966" y="23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66705" name="Line 49"/>
          <p:cNvSpPr>
            <a:spLocks noChangeShapeType="1"/>
          </p:cNvSpPr>
          <p:nvPr/>
        </p:nvSpPr>
        <p:spPr bwMode="auto">
          <a:xfrm>
            <a:off x="1908175" y="2947988"/>
            <a:ext cx="863600" cy="576262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66707" name="Object 51"/>
          <p:cNvGraphicFramePr>
            <a:graphicFrameLocks noChangeAspect="1"/>
          </p:cNvGraphicFramePr>
          <p:nvPr/>
        </p:nvGraphicFramePr>
        <p:xfrm>
          <a:off x="2124075" y="5140325"/>
          <a:ext cx="3270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23" name="Equation" r:id="rId4" imgW="126720" imgH="164880" progId="Equation.DSMT4">
                  <p:embed/>
                </p:oleObj>
              </mc:Choice>
              <mc:Fallback>
                <p:oleObj name="Equation" r:id="rId4" imgW="126720" imgH="16488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140325"/>
                        <a:ext cx="32702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709" name="Line 53"/>
          <p:cNvSpPr>
            <a:spLocks noChangeShapeType="1"/>
          </p:cNvSpPr>
          <p:nvPr/>
        </p:nvSpPr>
        <p:spPr bwMode="auto">
          <a:xfrm flipH="1" flipV="1">
            <a:off x="2266950" y="3184525"/>
            <a:ext cx="0" cy="2016125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66710" name="Object 54"/>
          <p:cNvGraphicFramePr>
            <a:graphicFrameLocks noChangeAspect="1"/>
          </p:cNvGraphicFramePr>
          <p:nvPr/>
        </p:nvGraphicFramePr>
        <p:xfrm>
          <a:off x="4859338" y="4937125"/>
          <a:ext cx="26193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24" name="Equation" r:id="rId6" imgW="101520" imgH="114120" progId="Equation.DSMT4">
                  <p:embed/>
                </p:oleObj>
              </mc:Choice>
              <mc:Fallback>
                <p:oleObj name="Equation" r:id="rId6" imgW="101520" imgH="11412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937125"/>
                        <a:ext cx="261937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6711" name="Object 55"/>
          <p:cNvGraphicFramePr>
            <a:graphicFrameLocks noChangeAspect="1"/>
          </p:cNvGraphicFramePr>
          <p:nvPr/>
        </p:nvGraphicFramePr>
        <p:xfrm>
          <a:off x="998538" y="2852738"/>
          <a:ext cx="6207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25" name="Equation" r:id="rId8" imgW="241200" imgH="164880" progId="Equation.DSMT4">
                  <p:embed/>
                </p:oleObj>
              </mc:Choice>
              <mc:Fallback>
                <p:oleObj name="Equation" r:id="rId8" imgW="241200" imgH="16488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852738"/>
                        <a:ext cx="620712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714" name="Text Box 58"/>
          <p:cNvSpPr txBox="1">
            <a:spLocks noChangeArrowheads="1"/>
          </p:cNvSpPr>
          <p:nvPr/>
        </p:nvSpPr>
        <p:spPr bwMode="auto">
          <a:xfrm>
            <a:off x="323850" y="908050"/>
            <a:ext cx="8569325" cy="176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10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상수 </a:t>
            </a:r>
            <a:r>
              <a:rPr lang="en-US" altLang="ko-KR" sz="2000" i="1">
                <a:ea typeface="HY헤드라인M" pitchFamily="18" charset="-127"/>
              </a:rPr>
              <a:t>c</a:t>
            </a:r>
            <a:r>
              <a:rPr lang="ko-KR" altLang="en-US" sz="2000">
                <a:ea typeface="HY헤드라인M" pitchFamily="18" charset="-127"/>
              </a:rPr>
              <a:t>의 값이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ko-KR" altLang="en-US" sz="1800">
                <a:ea typeface="HY헤드라인M" pitchFamily="18" charset="-127"/>
              </a:rPr>
              <a:t>너무 크면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근을 중심으로 진동이 있을 수 있고</a:t>
            </a:r>
            <a:r>
              <a:rPr lang="en-US" altLang="ko-KR" sz="1800">
                <a:ea typeface="HY헤드라인M" pitchFamily="18" charset="-127"/>
              </a:rPr>
              <a:t>,</a:t>
            </a:r>
            <a:endParaRPr lang="en-US" altLang="ko-KR" sz="1800">
              <a:ea typeface="HY헤드라인M" pitchFamily="18" charset="-127"/>
              <a:sym typeface="Symbol" pitchFamily="18" charset="2"/>
            </a:endParaRP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ko-KR" altLang="en-US" sz="1800">
                <a:ea typeface="HY헤드라인M" pitchFamily="18" charset="-127"/>
              </a:rPr>
              <a:t>너무 작으면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수렴 속도가 너무 느린 문제점이 있다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Char char="•"/>
              <a:tabLst>
                <a:tab pos="268288" algn="l"/>
                <a:tab pos="901700" algn="l"/>
              </a:tabLst>
            </a:pPr>
            <a:r>
              <a:rPr lang="en-US" altLang="ko-KR" sz="1800" i="1">
                <a:ea typeface="HY헤드라인M" pitchFamily="18" charset="-127"/>
              </a:rPr>
              <a:t>|x</a:t>
            </a:r>
            <a:r>
              <a:rPr lang="en-US" altLang="ko-KR" sz="1800" i="1" baseline="-25000">
                <a:ea typeface="HY헤드라인M" pitchFamily="18" charset="-127"/>
              </a:rPr>
              <a:t>i+1</a:t>
            </a:r>
            <a:r>
              <a:rPr lang="en-US" altLang="ko-KR" sz="1800" i="1">
                <a:ea typeface="HY헤드라인M" pitchFamily="18" charset="-127"/>
              </a:rPr>
              <a:t> – x</a:t>
            </a:r>
            <a:r>
              <a:rPr lang="en-US" altLang="ko-KR" sz="1800" i="1" baseline="-25000">
                <a:ea typeface="HY헤드라인M" pitchFamily="18" charset="-127"/>
              </a:rPr>
              <a:t>i</a:t>
            </a:r>
            <a:r>
              <a:rPr lang="en-US" altLang="ko-KR" sz="1800" i="1">
                <a:ea typeface="HY헤드라인M" pitchFamily="18" charset="-127"/>
              </a:rPr>
              <a:t>|</a:t>
            </a:r>
            <a:r>
              <a:rPr lang="ko-KR" altLang="en-US" sz="1800">
                <a:ea typeface="HY헤드라인M" pitchFamily="18" charset="-127"/>
              </a:rPr>
              <a:t>가 주어진 에러 값을 가질 때까지 반복하여 근사 값을 찾는다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</p:txBody>
      </p:sp>
      <p:sp>
        <p:nvSpPr>
          <p:cNvPr id="966715" name="Text Box 59"/>
          <p:cNvSpPr txBox="1">
            <a:spLocks noChangeArrowheads="1"/>
          </p:cNvSpPr>
          <p:nvPr/>
        </p:nvSpPr>
        <p:spPr bwMode="auto">
          <a:xfrm>
            <a:off x="323850" y="5876925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10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solidFill>
                  <a:schemeClr val="folHlink"/>
                </a:solidFill>
                <a:ea typeface="HY헤드라인M" pitchFamily="18" charset="-127"/>
              </a:rPr>
              <a:t>뉴튼</a:t>
            </a:r>
            <a:r>
              <a:rPr lang="en-US" altLang="ko-KR" sz="2000">
                <a:solidFill>
                  <a:schemeClr val="folHlink"/>
                </a:solidFill>
                <a:ea typeface="HY헤드라인M" pitchFamily="18" charset="-127"/>
              </a:rPr>
              <a:t>-</a:t>
            </a:r>
            <a:r>
              <a:rPr lang="ko-KR" altLang="en-US" sz="2000">
                <a:solidFill>
                  <a:schemeClr val="folHlink"/>
                </a:solidFill>
                <a:ea typeface="HY헤드라인M" pitchFamily="18" charset="-127"/>
              </a:rPr>
              <a:t>랩슨법과 마찬가지로 발산하거나 통과하는 경우가 발생할 수 있다</a:t>
            </a:r>
            <a:r>
              <a:rPr lang="en-US" altLang="ko-KR" sz="2000">
                <a:solidFill>
                  <a:schemeClr val="folHlink"/>
                </a:solidFill>
                <a:ea typeface="HY헤드라인M" pitchFamily="18" charset="-127"/>
              </a:rPr>
              <a:t>.</a:t>
            </a:r>
          </a:p>
        </p:txBody>
      </p:sp>
      <p:sp>
        <p:nvSpPr>
          <p:cNvPr id="966716" name="Line 60"/>
          <p:cNvSpPr>
            <a:spLocks noChangeShapeType="1"/>
          </p:cNvSpPr>
          <p:nvPr/>
        </p:nvSpPr>
        <p:spPr bwMode="auto">
          <a:xfrm flipV="1">
            <a:off x="1619250" y="2852738"/>
            <a:ext cx="0" cy="254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66717" name="Line 61"/>
          <p:cNvSpPr>
            <a:spLocks noChangeShapeType="1"/>
          </p:cNvSpPr>
          <p:nvPr/>
        </p:nvSpPr>
        <p:spPr bwMode="auto">
          <a:xfrm>
            <a:off x="2640013" y="3905250"/>
            <a:ext cx="576262" cy="792163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66718" name="Line 62"/>
          <p:cNvSpPr>
            <a:spLocks noChangeShapeType="1"/>
          </p:cNvSpPr>
          <p:nvPr/>
        </p:nvSpPr>
        <p:spPr bwMode="auto">
          <a:xfrm flipH="1" flipV="1">
            <a:off x="2916238" y="4265613"/>
            <a:ext cx="0" cy="935037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66719" name="Object 63"/>
          <p:cNvGraphicFramePr>
            <a:graphicFrameLocks noChangeAspect="1"/>
          </p:cNvGraphicFramePr>
          <p:nvPr/>
        </p:nvGraphicFramePr>
        <p:xfrm>
          <a:off x="2771775" y="5138738"/>
          <a:ext cx="15065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26" name="Equation" r:id="rId11" imgW="583920" imgH="279360" progId="Equation.DSMT4">
                  <p:embed/>
                </p:oleObj>
              </mc:Choice>
              <mc:Fallback>
                <p:oleObj name="Equation" r:id="rId11" imgW="583920" imgH="27936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138738"/>
                        <a:ext cx="150653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6720" name="Line 64"/>
          <p:cNvSpPr>
            <a:spLocks noChangeShapeType="1"/>
          </p:cNvSpPr>
          <p:nvPr/>
        </p:nvSpPr>
        <p:spPr bwMode="auto">
          <a:xfrm flipH="1">
            <a:off x="3852863" y="3460750"/>
            <a:ext cx="982662" cy="1308100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66721" name="Line 65"/>
          <p:cNvSpPr>
            <a:spLocks noChangeShapeType="1"/>
          </p:cNvSpPr>
          <p:nvPr/>
        </p:nvSpPr>
        <p:spPr bwMode="auto">
          <a:xfrm flipH="1" flipV="1">
            <a:off x="4356100" y="3976688"/>
            <a:ext cx="0" cy="1223962"/>
          </a:xfrm>
          <a:prstGeom prst="line">
            <a:avLst/>
          </a:prstGeom>
          <a:noFill/>
          <a:ln w="1905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66722" name="Object 66"/>
          <p:cNvGraphicFramePr>
            <a:graphicFrameLocks noChangeAspect="1"/>
          </p:cNvGraphicFramePr>
          <p:nvPr/>
        </p:nvGraphicFramePr>
        <p:xfrm>
          <a:off x="4235450" y="5200650"/>
          <a:ext cx="24241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727" name="Equation" r:id="rId13" imgW="939600" imgH="164880" progId="Equation.DSMT4">
                  <p:embed/>
                </p:oleObj>
              </mc:Choice>
              <mc:Fallback>
                <p:oleObj name="Equation" r:id="rId13" imgW="939600" imgH="16488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5200650"/>
                        <a:ext cx="2424113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55898FA-1C83-4C9B-AF1F-500036F32166}" type="slidenum">
              <a:rPr lang="en-US" altLang="ko-KR"/>
              <a:pPr/>
              <a:t>55</a:t>
            </a:fld>
            <a:endParaRPr lang="en-US" altLang="ko-KR"/>
          </a:p>
        </p:txBody>
      </p:sp>
      <p:sp>
        <p:nvSpPr>
          <p:cNvPr id="968706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뉴튼법을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알고리즘</a:t>
            </a:r>
          </a:p>
        </p:txBody>
      </p:sp>
      <p:sp>
        <p:nvSpPr>
          <p:cNvPr id="968707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68709" name="Rectangle 5"/>
          <p:cNvSpPr>
            <a:spLocks noChangeArrowheads="1"/>
          </p:cNvSpPr>
          <p:nvPr/>
        </p:nvSpPr>
        <p:spPr bwMode="auto">
          <a:xfrm>
            <a:off x="611188" y="1268413"/>
            <a:ext cx="7777162" cy="3921125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b="1"/>
              <a:t>procedure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newton-min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1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c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e</a:t>
            </a:r>
            <a:r>
              <a:rPr kumimoji="0" lang="en-US" altLang="ko-KR" sz="1800"/>
              <a:t>: real numbers)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1</a:t>
            </a:r>
            <a:r>
              <a:rPr kumimoji="0" lang="en-US" altLang="ko-KR" sz="1800" baseline="-25000"/>
              <a:t> </a:t>
            </a:r>
            <a:r>
              <a:rPr kumimoji="0" lang="en-US" altLang="ko-KR" sz="1800"/>
              <a:t>is an initial point.}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c</a:t>
            </a:r>
            <a:r>
              <a:rPr kumimoji="0" lang="en-US" altLang="ko-KR" sz="1800" baseline="-25000"/>
              <a:t> </a:t>
            </a:r>
            <a:r>
              <a:rPr kumimoji="0" lang="en-US" altLang="ko-KR" sz="1800"/>
              <a:t>is a constant for the Newton equation.}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e</a:t>
            </a:r>
            <a:r>
              <a:rPr kumimoji="0" lang="en-US" altLang="ko-KR" sz="1800" baseline="-25000"/>
              <a:t> </a:t>
            </a:r>
            <a:r>
              <a:rPr kumimoji="0" lang="en-US" altLang="ko-KR" sz="1800"/>
              <a:t>is an allowable error value.}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i</a:t>
            </a:r>
            <a:r>
              <a:rPr kumimoji="0" lang="en-US" altLang="ko-KR" sz="1800"/>
              <a:t> := 0;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</a:t>
            </a:r>
            <a:r>
              <a:rPr kumimoji="0" lang="en-US" altLang="ko-KR" sz="1800" b="1"/>
              <a:t>do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	i</a:t>
            </a:r>
            <a:r>
              <a:rPr kumimoji="0" lang="en-US" altLang="ko-KR" sz="1800"/>
              <a:t>++;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	x</a:t>
            </a:r>
            <a:r>
              <a:rPr kumimoji="0" lang="en-US" altLang="ko-KR" sz="1800" i="1" baseline="-25000"/>
              <a:t>i+1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i </a:t>
            </a:r>
            <a:r>
              <a:rPr kumimoji="0" lang="en-US" altLang="ko-KR" sz="1800"/>
              <a:t>– </a:t>
            </a:r>
            <a:r>
              <a:rPr kumimoji="0" lang="en-US" altLang="ko-KR" sz="1800" i="1"/>
              <a:t>c</a:t>
            </a:r>
            <a:r>
              <a:rPr kumimoji="0" lang="en-US" altLang="ko-KR" sz="1800" i="1">
                <a:sym typeface="Symbol" pitchFamily="18" charset="2"/>
              </a:rPr>
              <a:t></a:t>
            </a:r>
            <a:r>
              <a:rPr kumimoji="0" lang="en-US" altLang="ko-KR" sz="1800" i="1"/>
              <a:t>f</a:t>
            </a:r>
            <a:r>
              <a:rPr kumimoji="0" lang="en-US" altLang="ko-KR" sz="1800" i="1">
                <a:sym typeface="Symbol" pitchFamily="18" charset="2"/>
              </a:rPr>
              <a:t>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i</a:t>
            </a:r>
            <a:r>
              <a:rPr kumimoji="0" lang="en-US" altLang="ko-KR" sz="1800"/>
              <a:t>);</a:t>
            </a:r>
            <a:endParaRPr kumimoji="0" lang="en-US" altLang="ko-KR" sz="1800" i="1"/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</a:t>
            </a:r>
            <a:r>
              <a:rPr kumimoji="0" lang="en-US" altLang="ko-KR" sz="1800" b="1"/>
              <a:t>while |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i+1</a:t>
            </a:r>
            <a:r>
              <a:rPr kumimoji="0" lang="en-US" altLang="ko-KR" sz="1800"/>
              <a:t> -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i</a:t>
            </a:r>
            <a:r>
              <a:rPr kumimoji="0" lang="en-US" altLang="ko-KR" sz="1800" i="1"/>
              <a:t>|</a:t>
            </a:r>
            <a:r>
              <a:rPr kumimoji="0" lang="en-US" altLang="ko-KR" sz="1800"/>
              <a:t> &gt; </a:t>
            </a:r>
            <a:r>
              <a:rPr kumimoji="0" lang="en-US" altLang="ko-KR" sz="1800" i="1"/>
              <a:t>e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	</a:t>
            </a:r>
            <a:r>
              <a:rPr kumimoji="0" lang="en-US" altLang="ko-KR" sz="1800" b="1"/>
              <a:t>return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i+1</a:t>
            </a:r>
            <a:r>
              <a:rPr kumimoji="0" lang="en-US" altLang="ko-KR" sz="1800">
                <a:sym typeface="Symbol" pitchFamily="18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69EF869-4B4E-4E91-A66E-4E5D3BEBE5D8}" type="slidenum">
              <a:rPr lang="en-US" altLang="ko-KR"/>
              <a:pPr/>
              <a:t>56</a:t>
            </a:fld>
            <a:endParaRPr lang="en-US" altLang="ko-KR"/>
          </a:p>
        </p:txBody>
      </p:sp>
      <p:sp>
        <p:nvSpPr>
          <p:cNvPr id="970754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뉴튼법을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</a:p>
        </p:txBody>
      </p:sp>
      <p:sp>
        <p:nvSpPr>
          <p:cNvPr id="970755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70756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 </a:t>
            </a:r>
            <a:r>
              <a:rPr lang="ko-KR" altLang="en-US" sz="2000">
                <a:ea typeface="HY헤드라인M" pitchFamily="18" charset="-127"/>
              </a:rPr>
              <a:t>대상 함수</a:t>
            </a:r>
            <a:r>
              <a:rPr lang="en-US" altLang="ko-KR" sz="2000">
                <a:ea typeface="HY헤드라인M" pitchFamily="18" charset="-127"/>
              </a:rPr>
              <a:t>: </a:t>
            </a:r>
          </a:p>
        </p:txBody>
      </p:sp>
      <p:graphicFrame>
        <p:nvGraphicFramePr>
          <p:cNvPr id="970757" name="Object 5"/>
          <p:cNvGraphicFramePr>
            <a:graphicFrameLocks noChangeAspect="1"/>
          </p:cNvGraphicFramePr>
          <p:nvPr/>
        </p:nvGraphicFramePr>
        <p:xfrm>
          <a:off x="2025650" y="804863"/>
          <a:ext cx="3051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0758" name="Equation" r:id="rId5" imgW="1066680" imgH="190440" progId="Equation.DSMT4">
                  <p:embed/>
                </p:oleObj>
              </mc:Choice>
              <mc:Fallback>
                <p:oleObj name="Equation" r:id="rId5" imgW="106668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804863"/>
                        <a:ext cx="30511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0758" name="Rectangle 6"/>
          <p:cNvSpPr>
            <a:spLocks noChangeArrowheads="1"/>
          </p:cNvSpPr>
          <p:nvPr/>
        </p:nvSpPr>
        <p:spPr bwMode="auto">
          <a:xfrm>
            <a:off x="538163" y="1292225"/>
            <a:ext cx="8137525" cy="5267325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&lt;stdlib.h&gt;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&lt;math.h&gt;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f(float x);       	// evaluation of f(x)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f_prime(float x);	// evaluation of the derivative of f(x)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main(int argc, char *argv[])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int i = 1;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float xi, xi_plus, c, e, delta;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if(argc &lt; 4)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printf("Usage: %s x1 c e\n", argv[0]);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exit(0);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xi = (float)atof(argv[1]);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c  = (float)atof(argv[2]);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e  = (float)atof(argv[3]);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printf("x1 = %.10f\n", xi);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printf("c  = %.10f\n", c);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printf("e  = %.10f\n", e);</a:t>
            </a:r>
          </a:p>
        </p:txBody>
      </p:sp>
      <p:sp>
        <p:nvSpPr>
          <p:cNvPr id="970759" name="Rectangle 7"/>
          <p:cNvSpPr>
            <a:spLocks noChangeArrowheads="1"/>
          </p:cNvSpPr>
          <p:nvPr/>
        </p:nvSpPr>
        <p:spPr bwMode="auto">
          <a:xfrm>
            <a:off x="647700" y="4911725"/>
            <a:ext cx="7861300" cy="15970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70760" name="Rectangle 8"/>
          <p:cNvSpPr>
            <a:spLocks noChangeArrowheads="1"/>
          </p:cNvSpPr>
          <p:nvPr/>
        </p:nvSpPr>
        <p:spPr bwMode="auto">
          <a:xfrm>
            <a:off x="646113" y="1341438"/>
            <a:ext cx="7861300" cy="345598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9" grpId="0" animBg="1"/>
      <p:bldP spid="97076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31FA0E4-E224-4D27-9A54-D74F7CCE4F59}" type="slidenum">
              <a:rPr lang="en-US" altLang="ko-KR"/>
              <a:pPr/>
              <a:t>57</a:t>
            </a:fld>
            <a:endParaRPr lang="en-US" altLang="ko-KR"/>
          </a:p>
        </p:txBody>
      </p:sp>
      <p:sp>
        <p:nvSpPr>
          <p:cNvPr id="972802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뉴튼법을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  <p:sp>
        <p:nvSpPr>
          <p:cNvPr id="972803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72804" name="Rectangle 4"/>
          <p:cNvSpPr>
            <a:spLocks noChangeArrowheads="1"/>
          </p:cNvSpPr>
          <p:nvPr/>
        </p:nvSpPr>
        <p:spPr bwMode="auto">
          <a:xfrm>
            <a:off x="538163" y="1035050"/>
            <a:ext cx="8137525" cy="4841875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do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</a:t>
            </a:r>
            <a:r>
              <a:rPr kumimoji="0" lang="en-US" altLang="ko-KR" sz="1400" b="1">
                <a:latin typeface="Courier New" pitchFamily="49" charset="0"/>
              </a:rPr>
              <a:t>xi_plus = xi - c*f_prime(xi);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 b="1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delta = fabs(xi_plus - xi);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printf("[%02d]: The min is (%.8f, %.8f) &lt;with error %.8f&gt;\n",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		i++, xi_plus, f(xi_plus), delta);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xi = xi_plus;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} while(delta &gt; e);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f(float x)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return ( (2.5*pow(x,2.0)) - (7.0*x) + 2.5); //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f_prime(float x)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return ( 5.0*x - 7.0);  //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}</a:t>
            </a:r>
          </a:p>
        </p:txBody>
      </p:sp>
      <p:sp>
        <p:nvSpPr>
          <p:cNvPr id="972805" name="Rectangle 5"/>
          <p:cNvSpPr>
            <a:spLocks noChangeArrowheads="1"/>
          </p:cNvSpPr>
          <p:nvPr/>
        </p:nvSpPr>
        <p:spPr bwMode="auto">
          <a:xfrm>
            <a:off x="611188" y="1081088"/>
            <a:ext cx="7861300" cy="21780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72806" name="Object 6"/>
          <p:cNvGraphicFramePr>
            <a:graphicFrameLocks noChangeAspect="1"/>
          </p:cNvGraphicFramePr>
          <p:nvPr/>
        </p:nvGraphicFramePr>
        <p:xfrm>
          <a:off x="6097588" y="4195763"/>
          <a:ext cx="21145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0" name="Equation" r:id="rId4" imgW="1066680" imgH="190440" progId="Equation.DSMT4">
                  <p:embed/>
                </p:oleObj>
              </mc:Choice>
              <mc:Fallback>
                <p:oleObj name="Equation" r:id="rId4" imgW="1066680" imgH="190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4195763"/>
                        <a:ext cx="211455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2810" name="Group 10"/>
          <p:cNvGrpSpPr>
            <a:grpSpLocks/>
          </p:cNvGrpSpPr>
          <p:nvPr/>
        </p:nvGrpSpPr>
        <p:grpSpPr bwMode="auto">
          <a:xfrm>
            <a:off x="611188" y="3789363"/>
            <a:ext cx="7861300" cy="2036762"/>
            <a:chOff x="385" y="2387"/>
            <a:chExt cx="4952" cy="1283"/>
          </a:xfrm>
        </p:grpSpPr>
        <p:sp>
          <p:nvSpPr>
            <p:cNvPr id="972807" name="Rectangle 7"/>
            <p:cNvSpPr>
              <a:spLocks noChangeArrowheads="1"/>
            </p:cNvSpPr>
            <p:nvPr/>
          </p:nvSpPr>
          <p:spPr bwMode="auto">
            <a:xfrm>
              <a:off x="385" y="2387"/>
              <a:ext cx="4952" cy="617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72808" name="Rectangle 8"/>
            <p:cNvSpPr>
              <a:spLocks noChangeArrowheads="1"/>
            </p:cNvSpPr>
            <p:nvPr/>
          </p:nvSpPr>
          <p:spPr bwMode="auto">
            <a:xfrm>
              <a:off x="385" y="3053"/>
              <a:ext cx="4952" cy="617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graphicFrame>
        <p:nvGraphicFramePr>
          <p:cNvPr id="972809" name="Object 9"/>
          <p:cNvGraphicFramePr>
            <a:graphicFrameLocks noChangeAspect="1"/>
          </p:cNvGraphicFramePr>
          <p:nvPr/>
        </p:nvGraphicFramePr>
        <p:xfrm>
          <a:off x="3911600" y="5294313"/>
          <a:ext cx="15367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1" name="Equation" r:id="rId6" imgW="774360" imgH="164880" progId="Equation.DSMT4">
                  <p:embed/>
                </p:oleObj>
              </mc:Choice>
              <mc:Fallback>
                <p:oleObj name="Equation" r:id="rId6" imgW="774360" imgH="164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5294313"/>
                        <a:ext cx="1536700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0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66474E06-FDB7-4BA5-A19E-C702DD32C98E}" type="slidenum">
              <a:rPr lang="en-US" altLang="ko-KR"/>
              <a:pPr/>
              <a:t>58</a:t>
            </a:fld>
            <a:endParaRPr lang="en-US" altLang="ko-KR"/>
          </a:p>
        </p:txBody>
      </p:sp>
      <p:sp>
        <p:nvSpPr>
          <p:cNvPr id="974850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뉴튼법을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</a:t>
            </a:r>
          </a:p>
        </p:txBody>
      </p:sp>
      <p:sp>
        <p:nvSpPr>
          <p:cNvPr id="974851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974852" name="Picture 4" descr="min-bis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836613"/>
            <a:ext cx="7512050" cy="5683250"/>
          </a:xfrm>
          <a:prstGeom prst="rect">
            <a:avLst/>
          </a:prstGeom>
          <a:noFill/>
        </p:spPr>
      </p:pic>
      <p:sp>
        <p:nvSpPr>
          <p:cNvPr id="974854" name="Rectangle 6"/>
          <p:cNvSpPr>
            <a:spLocks noChangeArrowheads="1"/>
          </p:cNvSpPr>
          <p:nvPr/>
        </p:nvSpPr>
        <p:spPr bwMode="auto">
          <a:xfrm>
            <a:off x="423863" y="5895975"/>
            <a:ext cx="8350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ko-KR" altLang="en-US" sz="2000">
                <a:solidFill>
                  <a:srgbClr val="FFCC00"/>
                </a:solidFill>
                <a:ea typeface="HY헤드라인M" pitchFamily="18" charset="-127"/>
              </a:rPr>
              <a:t>이분법</a:t>
            </a:r>
          </a:p>
        </p:txBody>
      </p:sp>
      <p:pic>
        <p:nvPicPr>
          <p:cNvPr id="974855" name="Picture 7" descr="min-new-1"/>
          <p:cNvPicPr>
            <a:picLocks noChangeAspect="1" noChangeArrowheads="1"/>
          </p:cNvPicPr>
          <p:nvPr/>
        </p:nvPicPr>
        <p:blipFill>
          <a:blip r:embed="rId4" cstate="print"/>
          <a:srcRect b="32198"/>
          <a:stretch>
            <a:fillRect/>
          </a:stretch>
        </p:blipFill>
        <p:spPr bwMode="auto">
          <a:xfrm>
            <a:off x="1042988" y="1557338"/>
            <a:ext cx="7943850" cy="407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7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58815C08-0311-46F0-8119-C3735AF59F5D}" type="slidenum">
              <a:rPr lang="en-US" altLang="ko-KR"/>
              <a:pPr/>
              <a:t>59</a:t>
            </a:fld>
            <a:endParaRPr lang="en-US" altLang="ko-KR"/>
          </a:p>
        </p:txBody>
      </p:sp>
      <p:sp>
        <p:nvSpPr>
          <p:cNvPr id="980994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뉴튼법을 이용한 극대값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개요</a:t>
            </a:r>
          </a:p>
        </p:txBody>
      </p:sp>
      <p:sp>
        <p:nvSpPr>
          <p:cNvPr id="980995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81012" name="Text Box 20"/>
          <p:cNvSpPr txBox="1">
            <a:spLocks noChangeArrowheads="1"/>
          </p:cNvSpPr>
          <p:nvPr/>
        </p:nvSpPr>
        <p:spPr bwMode="auto">
          <a:xfrm>
            <a:off x="323850" y="908050"/>
            <a:ext cx="8569325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의 일차 도함수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의 성질을 이용한다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  <a:tab pos="901700" algn="l"/>
              </a:tabLst>
            </a:pPr>
            <a:r>
              <a:rPr lang="en-US" altLang="ko-KR" sz="1800">
                <a:ea typeface="HY헤드라인M" pitchFamily="18" charset="-127"/>
              </a:rPr>
              <a:t>	1)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 &lt;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감소하는 구간으로서 극대값은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ko-KR" altLang="en-US" sz="1800">
                <a:ea typeface="HY헤드라인M" pitchFamily="18" charset="-127"/>
              </a:rPr>
              <a:t>보다 더 왼쪽에 존재하고</a:t>
            </a:r>
            <a:r>
              <a:rPr lang="en-US" altLang="ko-KR" sz="1800">
                <a:ea typeface="HY헤드라인M" pitchFamily="18" charset="-127"/>
              </a:rPr>
              <a:t>,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  <a:tab pos="901700" algn="l"/>
              </a:tabLst>
            </a:pPr>
            <a:r>
              <a:rPr lang="en-US" altLang="ko-KR" sz="1800">
                <a:ea typeface="HY헤드라인M" pitchFamily="18" charset="-127"/>
              </a:rPr>
              <a:t>	2)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en-US" altLang="ko-KR" sz="1800">
                <a:ea typeface="HY헤드라인M" pitchFamily="18" charset="-127"/>
              </a:rPr>
              <a:t>) &gt;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증가하는 구간으로서 극대값은 </a:t>
            </a:r>
            <a:r>
              <a:rPr lang="en-US" altLang="ko-KR" sz="1800" i="1">
                <a:ea typeface="HY헤드라인M" pitchFamily="18" charset="-127"/>
              </a:rPr>
              <a:t>a</a:t>
            </a:r>
            <a:r>
              <a:rPr lang="ko-KR" altLang="en-US" sz="1800">
                <a:ea typeface="HY헤드라인M" pitchFamily="18" charset="-127"/>
              </a:rPr>
              <a:t>보다 더 오른쪽에 존재한다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  <a:tab pos="901700" algn="l"/>
              </a:tabLst>
            </a:pPr>
            <a:endParaRPr lang="en-US" altLang="ko-KR" sz="18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따라서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다음 식을 사용하여 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i="1" baseline="-25000">
                <a:ea typeface="HY헤드라인M" pitchFamily="18" charset="-127"/>
              </a:rPr>
              <a:t>i</a:t>
            </a:r>
            <a:r>
              <a:rPr lang="ko-KR" altLang="en-US" sz="2000">
                <a:ea typeface="HY헤드라인M" pitchFamily="18" charset="-127"/>
              </a:rPr>
              <a:t>를 반복 계산하여 극대값으로 수렴해 간다</a:t>
            </a:r>
            <a:r>
              <a:rPr lang="en-US" altLang="ko-KR" sz="2000">
                <a:ea typeface="HY헤드라인M" pitchFamily="18" charset="-127"/>
              </a:rPr>
              <a:t>.</a:t>
            </a:r>
            <a:endParaRPr lang="en-US" altLang="ko-KR" sz="1800">
              <a:ea typeface="HY헤드라인M" pitchFamily="18" charset="-127"/>
            </a:endParaRPr>
          </a:p>
        </p:txBody>
      </p:sp>
      <p:graphicFrame>
        <p:nvGraphicFramePr>
          <p:cNvPr id="981013" name="Object 21"/>
          <p:cNvGraphicFramePr>
            <a:graphicFrameLocks noChangeAspect="1"/>
          </p:cNvGraphicFramePr>
          <p:nvPr/>
        </p:nvGraphicFramePr>
        <p:xfrm>
          <a:off x="969963" y="3357563"/>
          <a:ext cx="266541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1014" name="Equation" r:id="rId5" imgW="774360" imgH="164880" progId="Equation.DSMT4">
                  <p:embed/>
                </p:oleObj>
              </mc:Choice>
              <mc:Fallback>
                <p:oleObj name="Equation" r:id="rId5" imgW="774360" imgH="1648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3357563"/>
                        <a:ext cx="266541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1014" name="Text Box 22"/>
          <p:cNvSpPr txBox="1">
            <a:spLocks noChangeArrowheads="1"/>
          </p:cNvSpPr>
          <p:nvPr/>
        </p:nvSpPr>
        <p:spPr bwMode="auto">
          <a:xfrm>
            <a:off x="323850" y="4038600"/>
            <a:ext cx="8569325" cy="176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  <a:tab pos="901700" algn="l"/>
              </a:tabLst>
            </a:pPr>
            <a:r>
              <a:rPr lang="en-US" altLang="ko-KR" sz="1800">
                <a:ea typeface="HY헤드라인M" pitchFamily="18" charset="-127"/>
              </a:rPr>
              <a:t>	1)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</a:t>
            </a:r>
            <a:r>
              <a:rPr lang="en-US" altLang="ko-KR" sz="1800">
                <a:ea typeface="HY헤드라인M" pitchFamily="18" charset="-127"/>
              </a:rPr>
              <a:t>) &lt;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cf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가 음수가 되어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i+1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ko-KR" altLang="en-US" sz="1800">
                <a:ea typeface="HY헤드라인M" pitchFamily="18" charset="-127"/>
              </a:rPr>
              <a:t>은 왼쪽으로 이동한다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  <a:tab pos="901700" algn="l"/>
              </a:tabLst>
            </a:pPr>
            <a:r>
              <a:rPr lang="en-US" altLang="ko-KR" sz="1800">
                <a:ea typeface="HY헤드라인M" pitchFamily="18" charset="-127"/>
              </a:rPr>
              <a:t>	2) </a:t>
            </a:r>
            <a:r>
              <a:rPr lang="en-US" altLang="ko-KR" sz="1800" i="1">
                <a:ea typeface="HY헤드라인M" pitchFamily="18" charset="-127"/>
              </a:rPr>
              <a:t>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</a:t>
            </a:r>
            <a:r>
              <a:rPr lang="en-US" altLang="ko-KR" sz="1800">
                <a:ea typeface="HY헤드라인M" pitchFamily="18" charset="-127"/>
              </a:rPr>
              <a:t>) &gt; 0 </a:t>
            </a:r>
            <a:r>
              <a:rPr lang="ko-KR" altLang="en-US" sz="1800">
                <a:ea typeface="HY헤드라인M" pitchFamily="18" charset="-127"/>
              </a:rPr>
              <a:t>이면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cf</a:t>
            </a:r>
            <a:r>
              <a:rPr lang="en-US" altLang="ko-KR" sz="1800" i="1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가 양수가 되어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 i="1" baseline="-25000">
                <a:ea typeface="HY헤드라인M" pitchFamily="18" charset="-127"/>
              </a:rPr>
              <a:t>i+1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ko-KR" altLang="en-US" sz="1800">
                <a:ea typeface="HY헤드라인M" pitchFamily="18" charset="-127"/>
              </a:rPr>
              <a:t>은 오른쪽으로 이동한다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  <a:tab pos="901700" algn="l"/>
              </a:tabLst>
            </a:pPr>
            <a:endParaRPr lang="en-US" altLang="ko-KR" sz="18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상수 </a:t>
            </a:r>
            <a:r>
              <a:rPr lang="en-US" altLang="ko-KR" sz="2000" i="1">
                <a:ea typeface="HY헤드라인M" pitchFamily="18" charset="-127"/>
              </a:rPr>
              <a:t>c</a:t>
            </a:r>
            <a:r>
              <a:rPr lang="ko-KR" altLang="en-US" sz="2000">
                <a:ea typeface="HY헤드라인M" pitchFamily="18" charset="-127"/>
              </a:rPr>
              <a:t>는 좌우로 움직이는 폭을 결정한다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CD2DC1F-E2B7-4CC6-AB0F-39023399FDAF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884744" name="AutoShape 8"/>
          <p:cNvSpPr>
            <a:spLocks noChangeArrowheads="1"/>
          </p:cNvSpPr>
          <p:nvPr/>
        </p:nvSpPr>
        <p:spPr bwMode="auto">
          <a:xfrm>
            <a:off x="395288" y="3971925"/>
            <a:ext cx="7993062" cy="11430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5400">
            <a:solidFill>
              <a:srgbClr val="800080"/>
            </a:solidFill>
            <a:prstDash val="sysDot"/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84738" name="Text Box 2"/>
          <p:cNvSpPr txBox="1">
            <a:spLocks noChangeArrowheads="1"/>
          </p:cNvSpPr>
          <p:nvPr/>
        </p:nvSpPr>
        <p:spPr bwMode="auto">
          <a:xfrm>
            <a:off x="323850" y="1065213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할선법</a:t>
            </a:r>
            <a:r>
              <a:rPr lang="en-US" altLang="ko-KR" sz="2000">
                <a:ea typeface="HY헤드라인M" pitchFamily="18" charset="-127"/>
              </a:rPr>
              <a:t>: </a:t>
            </a:r>
            <a:r>
              <a:rPr lang="ko-KR" altLang="en-US" sz="2000">
                <a:ea typeface="HY헤드라인M" pitchFamily="18" charset="-127"/>
              </a:rPr>
              <a:t>뉴튼</a:t>
            </a:r>
            <a:r>
              <a:rPr lang="en-US" altLang="ko-KR" sz="2000">
                <a:ea typeface="HY헤드라인M" pitchFamily="18" charset="-127"/>
              </a:rPr>
              <a:t>-</a:t>
            </a:r>
            <a:r>
              <a:rPr lang="ko-KR" altLang="en-US" sz="2000">
                <a:ea typeface="HY헤드라인M" pitchFamily="18" charset="-127"/>
              </a:rPr>
              <a:t>랩슨의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 i="1" baseline="-25000">
                <a:ea typeface="HY헤드라인M" pitchFamily="18" charset="-127"/>
              </a:rPr>
              <a:t>i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대신에                     을 대입하여 사용</a:t>
            </a:r>
          </a:p>
        </p:txBody>
      </p:sp>
      <p:sp>
        <p:nvSpPr>
          <p:cNvPr id="884739" name="Text Box 3"/>
          <p:cNvSpPr txBox="1">
            <a:spLocks noChangeArrowheads="1"/>
          </p:cNvSpPr>
          <p:nvPr/>
        </p:nvSpPr>
        <p:spPr bwMode="auto">
          <a:xfrm>
            <a:off x="7980363" y="476250"/>
            <a:ext cx="107315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Secant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884740" name="Rectangle 4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할선법 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(4/4)</a:t>
            </a:r>
          </a:p>
        </p:txBody>
      </p:sp>
      <p:graphicFrame>
        <p:nvGraphicFramePr>
          <p:cNvPr id="884741" name="Object 5"/>
          <p:cNvGraphicFramePr>
            <a:graphicFrameLocks noChangeAspect="1"/>
          </p:cNvGraphicFramePr>
          <p:nvPr/>
        </p:nvGraphicFramePr>
        <p:xfrm>
          <a:off x="566738" y="1704975"/>
          <a:ext cx="4652962" cy="322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44" name="Equation" r:id="rId5" imgW="1765080" imgH="1231560" progId="Equation.DSMT4">
                  <p:embed/>
                </p:oleObj>
              </mc:Choice>
              <mc:Fallback>
                <p:oleObj name="Equation" r:id="rId5" imgW="1765080" imgH="1231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704975"/>
                        <a:ext cx="4652962" cy="322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4743" name="Object 7"/>
          <p:cNvGraphicFramePr>
            <a:graphicFrameLocks noChangeAspect="1"/>
          </p:cNvGraphicFramePr>
          <p:nvPr/>
        </p:nvGraphicFramePr>
        <p:xfrm>
          <a:off x="4572000" y="1006475"/>
          <a:ext cx="13684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745" name="Equation" r:id="rId7" imgW="685800" imgH="317160" progId="Equation.DSMT4">
                  <p:embed/>
                </p:oleObj>
              </mc:Choice>
              <mc:Fallback>
                <p:oleObj name="Equation" r:id="rId7" imgW="685800" imgH="317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006475"/>
                        <a:ext cx="1368425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4745" name="Text Box 9"/>
          <p:cNvSpPr txBox="1">
            <a:spLocks noChangeArrowheads="1"/>
          </p:cNvSpPr>
          <p:nvPr/>
        </p:nvSpPr>
        <p:spPr bwMode="auto">
          <a:xfrm>
            <a:off x="323850" y="5434013"/>
            <a:ext cx="8569325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Note: </a:t>
            </a:r>
            <a:r>
              <a:rPr lang="ko-KR" altLang="en-US" sz="2000">
                <a:ea typeface="HY헤드라인M" pitchFamily="18" charset="-127"/>
              </a:rPr>
              <a:t>뉴튼</a:t>
            </a:r>
            <a:r>
              <a:rPr lang="en-US" altLang="ko-KR" sz="2000">
                <a:ea typeface="HY헤드라인M" pitchFamily="18" charset="-127"/>
              </a:rPr>
              <a:t>-</a:t>
            </a:r>
            <a:r>
              <a:rPr lang="ko-KR" altLang="en-US" sz="2000">
                <a:ea typeface="HY헤드라인M" pitchFamily="18" charset="-127"/>
              </a:rPr>
              <a:t>랩슨법에서는 하나의 포인트를 사용하여 다음 포인트를 결정한 반면에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할선법에서는 두 개의 포인트를 사용한다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3ACBC31D-8CC2-4743-8661-61C882E63F00}" type="slidenum">
              <a:rPr lang="en-US" altLang="ko-KR"/>
              <a:pPr/>
              <a:t>60</a:t>
            </a:fld>
            <a:endParaRPr lang="en-US" altLang="ko-KR"/>
          </a:p>
        </p:txBody>
      </p:sp>
      <p:sp>
        <p:nvSpPr>
          <p:cNvPr id="983042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뉴튼법을 이용한 극대값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-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알고리즘</a:t>
            </a:r>
          </a:p>
        </p:txBody>
      </p:sp>
      <p:sp>
        <p:nvSpPr>
          <p:cNvPr id="983043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83045" name="Rectangle 5"/>
          <p:cNvSpPr>
            <a:spLocks noChangeArrowheads="1"/>
          </p:cNvSpPr>
          <p:nvPr/>
        </p:nvSpPr>
        <p:spPr bwMode="auto">
          <a:xfrm>
            <a:off x="611188" y="1268413"/>
            <a:ext cx="7777162" cy="3921125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b="1"/>
              <a:t>procedure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newton-max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1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c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e</a:t>
            </a:r>
            <a:r>
              <a:rPr kumimoji="0" lang="en-US" altLang="ko-KR" sz="1800"/>
              <a:t>: real numbers)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1</a:t>
            </a:r>
            <a:r>
              <a:rPr kumimoji="0" lang="en-US" altLang="ko-KR" sz="1800" baseline="-25000"/>
              <a:t> </a:t>
            </a:r>
            <a:r>
              <a:rPr kumimoji="0" lang="en-US" altLang="ko-KR" sz="1800"/>
              <a:t>is an initial point.}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c</a:t>
            </a:r>
            <a:r>
              <a:rPr kumimoji="0" lang="en-US" altLang="ko-KR" sz="1800" baseline="-25000"/>
              <a:t> </a:t>
            </a:r>
            <a:r>
              <a:rPr kumimoji="0" lang="en-US" altLang="ko-KR" sz="1800"/>
              <a:t>is a constant for the Newton equation.}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e</a:t>
            </a:r>
            <a:r>
              <a:rPr kumimoji="0" lang="en-US" altLang="ko-KR" sz="1800" baseline="-25000"/>
              <a:t> </a:t>
            </a:r>
            <a:r>
              <a:rPr kumimoji="0" lang="en-US" altLang="ko-KR" sz="1800"/>
              <a:t>is an allowable error value.}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i</a:t>
            </a:r>
            <a:r>
              <a:rPr kumimoji="0" lang="en-US" altLang="ko-KR" sz="1800"/>
              <a:t> := 0;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</a:t>
            </a:r>
            <a:r>
              <a:rPr kumimoji="0" lang="en-US" altLang="ko-KR" sz="1800" b="1"/>
              <a:t>do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	i</a:t>
            </a:r>
            <a:r>
              <a:rPr kumimoji="0" lang="en-US" altLang="ko-KR" sz="1800"/>
              <a:t>++;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	x</a:t>
            </a:r>
            <a:r>
              <a:rPr kumimoji="0" lang="en-US" altLang="ko-KR" sz="1800" i="1" baseline="-25000"/>
              <a:t>i+1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i </a:t>
            </a:r>
            <a:r>
              <a:rPr kumimoji="0" lang="en-US" altLang="ko-KR" sz="1800"/>
              <a:t>+ </a:t>
            </a:r>
            <a:r>
              <a:rPr kumimoji="0" lang="en-US" altLang="ko-KR" sz="1800" i="1"/>
              <a:t>c</a:t>
            </a:r>
            <a:r>
              <a:rPr kumimoji="0" lang="en-US" altLang="ko-KR" sz="1800" i="1">
                <a:sym typeface="Symbol" pitchFamily="18" charset="2"/>
              </a:rPr>
              <a:t></a:t>
            </a:r>
            <a:r>
              <a:rPr kumimoji="0" lang="en-US" altLang="ko-KR" sz="1800" i="1"/>
              <a:t>f</a:t>
            </a:r>
            <a:r>
              <a:rPr kumimoji="0" lang="en-US" altLang="ko-KR" sz="1800" i="1">
                <a:sym typeface="Symbol" pitchFamily="18" charset="2"/>
              </a:rPr>
              <a:t>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i</a:t>
            </a:r>
            <a:r>
              <a:rPr kumimoji="0" lang="en-US" altLang="ko-KR" sz="1800"/>
              <a:t>);</a:t>
            </a:r>
            <a:endParaRPr kumimoji="0" lang="en-US" altLang="ko-KR" sz="1800" i="1"/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 i="1"/>
              <a:t>	</a:t>
            </a:r>
            <a:r>
              <a:rPr kumimoji="0" lang="en-US" altLang="ko-KR" sz="1800" b="1"/>
              <a:t>while |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i+1</a:t>
            </a:r>
            <a:r>
              <a:rPr kumimoji="0" lang="en-US" altLang="ko-KR" sz="1800"/>
              <a:t> -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i</a:t>
            </a:r>
            <a:r>
              <a:rPr kumimoji="0" lang="en-US" altLang="ko-KR" sz="1800" i="1"/>
              <a:t>|</a:t>
            </a:r>
            <a:r>
              <a:rPr kumimoji="0" lang="en-US" altLang="ko-KR" sz="1800"/>
              <a:t> &gt; </a:t>
            </a:r>
            <a:r>
              <a:rPr kumimoji="0" lang="en-US" altLang="ko-KR" sz="1800" i="1"/>
              <a:t>e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800"/>
              <a:t>	</a:t>
            </a:r>
            <a:r>
              <a:rPr kumimoji="0" lang="en-US" altLang="ko-KR" sz="1800" b="1"/>
              <a:t>return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i+1</a:t>
            </a:r>
            <a:r>
              <a:rPr kumimoji="0" lang="en-US" altLang="ko-KR" sz="1800">
                <a:sym typeface="Symbol" pitchFamily="18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A98857FD-61BA-4A1B-A46C-49E5D7B61AD6}" type="slidenum">
              <a:rPr lang="en-US" altLang="ko-KR"/>
              <a:pPr/>
              <a:t>61</a:t>
            </a:fld>
            <a:endParaRPr lang="en-US" altLang="ko-KR"/>
          </a:p>
        </p:txBody>
      </p:sp>
      <p:sp>
        <p:nvSpPr>
          <p:cNvPr id="987138" name="Rectangle 2"/>
          <p:cNvSpPr>
            <a:spLocks noChangeArrowheads="1"/>
          </p:cNvSpPr>
          <p:nvPr/>
        </p:nvSpPr>
        <p:spPr bwMode="auto">
          <a:xfrm>
            <a:off x="815975" y="163513"/>
            <a:ext cx="685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이분법을 이용한 극대값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및 예제</a:t>
            </a:r>
            <a:endParaRPr lang="ko-KR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87139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87142" name="Text Box 6"/>
          <p:cNvSpPr txBox="1">
            <a:spLocks noChangeArrowheads="1"/>
          </p:cNvSpPr>
          <p:nvPr/>
        </p:nvSpPr>
        <p:spPr bwMode="auto">
          <a:xfrm>
            <a:off x="323850" y="908050"/>
            <a:ext cx="8569325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더 쉬운 방법</a:t>
            </a:r>
            <a:br>
              <a:rPr lang="ko-KR" altLang="en-US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2000">
                <a:ea typeface="HY헤드라인M" pitchFamily="18" charset="-127"/>
              </a:rPr>
              <a:t>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의 극대값 대신에 </a:t>
            </a:r>
            <a:r>
              <a:rPr lang="ko-KR" altLang="en-US" sz="2000">
                <a:ea typeface="HY헤드라인M" pitchFamily="18" charset="-127"/>
                <a:sym typeface="Symbol" pitchFamily="18" charset="2"/>
              </a:rPr>
              <a:t>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의 극소값을 찾으면 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sp>
        <p:nvSpPr>
          <p:cNvPr id="987143" name="WordArt 7"/>
          <p:cNvSpPr>
            <a:spLocks noChangeArrowheads="1" noChangeShapeType="1" noTextEdit="1"/>
          </p:cNvSpPr>
          <p:nvPr/>
        </p:nvSpPr>
        <p:spPr bwMode="auto">
          <a:xfrm>
            <a:off x="1979613" y="2997200"/>
            <a:ext cx="5105400" cy="5254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ko-K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ook Antiqua"/>
              </a:rPr>
              <a:t>Please do it your self… </a:t>
            </a:r>
            <a:endParaRPr lang="ko-KR" alt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ook Antiqua"/>
            </a:endParaRPr>
          </a:p>
        </p:txBody>
      </p:sp>
      <p:sp>
        <p:nvSpPr>
          <p:cNvPr id="987144" name="WordArt 8"/>
          <p:cNvSpPr>
            <a:spLocks noChangeArrowheads="1" noChangeShapeType="1" noTextEdit="1"/>
          </p:cNvSpPr>
          <p:nvPr/>
        </p:nvSpPr>
        <p:spPr bwMode="auto">
          <a:xfrm>
            <a:off x="827088" y="3862388"/>
            <a:ext cx="7416800" cy="7651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ko-KR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ook Antiqua"/>
              </a:rPr>
              <a:t>You may see this program in the exam.</a:t>
            </a:r>
            <a:endParaRPr lang="ko-KR" alt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7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3" grpId="0" animBg="1"/>
      <p:bldP spid="98714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926CDB3-E23C-4BFF-B8D3-90770861C8DB}" type="slidenum">
              <a:rPr lang="en-US" altLang="ko-KR"/>
              <a:pPr/>
              <a:t>62</a:t>
            </a:fld>
            <a:endParaRPr lang="en-US" altLang="ko-KR"/>
          </a:p>
        </p:txBody>
      </p:sp>
      <p:sp>
        <p:nvSpPr>
          <p:cNvPr id="1028098" name="AutoShape 2"/>
          <p:cNvSpPr>
            <a:spLocks noChangeArrowheads="1"/>
          </p:cNvSpPr>
          <p:nvPr/>
        </p:nvSpPr>
        <p:spPr bwMode="auto">
          <a:xfrm>
            <a:off x="250825" y="2805113"/>
            <a:ext cx="8353425" cy="5524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028099" name="Rectangle 3"/>
          <p:cNvSpPr>
            <a:spLocks noChangeArrowheads="1"/>
          </p:cNvSpPr>
          <p:nvPr/>
        </p:nvSpPr>
        <p:spPr bwMode="auto">
          <a:xfrm>
            <a:off x="815975" y="163513"/>
            <a:ext cx="4548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We are now …</a:t>
            </a:r>
          </a:p>
        </p:txBody>
      </p:sp>
      <p:sp>
        <p:nvSpPr>
          <p:cNvPr id="1028100" name="Text Box 4"/>
          <p:cNvSpPr txBox="1">
            <a:spLocks noChangeArrowheads="1"/>
          </p:cNvSpPr>
          <p:nvPr/>
        </p:nvSpPr>
        <p:spPr bwMode="auto">
          <a:xfrm>
            <a:off x="323850" y="1065213"/>
            <a:ext cx="8569325" cy="2288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이분법</a:t>
            </a:r>
            <a:r>
              <a:rPr lang="en-US" altLang="ko-KR" sz="2000" dirty="0">
                <a:ea typeface="HY헤드라인M" pitchFamily="18" charset="-127"/>
              </a:rPr>
              <a:t>(bisection method)</a:t>
            </a:r>
            <a:r>
              <a:rPr lang="ko-KR" altLang="en-US" sz="2000" dirty="0">
                <a:ea typeface="HY헤드라인M" pitchFamily="18" charset="-127"/>
              </a:rPr>
              <a:t>을 사용한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뉴튼</a:t>
            </a:r>
            <a:r>
              <a:rPr lang="en-US" altLang="ko-KR" sz="2000" dirty="0">
                <a:ea typeface="HY헤드라인M" pitchFamily="18" charset="-127"/>
              </a:rPr>
              <a:t>-</a:t>
            </a:r>
            <a:r>
              <a:rPr lang="ko-KR" altLang="en-US" sz="2000" dirty="0" err="1">
                <a:ea typeface="HY헤드라인M" pitchFamily="18" charset="-127"/>
              </a:rPr>
              <a:t>랩슨법</a:t>
            </a:r>
            <a:r>
              <a:rPr lang="en-US" altLang="ko-KR" sz="2000" dirty="0">
                <a:ea typeface="HY헤드라인M" pitchFamily="18" charset="-127"/>
              </a:rPr>
              <a:t>(Newton-</a:t>
            </a:r>
            <a:r>
              <a:rPr lang="en-US" altLang="ko-KR" sz="2000" dirty="0" err="1">
                <a:ea typeface="HY헤드라인M" pitchFamily="18" charset="-127"/>
              </a:rPr>
              <a:t>Raphson</a:t>
            </a:r>
            <a:r>
              <a:rPr lang="en-US" altLang="ko-KR" sz="2000" dirty="0">
                <a:ea typeface="HY헤드라인M" pitchFamily="18" charset="-127"/>
              </a:rPr>
              <a:t> Method)</a:t>
            </a:r>
            <a:r>
              <a:rPr lang="ko-KR" altLang="en-US" sz="2000" dirty="0">
                <a:ea typeface="HY헤드라인M" pitchFamily="18" charset="-127"/>
              </a:rPr>
              <a:t>을 사용한 방정식 풀이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>
                <a:ea typeface="HY헤드라인M" pitchFamily="18" charset="-127"/>
              </a:rPr>
              <a:t>그 외의 방정식 풀이 방법</a:t>
            </a:r>
            <a:r>
              <a:rPr lang="en-US" altLang="ko-KR" sz="2000" dirty="0">
                <a:ea typeface="HY헤드라인M" pitchFamily="18" charset="-127"/>
              </a:rPr>
              <a:t>(</a:t>
            </a:r>
            <a:r>
              <a:rPr lang="ko-KR" altLang="en-US" sz="2000" dirty="0" err="1">
                <a:ea typeface="HY헤드라인M" pitchFamily="18" charset="-127"/>
              </a:rPr>
              <a:t>할선법</a:t>
            </a:r>
            <a:r>
              <a:rPr lang="en-US" altLang="ko-KR" sz="2000" dirty="0">
                <a:ea typeface="HY헤드라인M" pitchFamily="18" charset="-127"/>
              </a:rPr>
              <a:t>, </a:t>
            </a:r>
            <a:r>
              <a:rPr lang="ko-KR" altLang="en-US" sz="2000" dirty="0">
                <a:ea typeface="HY헤드라인M" pitchFamily="18" charset="-127"/>
              </a:rPr>
              <a:t>가상 </a:t>
            </a:r>
            <a:r>
              <a:rPr lang="ko-KR" altLang="en-US" sz="2000" dirty="0" err="1">
                <a:ea typeface="HY헤드라인M" pitchFamily="18" charset="-127"/>
              </a:rPr>
              <a:t>위치법</a:t>
            </a:r>
            <a:r>
              <a:rPr lang="ko-KR" altLang="en-US" sz="2000" dirty="0">
                <a:ea typeface="HY헤드라인M" pitchFamily="18" charset="-127"/>
              </a:rPr>
              <a:t> 등</a:t>
            </a:r>
            <a:r>
              <a:rPr lang="en-US" altLang="ko-KR" sz="2000" dirty="0">
                <a:ea typeface="HY헤드라인M" pitchFamily="18" charset="-127"/>
              </a:rPr>
              <a:t>)</a:t>
            </a:r>
          </a:p>
          <a:p>
            <a:pPr marL="292100" indent="-292100">
              <a:lnSpc>
                <a:spcPct val="15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</a:tabLst>
            </a:pPr>
            <a:r>
              <a:rPr lang="ko-KR" altLang="en-US" sz="2000" dirty="0" err="1">
                <a:ea typeface="HY헤드라인M" pitchFamily="18" charset="-127"/>
              </a:rPr>
              <a:t>극값</a:t>
            </a:r>
            <a:r>
              <a:rPr lang="en-US" altLang="ko-KR" sz="2000" dirty="0">
                <a:ea typeface="HY헤드라인M" pitchFamily="18" charset="-127"/>
              </a:rPr>
              <a:t>(extreme value) </a:t>
            </a:r>
            <a:r>
              <a:rPr lang="ko-KR" altLang="en-US" sz="2000" dirty="0">
                <a:ea typeface="HY헤드라인M" pitchFamily="18" charset="-127"/>
              </a:rPr>
              <a:t>찾기 </a:t>
            </a:r>
            <a:r>
              <a:rPr lang="en-US" altLang="ko-KR" sz="2000" dirty="0">
                <a:ea typeface="HY헤드라인M" pitchFamily="18" charset="-127"/>
              </a:rPr>
              <a:t>(</a:t>
            </a:r>
            <a:r>
              <a:rPr lang="ko-KR" altLang="en-US" sz="2000" dirty="0">
                <a:ea typeface="HY헤드라인M" pitchFamily="18" charset="-127"/>
              </a:rPr>
              <a:t>이분법</a:t>
            </a:r>
            <a:r>
              <a:rPr lang="en-US" altLang="ko-KR" sz="2000" dirty="0">
                <a:ea typeface="HY헤드라인M" pitchFamily="18" charset="-127"/>
              </a:rPr>
              <a:t>, </a:t>
            </a:r>
            <a:r>
              <a:rPr lang="ko-KR" altLang="en-US" sz="2000" dirty="0" err="1">
                <a:ea typeface="HY헤드라인M" pitchFamily="18" charset="-127"/>
              </a:rPr>
              <a:t>뉴튼법</a:t>
            </a:r>
            <a:r>
              <a:rPr lang="en-US" altLang="ko-KR" sz="2000" dirty="0">
                <a:ea typeface="HY헤드라인M" pitchFamily="18" charset="-127"/>
              </a:rPr>
              <a:t>, </a:t>
            </a:r>
            <a:r>
              <a:rPr lang="ko-KR" altLang="en-US" sz="2000" dirty="0">
                <a:solidFill>
                  <a:schemeClr val="accent2"/>
                </a:solidFill>
                <a:ea typeface="HY헤드라인M" pitchFamily="18" charset="-127"/>
              </a:rPr>
              <a:t>포물선</a:t>
            </a:r>
            <a:r>
              <a:rPr lang="en-US" altLang="ko-KR" sz="2000" dirty="0" smtClean="0">
                <a:ea typeface="HY헤드라인M" pitchFamily="18" charset="-127"/>
              </a:rPr>
              <a:t>)</a:t>
            </a:r>
            <a:endParaRPr lang="en-US" altLang="ko-KR" sz="2000" dirty="0">
              <a:ea typeface="HY헤드라인M" pitchFamily="18" charset="-127"/>
            </a:endParaRPr>
          </a:p>
        </p:txBody>
      </p:sp>
      <p:sp>
        <p:nvSpPr>
          <p:cNvPr id="1028101" name="Text Box 5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152C709-B3A9-4CAC-AD42-C0257BAF4D22}" type="slidenum">
              <a:rPr lang="en-US" altLang="ko-KR"/>
              <a:pPr/>
              <a:t>63</a:t>
            </a:fld>
            <a:endParaRPr lang="en-US" altLang="ko-KR"/>
          </a:p>
        </p:txBody>
      </p:sp>
      <p:sp>
        <p:nvSpPr>
          <p:cNvPr id="989186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포물선을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그 이전에</a:t>
            </a:r>
            <a:endParaRPr lang="ko-KR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989187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89188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569325" cy="5060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포물선 방정식 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이차 방정식</a:t>
            </a:r>
            <a:r>
              <a:rPr lang="en-US" altLang="ko-KR" sz="2000">
                <a:ea typeface="HY헤드라인M" pitchFamily="18" charset="-127"/>
              </a:rPr>
              <a:t>)</a:t>
            </a:r>
            <a:br>
              <a:rPr lang="en-US" altLang="ko-KR" sz="20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>1) </a:t>
            </a:r>
            <a:r>
              <a:rPr lang="ko-KR" altLang="en-US" sz="1800">
                <a:ea typeface="HY헤드라인M" pitchFamily="18" charset="-127"/>
              </a:rPr>
              <a:t>꼭지점의 좌표 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 i="1">
                <a:ea typeface="HY헤드라인M" pitchFamily="18" charset="-127"/>
              </a:rPr>
              <a:t>m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en-US" altLang="ko-KR" sz="1800" i="1">
                <a:ea typeface="HY헤드라인M" pitchFamily="18" charset="-127"/>
              </a:rPr>
              <a:t>n</a:t>
            </a:r>
            <a:r>
              <a:rPr lang="en-US" altLang="ko-KR" sz="1800">
                <a:ea typeface="HY헤드라인M" pitchFamily="18" charset="-127"/>
              </a:rPr>
              <a:t>)</a:t>
            </a:r>
            <a:r>
              <a:rPr lang="ko-KR" altLang="en-US" sz="1800">
                <a:ea typeface="HY헤드라인M" pitchFamily="18" charset="-127"/>
              </a:rPr>
              <a:t>이 주어진 경우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다음 식을 이용한다</a:t>
            </a:r>
            <a:r>
              <a:rPr lang="en-US" altLang="ko-KR" sz="1800">
                <a:ea typeface="HY헤드라인M" pitchFamily="18" charset="-127"/>
              </a:rPr>
              <a:t>.</a:t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/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/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/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>2)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en-US" altLang="ko-KR" sz="1800">
                <a:ea typeface="HY헤드라인M" pitchFamily="18" charset="-127"/>
              </a:rPr>
              <a:t> </a:t>
            </a:r>
            <a:r>
              <a:rPr lang="ko-KR" altLang="en-US" sz="1800">
                <a:ea typeface="HY헤드라인M" pitchFamily="18" charset="-127"/>
              </a:rPr>
              <a:t>절편 </a:t>
            </a:r>
            <a:r>
              <a:rPr lang="en-US" altLang="ko-KR" sz="1800">
                <a:ea typeface="HY헤드라인M" pitchFamily="18" charset="-127"/>
              </a:rPr>
              <a:t>(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</a:t>
            </a:r>
            <a:r>
              <a:rPr lang="en-US" altLang="ko-KR" sz="1800">
                <a:ea typeface="HY헤드라인M" pitchFamily="18" charset="-127"/>
              </a:rPr>
              <a:t>, 0), (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</a:t>
            </a:r>
            <a:r>
              <a:rPr lang="en-US" altLang="ko-KR" sz="1800">
                <a:ea typeface="HY헤드라인M" pitchFamily="18" charset="-127"/>
              </a:rPr>
              <a:t>, 0)</a:t>
            </a:r>
            <a:r>
              <a:rPr lang="ko-KR" altLang="en-US" sz="1800">
                <a:ea typeface="HY헤드라인M" pitchFamily="18" charset="-127"/>
              </a:rPr>
              <a:t>가 주어진 경우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다음 식을 이용한다</a:t>
            </a:r>
            <a:r>
              <a:rPr lang="en-US" altLang="ko-KR" sz="1800">
                <a:ea typeface="HY헤드라인M" pitchFamily="18" charset="-127"/>
              </a:rPr>
              <a:t>.</a:t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/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/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>
                <a:ea typeface="HY헤드라인M" pitchFamily="18" charset="-127"/>
              </a:rPr>
              <a:t/>
            </a:r>
            <a:br>
              <a:rPr lang="en-US" altLang="ko-KR" sz="1800">
                <a:ea typeface="HY헤드라인M" pitchFamily="18" charset="-127"/>
              </a:rPr>
            </a:b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  <a:t>3) </a:t>
            </a:r>
            <a:r>
              <a:rPr lang="ko-KR" altLang="en-US" sz="1800">
                <a:solidFill>
                  <a:schemeClr val="accent2"/>
                </a:solidFill>
                <a:ea typeface="HY헤드라인M" pitchFamily="18" charset="-127"/>
              </a:rPr>
              <a:t>세 점이 주어진 경우</a:t>
            </a: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  <a:t>, </a:t>
            </a:r>
            <a:r>
              <a:rPr lang="ko-KR" altLang="en-US" sz="1800">
                <a:solidFill>
                  <a:schemeClr val="accent2"/>
                </a:solidFill>
                <a:ea typeface="HY헤드라인M" pitchFamily="18" charset="-127"/>
              </a:rPr>
              <a:t>다음 식을 이용한다</a:t>
            </a: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  <a:t>.</a:t>
            </a:r>
            <a:b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</a:b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  <a:t/>
            </a:r>
            <a:b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</a:b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  <a:t/>
            </a:r>
            <a:b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</a:b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  <a:t/>
            </a:r>
            <a:b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</a:b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  <a:t/>
            </a:r>
            <a:br>
              <a:rPr lang="en-US" altLang="ko-KR" sz="1800">
                <a:solidFill>
                  <a:schemeClr val="accent2"/>
                </a:solidFill>
                <a:ea typeface="HY헤드라인M" pitchFamily="18" charset="-127"/>
              </a:rPr>
            </a:b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  <a:sym typeface="Wingdings" pitchFamily="2" charset="2"/>
              </a:rPr>
              <a:t> </a:t>
            </a:r>
            <a:r>
              <a:rPr lang="ko-KR" altLang="en-US" sz="1800">
                <a:solidFill>
                  <a:schemeClr val="accent2"/>
                </a:solidFill>
                <a:ea typeface="HY헤드라인M" pitchFamily="18" charset="-127"/>
                <a:sym typeface="Wingdings" pitchFamily="2" charset="2"/>
              </a:rPr>
              <a:t>세 점을 대입한 후</a:t>
            </a: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  <a:sym typeface="Wingdings" pitchFamily="2" charset="2"/>
              </a:rPr>
              <a:t>, (</a:t>
            </a:r>
            <a:r>
              <a:rPr lang="ko-KR" altLang="en-US" sz="1800">
                <a:solidFill>
                  <a:schemeClr val="accent2"/>
                </a:solidFill>
                <a:ea typeface="HY헤드라인M" pitchFamily="18" charset="-127"/>
                <a:sym typeface="Wingdings" pitchFamily="2" charset="2"/>
              </a:rPr>
              <a:t>삼원 일차</a:t>
            </a: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  <a:sym typeface="Wingdings" pitchFamily="2" charset="2"/>
              </a:rPr>
              <a:t>) </a:t>
            </a:r>
            <a:r>
              <a:rPr lang="ko-KR" altLang="en-US" sz="1800">
                <a:solidFill>
                  <a:schemeClr val="accent2"/>
                </a:solidFill>
                <a:ea typeface="HY헤드라인M" pitchFamily="18" charset="-127"/>
                <a:sym typeface="Wingdings" pitchFamily="2" charset="2"/>
              </a:rPr>
              <a:t>연립 방정식을 풀어낸다</a:t>
            </a:r>
            <a:r>
              <a:rPr lang="en-US" altLang="ko-KR" sz="1800">
                <a:solidFill>
                  <a:schemeClr val="accent2"/>
                </a:solidFill>
                <a:ea typeface="HY헤드라인M" pitchFamily="18" charset="-127"/>
                <a:sym typeface="Wingdings" pitchFamily="2" charset="2"/>
              </a:rPr>
              <a:t>.</a:t>
            </a:r>
            <a:endParaRPr lang="en-US" altLang="ko-KR" sz="1800">
              <a:solidFill>
                <a:schemeClr val="accent2"/>
              </a:solidFill>
              <a:ea typeface="HY헤드라인M" pitchFamily="18" charset="-127"/>
            </a:endParaRPr>
          </a:p>
        </p:txBody>
      </p:sp>
      <p:graphicFrame>
        <p:nvGraphicFramePr>
          <p:cNvPr id="989189" name="Object 5"/>
          <p:cNvGraphicFramePr>
            <a:graphicFrameLocks noChangeAspect="1"/>
          </p:cNvGraphicFramePr>
          <p:nvPr/>
        </p:nvGraphicFramePr>
        <p:xfrm>
          <a:off x="971550" y="1758950"/>
          <a:ext cx="20462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197" name="Equation" r:id="rId5" imgW="749160" imgH="190440" progId="Equation.DSMT4">
                  <p:embed/>
                </p:oleObj>
              </mc:Choice>
              <mc:Fallback>
                <p:oleObj name="Equation" r:id="rId5" imgW="74916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758950"/>
                        <a:ext cx="2046288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193" name="Object 9"/>
          <p:cNvGraphicFramePr>
            <a:graphicFrameLocks noChangeAspect="1"/>
          </p:cNvGraphicFramePr>
          <p:nvPr/>
        </p:nvGraphicFramePr>
        <p:xfrm>
          <a:off x="974725" y="3197225"/>
          <a:ext cx="21844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198" name="Equation" r:id="rId7" imgW="799920" imgH="164880" progId="Equation.DSMT4">
                  <p:embed/>
                </p:oleObj>
              </mc:Choice>
              <mc:Fallback>
                <p:oleObj name="Equation" r:id="rId7" imgW="799920" imgH="164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3197225"/>
                        <a:ext cx="21844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194" name="Object 10"/>
          <p:cNvGraphicFramePr>
            <a:graphicFrameLocks noChangeAspect="1"/>
          </p:cNvGraphicFramePr>
          <p:nvPr/>
        </p:nvGraphicFramePr>
        <p:xfrm>
          <a:off x="900113" y="4395788"/>
          <a:ext cx="545306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199" name="Equation" r:id="rId9" imgW="1739880" imgH="330120" progId="Equation.DSMT4">
                  <p:embed/>
                </p:oleObj>
              </mc:Choice>
              <mc:Fallback>
                <p:oleObj name="Equation" r:id="rId9" imgW="1739880" imgH="3301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395788"/>
                        <a:ext cx="5453062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9196" name="Object 12"/>
          <p:cNvGraphicFramePr>
            <a:graphicFrameLocks noChangeAspect="1"/>
          </p:cNvGraphicFramePr>
          <p:nvPr/>
        </p:nvGraphicFramePr>
        <p:xfrm>
          <a:off x="6878638" y="4462463"/>
          <a:ext cx="21574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200" name="Equation" r:id="rId11" imgW="838080" imgH="355320" progId="Equation.DSMT4">
                  <p:embed/>
                </p:oleObj>
              </mc:Choice>
              <mc:Fallback>
                <p:oleObj name="Equation" r:id="rId11" imgW="838080" imgH="3553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4462463"/>
                        <a:ext cx="2157412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9199" name="Rectangle 15"/>
          <p:cNvSpPr>
            <a:spLocks noChangeArrowheads="1"/>
          </p:cNvSpPr>
          <p:nvPr/>
        </p:nvSpPr>
        <p:spPr bwMode="auto">
          <a:xfrm>
            <a:off x="7091363" y="3573463"/>
            <a:ext cx="15128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 marL="292100" indent="-292100"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ko-KR" altLang="en-US" sz="1800">
                <a:solidFill>
                  <a:schemeClr val="accent2"/>
                </a:solidFill>
                <a:ea typeface="HY헤드라인M" pitchFamily="18" charset="-127"/>
                <a:sym typeface="Wingdings" pitchFamily="2" charset="2"/>
              </a:rPr>
              <a:t>꼭지점의 좌표</a:t>
            </a:r>
          </a:p>
        </p:txBody>
      </p:sp>
      <p:cxnSp>
        <p:nvCxnSpPr>
          <p:cNvPr id="989200" name="AutoShape 16"/>
          <p:cNvCxnSpPr>
            <a:cxnSpLocks noChangeShapeType="1"/>
            <a:stCxn id="989199" idx="1"/>
            <a:endCxn id="0" idx="1"/>
          </p:cNvCxnSpPr>
          <p:nvPr/>
        </p:nvCxnSpPr>
        <p:spPr bwMode="auto">
          <a:xfrm rot="10800000" flipV="1">
            <a:off x="6878638" y="3802063"/>
            <a:ext cx="212725" cy="1116012"/>
          </a:xfrm>
          <a:prstGeom prst="bentConnector3">
            <a:avLst>
              <a:gd name="adj1" fmla="val 207463"/>
            </a:avLst>
          </a:prstGeom>
          <a:noFill/>
          <a:ln w="12700">
            <a:solidFill>
              <a:srgbClr val="0000FF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C36BF8F-58C7-4011-84B5-A6F3B76298AD}" type="slidenum">
              <a:rPr lang="en-US" altLang="ko-KR"/>
              <a:pPr/>
              <a:t>64</a:t>
            </a:fld>
            <a:endParaRPr lang="en-US" altLang="ko-KR"/>
          </a:p>
        </p:txBody>
      </p:sp>
      <p:sp>
        <p:nvSpPr>
          <p:cNvPr id="1007618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포물선을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(1/3)</a:t>
            </a:r>
            <a:endParaRPr lang="en-US" altLang="ko-KR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007619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007620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569325" cy="441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일변수 함수의 그래프에서 세 점이 주어지면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이 세 점을 지나는 이차 곡선인 포물선 방정식을 구할 수 있다</a:t>
            </a:r>
            <a:r>
              <a:rPr lang="en-US" altLang="ko-KR" sz="2000">
                <a:ea typeface="HY헤드라인M" pitchFamily="18" charset="-127"/>
              </a:rPr>
              <a:t>. 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  <a:tabLst>
                <a:tab pos="268288" algn="l"/>
                <a:tab pos="901700" algn="l"/>
              </a:tabLst>
            </a:pPr>
            <a:r>
              <a:rPr lang="en-US" altLang="ko-KR" sz="1800">
                <a:ea typeface="HY헤드라인M" pitchFamily="18" charset="-127"/>
              </a:rPr>
              <a:t>	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포물선 방정식의 꼭지점 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 </a:t>
            </a:r>
            <a:r>
              <a:rPr lang="ko-KR" altLang="en-US" sz="2000">
                <a:ea typeface="HY헤드라인M" pitchFamily="18" charset="-127"/>
              </a:rPr>
              <a:t>좌표를 반복적으로 활용하면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극소값의 근사값을 계산할 수 있다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None/>
              <a:tabLst>
                <a:tab pos="268288" algn="l"/>
                <a:tab pos="901700" algn="l"/>
              </a:tabLst>
            </a:pPr>
            <a:r>
              <a:rPr lang="en-US" altLang="ko-KR" sz="1800">
                <a:ea typeface="HY헤드라인M" pitchFamily="18" charset="-127"/>
                <a:sym typeface="Symbol" pitchFamily="18" charset="2"/>
              </a:rPr>
              <a:t>1)	</a:t>
            </a:r>
            <a:r>
              <a:rPr lang="ko-KR" altLang="en-US" sz="1800">
                <a:ea typeface="HY헤드라인M" pitchFamily="18" charset="-127"/>
                <a:sym typeface="Symbol" pitchFamily="18" charset="2"/>
              </a:rPr>
              <a:t>세 점 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A, B, C</a:t>
            </a:r>
            <a:r>
              <a:rPr lang="ko-KR" altLang="en-US" sz="1800">
                <a:ea typeface="HY헤드라인M" pitchFamily="18" charset="-127"/>
                <a:sym typeface="Symbol" pitchFamily="18" charset="2"/>
              </a:rPr>
              <a:t>를 지나는 포물선 방정식을 구하고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,</a:t>
            </a:r>
            <a:br>
              <a:rPr lang="en-US" altLang="ko-KR" sz="1800">
                <a:ea typeface="HY헤드라인M" pitchFamily="18" charset="-127"/>
                <a:sym typeface="Symbol" pitchFamily="18" charset="2"/>
              </a:rPr>
            </a:br>
            <a:r>
              <a:rPr lang="ko-KR" altLang="en-US" sz="1800">
                <a:ea typeface="HY헤드라인M" pitchFamily="18" charset="-127"/>
                <a:sym typeface="Symbol" pitchFamily="18" charset="2"/>
              </a:rPr>
              <a:t>그 꼭지점의 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x </a:t>
            </a:r>
            <a:r>
              <a:rPr lang="ko-KR" altLang="en-US" sz="1800">
                <a:ea typeface="HY헤드라인M" pitchFamily="18" charset="-127"/>
                <a:sym typeface="Symbol" pitchFamily="18" charset="2"/>
              </a:rPr>
              <a:t>좌표를 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X</a:t>
            </a:r>
            <a:r>
              <a:rPr lang="ko-KR" altLang="en-US" sz="1800">
                <a:ea typeface="HY헤드라인M" pitchFamily="18" charset="-127"/>
                <a:sym typeface="Symbol" pitchFamily="18" charset="2"/>
              </a:rPr>
              <a:t>라 한다</a:t>
            </a:r>
            <a:r>
              <a:rPr lang="en-US" altLang="ko-KR" sz="1800">
                <a:ea typeface="HY헤드라인M" pitchFamily="18" charset="-127"/>
                <a:sym typeface="Symbol" pitchFamily="18" charset="2"/>
              </a:rPr>
              <a:t>.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None/>
              <a:tabLst>
                <a:tab pos="268288" algn="l"/>
                <a:tab pos="901700" algn="l"/>
              </a:tabLst>
            </a:pPr>
            <a:r>
              <a:rPr lang="en-US" altLang="ko-KR" sz="1800">
                <a:ea typeface="HY헤드라인M" pitchFamily="18" charset="-127"/>
              </a:rPr>
              <a:t>2)	</a:t>
            </a:r>
            <a:r>
              <a:rPr lang="ko-KR" altLang="en-US" sz="1800">
                <a:ea typeface="HY헤드라인M" pitchFamily="18" charset="-127"/>
              </a:rPr>
              <a:t>꼭지점의 </a:t>
            </a:r>
            <a:r>
              <a:rPr lang="en-US" altLang="ko-KR" sz="1800">
                <a:ea typeface="HY헤드라인M" pitchFamily="18" charset="-127"/>
              </a:rPr>
              <a:t>x </a:t>
            </a:r>
            <a:r>
              <a:rPr lang="ko-KR" altLang="en-US" sz="1800">
                <a:ea typeface="HY헤드라인M" pitchFamily="18" charset="-127"/>
              </a:rPr>
              <a:t>좌표인 </a:t>
            </a:r>
            <a:r>
              <a:rPr lang="en-US" altLang="ko-KR" sz="1800">
                <a:ea typeface="HY헤드라인M" pitchFamily="18" charset="-127"/>
              </a:rPr>
              <a:t>X</a:t>
            </a:r>
            <a:r>
              <a:rPr lang="ko-KR" altLang="en-US" sz="1800">
                <a:ea typeface="HY헤드라인M" pitchFamily="18" charset="-127"/>
              </a:rPr>
              <a:t>에 가까운 두 점을 선택하고</a:t>
            </a:r>
            <a:r>
              <a:rPr lang="en-US" altLang="ko-KR" sz="1800">
                <a:ea typeface="HY헤드라인M" pitchFamily="18" charset="-127"/>
              </a:rPr>
              <a:t>,</a:t>
            </a:r>
            <a:br>
              <a:rPr lang="en-US" altLang="ko-KR" sz="1800">
                <a:ea typeface="HY헤드라인M" pitchFamily="18" charset="-127"/>
              </a:rPr>
            </a:br>
            <a:r>
              <a:rPr lang="ko-KR" altLang="en-US" sz="1800">
                <a:ea typeface="HY헤드라인M" pitchFamily="18" charset="-127"/>
              </a:rPr>
              <a:t>이 둘과 </a:t>
            </a:r>
            <a:r>
              <a:rPr lang="en-US" altLang="ko-KR" sz="1800">
                <a:ea typeface="HY헤드라인M" pitchFamily="18" charset="-127"/>
              </a:rPr>
              <a:t>(x, f(x))</a:t>
            </a:r>
            <a:r>
              <a:rPr lang="ko-KR" altLang="en-US" sz="1800">
                <a:ea typeface="HY헤드라인M" pitchFamily="18" charset="-127"/>
              </a:rPr>
              <a:t>를 다시 세 점 </a:t>
            </a:r>
            <a:r>
              <a:rPr lang="en-US" altLang="ko-KR" sz="1800">
                <a:ea typeface="HY헤드라인M" pitchFamily="18" charset="-127"/>
              </a:rPr>
              <a:t>A, B, C</a:t>
            </a:r>
            <a:r>
              <a:rPr lang="ko-KR" altLang="en-US" sz="1800">
                <a:ea typeface="HY헤드라인M" pitchFamily="18" charset="-127"/>
              </a:rPr>
              <a:t>로 삼는다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  <a:p>
            <a:pPr marL="530225" lvl="1" indent="-236538">
              <a:lnSpc>
                <a:spcPct val="120000"/>
              </a:lnSpc>
              <a:spcAft>
                <a:spcPct val="20000"/>
              </a:spcAft>
              <a:buClr>
                <a:schemeClr val="tx1"/>
              </a:buClr>
              <a:buFontTx/>
              <a:buNone/>
              <a:tabLst>
                <a:tab pos="268288" algn="l"/>
                <a:tab pos="901700" algn="l"/>
              </a:tabLst>
            </a:pPr>
            <a:r>
              <a:rPr lang="en-US" altLang="ko-KR" sz="1800">
                <a:ea typeface="HY헤드라인M" pitchFamily="18" charset="-127"/>
              </a:rPr>
              <a:t>3)	</a:t>
            </a:r>
            <a:r>
              <a:rPr lang="ko-KR" altLang="en-US" sz="1800">
                <a:ea typeface="HY헤드라인M" pitchFamily="18" charset="-127"/>
              </a:rPr>
              <a:t>원하는 에러 값에 이른 경우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꼭지점의 </a:t>
            </a:r>
            <a:r>
              <a:rPr lang="en-US" altLang="ko-KR" sz="1800" i="1">
                <a:ea typeface="HY헤드라인M" pitchFamily="18" charset="-127"/>
              </a:rPr>
              <a:t>x</a:t>
            </a:r>
            <a:r>
              <a:rPr lang="ko-KR" altLang="en-US" sz="1800">
                <a:ea typeface="HY헤드라인M" pitchFamily="18" charset="-127"/>
              </a:rPr>
              <a:t>축 값을 극소값으로 삼으며</a:t>
            </a:r>
            <a:r>
              <a:rPr lang="en-US" altLang="ko-KR" sz="1800">
                <a:ea typeface="HY헤드라인M" pitchFamily="18" charset="-127"/>
              </a:rPr>
              <a:t>,</a:t>
            </a:r>
            <a:br>
              <a:rPr lang="en-US" altLang="ko-KR" sz="1800">
                <a:ea typeface="HY헤드라인M" pitchFamily="18" charset="-127"/>
              </a:rPr>
            </a:br>
            <a:r>
              <a:rPr lang="ko-KR" altLang="en-US" sz="1800">
                <a:ea typeface="HY헤드라인M" pitchFamily="18" charset="-127"/>
              </a:rPr>
              <a:t>그렇지 못한 경우</a:t>
            </a:r>
            <a:r>
              <a:rPr lang="en-US" altLang="ko-KR" sz="1800">
                <a:ea typeface="HY헤드라인M" pitchFamily="18" charset="-127"/>
              </a:rPr>
              <a:t>, </a:t>
            </a:r>
            <a:r>
              <a:rPr lang="ko-KR" altLang="en-US" sz="1800">
                <a:ea typeface="HY헤드라인M" pitchFamily="18" charset="-127"/>
              </a:rPr>
              <a:t>상기 </a:t>
            </a:r>
            <a:r>
              <a:rPr lang="en-US" altLang="ko-KR" sz="1800">
                <a:ea typeface="HY헤드라인M" pitchFamily="18" charset="-127"/>
              </a:rPr>
              <a:t>1)~3)</a:t>
            </a:r>
            <a:r>
              <a:rPr lang="ko-KR" altLang="en-US" sz="1800">
                <a:ea typeface="HY헤드라인M" pitchFamily="18" charset="-127"/>
              </a:rPr>
              <a:t>의 과정을 반복한다</a:t>
            </a:r>
            <a:r>
              <a:rPr lang="en-US" altLang="ko-KR" sz="1800"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732D94FA-13EE-4A18-B14C-8EF26CB4017E}" type="slidenum">
              <a:rPr lang="en-US" altLang="ko-KR"/>
              <a:pPr/>
              <a:t>65</a:t>
            </a:fld>
            <a:endParaRPr lang="en-US" altLang="ko-KR"/>
          </a:p>
        </p:txBody>
      </p:sp>
      <p:sp>
        <p:nvSpPr>
          <p:cNvPr id="991234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포물선을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(2/3)</a:t>
            </a:r>
          </a:p>
        </p:txBody>
      </p:sp>
      <p:sp>
        <p:nvSpPr>
          <p:cNvPr id="991235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91236" name="Line 4"/>
          <p:cNvSpPr>
            <a:spLocks noChangeShapeType="1"/>
          </p:cNvSpPr>
          <p:nvPr/>
        </p:nvSpPr>
        <p:spPr bwMode="auto">
          <a:xfrm>
            <a:off x="1403350" y="4451350"/>
            <a:ext cx="3671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91237" name="Freeform 5"/>
          <p:cNvSpPr>
            <a:spLocks/>
          </p:cNvSpPr>
          <p:nvPr/>
        </p:nvSpPr>
        <p:spPr bwMode="auto">
          <a:xfrm>
            <a:off x="1755775" y="1916113"/>
            <a:ext cx="3706813" cy="2178050"/>
          </a:xfrm>
          <a:custGeom>
            <a:avLst/>
            <a:gdLst/>
            <a:ahLst/>
            <a:cxnLst>
              <a:cxn ang="0">
                <a:pos x="0" y="161"/>
              </a:cxn>
              <a:cxn ang="0">
                <a:pos x="407" y="361"/>
              </a:cxn>
              <a:cxn ang="0">
                <a:pos x="802" y="1096"/>
              </a:cxn>
              <a:cxn ang="0">
                <a:pos x="1352" y="1244"/>
              </a:cxn>
              <a:cxn ang="0">
                <a:pos x="1882" y="330"/>
              </a:cxn>
              <a:cxn ang="0">
                <a:pos x="2335" y="0"/>
              </a:cxn>
            </a:cxnLst>
            <a:rect l="0" t="0" r="r" b="b"/>
            <a:pathLst>
              <a:path w="2335" h="1372">
                <a:moveTo>
                  <a:pt x="0" y="161"/>
                </a:moveTo>
                <a:cubicBezTo>
                  <a:pt x="68" y="194"/>
                  <a:pt x="273" y="205"/>
                  <a:pt x="407" y="361"/>
                </a:cubicBezTo>
                <a:cubicBezTo>
                  <a:pt x="541" y="517"/>
                  <a:pt x="645" y="949"/>
                  <a:pt x="802" y="1096"/>
                </a:cubicBezTo>
                <a:cubicBezTo>
                  <a:pt x="959" y="1243"/>
                  <a:pt x="1172" y="1372"/>
                  <a:pt x="1352" y="1244"/>
                </a:cubicBezTo>
                <a:cubicBezTo>
                  <a:pt x="1532" y="1116"/>
                  <a:pt x="1718" y="537"/>
                  <a:pt x="1882" y="330"/>
                </a:cubicBezTo>
                <a:cubicBezTo>
                  <a:pt x="2046" y="123"/>
                  <a:pt x="2241" y="69"/>
                  <a:pt x="2335" y="0"/>
                </a:cubicBez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91241" name="Object 9"/>
          <p:cNvGraphicFramePr>
            <a:graphicFrameLocks noChangeAspect="1"/>
          </p:cNvGraphicFramePr>
          <p:nvPr/>
        </p:nvGraphicFramePr>
        <p:xfrm>
          <a:off x="4859338" y="4494213"/>
          <a:ext cx="26193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243" name="Equation" r:id="rId4" imgW="101520" imgH="114120" progId="Equation.DSMT4">
                  <p:embed/>
                </p:oleObj>
              </mc:Choice>
              <mc:Fallback>
                <p:oleObj name="Equation" r:id="rId4" imgW="101520" imgH="1141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494213"/>
                        <a:ext cx="261937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1242" name="Object 10"/>
          <p:cNvGraphicFramePr>
            <a:graphicFrameLocks noChangeAspect="1"/>
          </p:cNvGraphicFramePr>
          <p:nvPr/>
        </p:nvGraphicFramePr>
        <p:xfrm>
          <a:off x="998538" y="2122488"/>
          <a:ext cx="620712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244" name="Equation" r:id="rId6" imgW="241200" imgH="164880" progId="Equation.DSMT4">
                  <p:embed/>
                </p:oleObj>
              </mc:Choice>
              <mc:Fallback>
                <p:oleObj name="Equation" r:id="rId6" imgW="241200" imgH="164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122488"/>
                        <a:ext cx="620712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1245" name="Line 13"/>
          <p:cNvSpPr>
            <a:spLocks noChangeShapeType="1"/>
          </p:cNvSpPr>
          <p:nvPr/>
        </p:nvSpPr>
        <p:spPr bwMode="auto">
          <a:xfrm flipV="1">
            <a:off x="1619250" y="2122488"/>
            <a:ext cx="0" cy="254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991252" name="Text Box 20"/>
          <p:cNvSpPr txBox="1">
            <a:spLocks noChangeArrowheads="1"/>
          </p:cNvSpPr>
          <p:nvPr/>
        </p:nvSpPr>
        <p:spPr bwMode="auto">
          <a:xfrm>
            <a:off x="323850" y="908050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8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포물선 근사를 사용한 극소값 찾기 </a:t>
            </a:r>
            <a:r>
              <a:rPr lang="en-US" altLang="ko-KR" sz="2000">
                <a:ea typeface="HY헤드라인M" pitchFamily="18" charset="-127"/>
              </a:rPr>
              <a:t>– </a:t>
            </a:r>
            <a:r>
              <a:rPr lang="ko-KR" altLang="en-US" sz="2000">
                <a:ea typeface="HY헤드라인M" pitchFamily="18" charset="-127"/>
              </a:rPr>
              <a:t>그림 예제</a:t>
            </a:r>
            <a:endParaRPr lang="ko-KR" altLang="en-US" sz="1800">
              <a:ea typeface="HY헤드라인M" pitchFamily="18" charset="-127"/>
            </a:endParaRPr>
          </a:p>
        </p:txBody>
      </p:sp>
      <p:grpSp>
        <p:nvGrpSpPr>
          <p:cNvPr id="991273" name="Group 41"/>
          <p:cNvGrpSpPr>
            <a:grpSpLocks/>
          </p:cNvGrpSpPr>
          <p:nvPr/>
        </p:nvGrpSpPr>
        <p:grpSpPr bwMode="auto">
          <a:xfrm>
            <a:off x="2124075" y="1919288"/>
            <a:ext cx="2808288" cy="2206625"/>
            <a:chOff x="1338" y="1209"/>
            <a:chExt cx="1769" cy="1390"/>
          </a:xfrm>
        </p:grpSpPr>
        <p:sp>
          <p:nvSpPr>
            <p:cNvPr id="991240" name="Line 8"/>
            <p:cNvSpPr>
              <a:spLocks noChangeShapeType="1"/>
            </p:cNvSpPr>
            <p:nvPr/>
          </p:nvSpPr>
          <p:spPr bwMode="auto">
            <a:xfrm flipH="1" flipV="1">
              <a:off x="2213" y="2010"/>
              <a:ext cx="0" cy="589"/>
            </a:xfrm>
            <a:prstGeom prst="line">
              <a:avLst/>
            </a:prstGeom>
            <a:noFill/>
            <a:ln w="127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91253" name="Oval 21"/>
            <p:cNvSpPr>
              <a:spLocks noChangeArrowheads="1"/>
            </p:cNvSpPr>
            <p:nvPr/>
          </p:nvSpPr>
          <p:spPr bwMode="auto">
            <a:xfrm>
              <a:off x="1399" y="1468"/>
              <a:ext cx="45" cy="4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91256" name="Freeform 24"/>
            <p:cNvSpPr>
              <a:spLocks/>
            </p:cNvSpPr>
            <p:nvPr/>
          </p:nvSpPr>
          <p:spPr bwMode="auto">
            <a:xfrm>
              <a:off x="1338" y="1382"/>
              <a:ext cx="1769" cy="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0" y="1089"/>
                </a:cxn>
                <a:cxn ang="0">
                  <a:pos x="1179" y="0"/>
                </a:cxn>
              </a:cxnLst>
              <a:rect l="0" t="0" r="r" b="b"/>
              <a:pathLst>
                <a:path w="1179" h="1089">
                  <a:moveTo>
                    <a:pt x="0" y="0"/>
                  </a:moveTo>
                  <a:cubicBezTo>
                    <a:pt x="197" y="544"/>
                    <a:pt x="394" y="1089"/>
                    <a:pt x="590" y="1089"/>
                  </a:cubicBezTo>
                  <a:cubicBezTo>
                    <a:pt x="786" y="1089"/>
                    <a:pt x="982" y="544"/>
                    <a:pt x="1179" y="0"/>
                  </a:cubicBezTo>
                </a:path>
              </a:pathLst>
            </a:custGeom>
            <a:noFill/>
            <a:ln w="25400" cap="flat" cmpd="sng">
              <a:solidFill>
                <a:srgbClr val="80008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91258" name="Oval 26"/>
            <p:cNvSpPr>
              <a:spLocks noChangeArrowheads="1"/>
            </p:cNvSpPr>
            <p:nvPr/>
          </p:nvSpPr>
          <p:spPr bwMode="auto">
            <a:xfrm>
              <a:off x="1551" y="1631"/>
              <a:ext cx="45" cy="4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91259" name="Oval 27"/>
            <p:cNvSpPr>
              <a:spLocks noChangeArrowheads="1"/>
            </p:cNvSpPr>
            <p:nvPr/>
          </p:nvSpPr>
          <p:spPr bwMode="auto">
            <a:xfrm>
              <a:off x="2987" y="1487"/>
              <a:ext cx="45" cy="4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91260" name="Rectangle 28"/>
            <p:cNvSpPr>
              <a:spLocks noChangeArrowheads="1"/>
            </p:cNvSpPr>
            <p:nvPr/>
          </p:nvSpPr>
          <p:spPr bwMode="auto">
            <a:xfrm>
              <a:off x="1397" y="1209"/>
              <a:ext cx="85" cy="2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292100" indent="-292100"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sz="1800">
                  <a:solidFill>
                    <a:schemeClr val="accent2"/>
                  </a:solidFill>
                  <a:ea typeface="HY헤드라인M" pitchFamily="18" charset="-127"/>
                  <a:sym typeface="Wingdings" pitchFamily="2" charset="2"/>
                </a:rPr>
                <a:t>A</a:t>
              </a:r>
            </a:p>
          </p:txBody>
        </p:sp>
        <p:sp>
          <p:nvSpPr>
            <p:cNvPr id="991261" name="Rectangle 29"/>
            <p:cNvSpPr>
              <a:spLocks noChangeArrowheads="1"/>
            </p:cNvSpPr>
            <p:nvPr/>
          </p:nvSpPr>
          <p:spPr bwMode="auto">
            <a:xfrm>
              <a:off x="1586" y="1412"/>
              <a:ext cx="81" cy="2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292100" indent="-292100"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sz="1800">
                  <a:solidFill>
                    <a:schemeClr val="accent2"/>
                  </a:solidFill>
                  <a:ea typeface="HY헤드라인M" pitchFamily="18" charset="-127"/>
                  <a:sym typeface="Wingdings" pitchFamily="2" charset="2"/>
                </a:rPr>
                <a:t>B</a:t>
              </a:r>
            </a:p>
          </p:txBody>
        </p:sp>
        <p:sp>
          <p:nvSpPr>
            <p:cNvPr id="991262" name="Rectangle 30"/>
            <p:cNvSpPr>
              <a:spLocks noChangeArrowheads="1"/>
            </p:cNvSpPr>
            <p:nvPr/>
          </p:nvSpPr>
          <p:spPr bwMode="auto">
            <a:xfrm>
              <a:off x="2935" y="1268"/>
              <a:ext cx="86" cy="2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292100" indent="-292100"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sz="1800">
                  <a:solidFill>
                    <a:schemeClr val="accent2"/>
                  </a:solidFill>
                  <a:ea typeface="HY헤드라인M" pitchFamily="18" charset="-127"/>
                  <a:sym typeface="Wingdings" pitchFamily="2" charset="2"/>
                </a:rPr>
                <a:t>C</a:t>
              </a:r>
            </a:p>
          </p:txBody>
        </p:sp>
        <p:sp>
          <p:nvSpPr>
            <p:cNvPr id="991265" name="Oval 33"/>
            <p:cNvSpPr>
              <a:spLocks noChangeArrowheads="1"/>
            </p:cNvSpPr>
            <p:nvPr/>
          </p:nvSpPr>
          <p:spPr bwMode="auto">
            <a:xfrm>
              <a:off x="2197" y="2076"/>
              <a:ext cx="45" cy="4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91268" name="Rectangle 36"/>
            <p:cNvSpPr>
              <a:spLocks noChangeArrowheads="1"/>
            </p:cNvSpPr>
            <p:nvPr/>
          </p:nvSpPr>
          <p:spPr bwMode="auto">
            <a:xfrm>
              <a:off x="2093" y="1860"/>
              <a:ext cx="80" cy="2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292100" indent="-292100"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sz="1800">
                  <a:solidFill>
                    <a:srgbClr val="FF0000"/>
                  </a:solidFill>
                  <a:ea typeface="HY헤드라인M" pitchFamily="18" charset="-127"/>
                  <a:sym typeface="Wingdings" pitchFamily="2" charset="2"/>
                </a:rPr>
                <a:t>X</a:t>
              </a:r>
            </a:p>
          </p:txBody>
        </p:sp>
      </p:grpSp>
      <p:grpSp>
        <p:nvGrpSpPr>
          <p:cNvPr id="991274" name="Group 42"/>
          <p:cNvGrpSpPr>
            <a:grpSpLocks/>
          </p:cNvGrpSpPr>
          <p:nvPr/>
        </p:nvGrpSpPr>
        <p:grpSpPr bwMode="auto">
          <a:xfrm>
            <a:off x="2268538" y="2178050"/>
            <a:ext cx="2725737" cy="2176463"/>
            <a:chOff x="1429" y="1372"/>
            <a:chExt cx="1717" cy="1371"/>
          </a:xfrm>
        </p:grpSpPr>
        <p:sp>
          <p:nvSpPr>
            <p:cNvPr id="991257" name="Freeform 25"/>
            <p:cNvSpPr>
              <a:spLocks/>
            </p:cNvSpPr>
            <p:nvPr/>
          </p:nvSpPr>
          <p:spPr bwMode="auto">
            <a:xfrm>
              <a:off x="1429" y="1372"/>
              <a:ext cx="1632" cy="1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90" y="1089"/>
                </a:cxn>
                <a:cxn ang="0">
                  <a:pos x="1179" y="0"/>
                </a:cxn>
              </a:cxnLst>
              <a:rect l="0" t="0" r="r" b="b"/>
              <a:pathLst>
                <a:path w="1179" h="1089">
                  <a:moveTo>
                    <a:pt x="0" y="0"/>
                  </a:moveTo>
                  <a:cubicBezTo>
                    <a:pt x="197" y="544"/>
                    <a:pt x="394" y="1089"/>
                    <a:pt x="590" y="1089"/>
                  </a:cubicBezTo>
                  <a:cubicBezTo>
                    <a:pt x="786" y="1089"/>
                    <a:pt x="982" y="544"/>
                    <a:pt x="1179" y="0"/>
                  </a:cubicBezTo>
                </a:path>
              </a:pathLst>
            </a:custGeom>
            <a:noFill/>
            <a:ln w="25400" cap="flat" cmpd="sng">
              <a:solidFill>
                <a:srgbClr val="0066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91263" name="Rectangle 31"/>
            <p:cNvSpPr>
              <a:spLocks noChangeArrowheads="1"/>
            </p:cNvSpPr>
            <p:nvPr/>
          </p:nvSpPr>
          <p:spPr bwMode="auto">
            <a:xfrm>
              <a:off x="1429" y="1623"/>
              <a:ext cx="121" cy="2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292100" indent="-292100"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sz="1800">
                  <a:solidFill>
                    <a:srgbClr val="FF0000"/>
                  </a:solidFill>
                  <a:ea typeface="HY헤드라인M" pitchFamily="18" charset="-127"/>
                  <a:sym typeface="Wingdings" pitchFamily="2" charset="2"/>
                </a:rPr>
                <a:t>A</a:t>
              </a:r>
              <a:r>
                <a:rPr lang="en-US" altLang="ko-KR" sz="1800">
                  <a:solidFill>
                    <a:srgbClr val="FF0000"/>
                  </a:solidFill>
                  <a:ea typeface="HY헤드라인M" pitchFamily="18" charset="-127"/>
                  <a:sym typeface="Symbol" pitchFamily="18" charset="2"/>
                </a:rPr>
                <a:t></a:t>
              </a:r>
              <a:endParaRPr lang="en-US" altLang="ko-KR" sz="1800">
                <a:solidFill>
                  <a:srgbClr val="FF0000"/>
                </a:solidFill>
                <a:ea typeface="HY헤드라인M" pitchFamily="18" charset="-127"/>
                <a:sym typeface="Wingdings" pitchFamily="2" charset="2"/>
              </a:endParaRPr>
            </a:p>
          </p:txBody>
        </p:sp>
        <p:sp>
          <p:nvSpPr>
            <p:cNvPr id="991264" name="Rectangle 32"/>
            <p:cNvSpPr>
              <a:spLocks noChangeArrowheads="1"/>
            </p:cNvSpPr>
            <p:nvPr/>
          </p:nvSpPr>
          <p:spPr bwMode="auto">
            <a:xfrm>
              <a:off x="2064" y="2435"/>
              <a:ext cx="117" cy="2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292100" indent="-292100"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sz="1800">
                  <a:solidFill>
                    <a:srgbClr val="FF0000"/>
                  </a:solidFill>
                  <a:ea typeface="HY헤드라인M" pitchFamily="18" charset="-127"/>
                  <a:sym typeface="Wingdings" pitchFamily="2" charset="2"/>
                </a:rPr>
                <a:t>B</a:t>
              </a:r>
              <a:r>
                <a:rPr lang="en-US" altLang="ko-KR" sz="1800">
                  <a:solidFill>
                    <a:srgbClr val="FF0000"/>
                  </a:solidFill>
                  <a:ea typeface="HY헤드라인M" pitchFamily="18" charset="-127"/>
                  <a:sym typeface="Symbol" pitchFamily="18" charset="2"/>
                </a:rPr>
                <a:t></a:t>
              </a:r>
              <a:endParaRPr lang="en-US" altLang="ko-KR" sz="1800">
                <a:solidFill>
                  <a:srgbClr val="FF0000"/>
                </a:solidFill>
                <a:ea typeface="HY헤드라인M" pitchFamily="18" charset="-127"/>
                <a:sym typeface="Wingdings" pitchFamily="2" charset="2"/>
              </a:endParaRPr>
            </a:p>
          </p:txBody>
        </p:sp>
        <p:sp>
          <p:nvSpPr>
            <p:cNvPr id="991266" name="Oval 34"/>
            <p:cNvSpPr>
              <a:spLocks noChangeArrowheads="1"/>
            </p:cNvSpPr>
            <p:nvPr/>
          </p:nvSpPr>
          <p:spPr bwMode="auto">
            <a:xfrm>
              <a:off x="2197" y="2471"/>
              <a:ext cx="45" cy="4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91267" name="Rectangle 35"/>
            <p:cNvSpPr>
              <a:spLocks noChangeArrowheads="1"/>
            </p:cNvSpPr>
            <p:nvPr/>
          </p:nvSpPr>
          <p:spPr bwMode="auto">
            <a:xfrm>
              <a:off x="3024" y="1479"/>
              <a:ext cx="122" cy="2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292100" indent="-292100"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sz="1800">
                  <a:solidFill>
                    <a:srgbClr val="FF0000"/>
                  </a:solidFill>
                  <a:ea typeface="HY헤드라인M" pitchFamily="18" charset="-127"/>
                  <a:sym typeface="Wingdings" pitchFamily="2" charset="2"/>
                </a:rPr>
                <a:t>C</a:t>
              </a:r>
              <a:r>
                <a:rPr lang="en-US" altLang="ko-KR" sz="1800">
                  <a:solidFill>
                    <a:srgbClr val="FF0000"/>
                  </a:solidFill>
                  <a:ea typeface="HY헤드라인M" pitchFamily="18" charset="-127"/>
                  <a:sym typeface="Symbol" pitchFamily="18" charset="2"/>
                </a:rPr>
                <a:t></a:t>
              </a:r>
              <a:endParaRPr lang="en-US" altLang="ko-KR" sz="1800">
                <a:solidFill>
                  <a:srgbClr val="FF0000"/>
                </a:solidFill>
                <a:ea typeface="HY헤드라인M" pitchFamily="18" charset="-127"/>
                <a:sym typeface="Wingdings" pitchFamily="2" charset="2"/>
              </a:endParaRPr>
            </a:p>
          </p:txBody>
        </p:sp>
        <p:sp>
          <p:nvSpPr>
            <p:cNvPr id="991269" name="Line 37"/>
            <p:cNvSpPr>
              <a:spLocks noChangeShapeType="1"/>
            </p:cNvSpPr>
            <p:nvPr/>
          </p:nvSpPr>
          <p:spPr bwMode="auto">
            <a:xfrm flipH="1" flipV="1">
              <a:off x="2261" y="2154"/>
              <a:ext cx="0" cy="589"/>
            </a:xfrm>
            <a:prstGeom prst="line">
              <a:avLst/>
            </a:prstGeom>
            <a:noFill/>
            <a:ln w="1270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91270" name="Rectangle 38"/>
            <p:cNvSpPr>
              <a:spLocks noChangeArrowheads="1"/>
            </p:cNvSpPr>
            <p:nvPr/>
          </p:nvSpPr>
          <p:spPr bwMode="auto">
            <a:xfrm>
              <a:off x="2298" y="2460"/>
              <a:ext cx="117" cy="2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292100" indent="-292100">
                <a:buFont typeface="Wingdings" pitchFamily="2" charset="2"/>
                <a:buNone/>
                <a:tabLst>
                  <a:tab pos="292100" algn="l"/>
                  <a:tab pos="685800" algn="l"/>
                </a:tabLst>
              </a:pPr>
              <a:r>
                <a:rPr lang="en-US" altLang="ko-KR" sz="1800">
                  <a:solidFill>
                    <a:srgbClr val="FF0000"/>
                  </a:solidFill>
                  <a:ea typeface="HY헤드라인M" pitchFamily="18" charset="-127"/>
                  <a:sym typeface="Wingdings" pitchFamily="2" charset="2"/>
                </a:rPr>
                <a:t>X</a:t>
              </a:r>
              <a:r>
                <a:rPr lang="en-US" altLang="ko-KR" sz="1800">
                  <a:solidFill>
                    <a:srgbClr val="FF0000"/>
                  </a:solidFill>
                  <a:ea typeface="HY헤드라인M" pitchFamily="18" charset="-127"/>
                  <a:sym typeface="Symbol" pitchFamily="18" charset="2"/>
                </a:rPr>
                <a:t></a:t>
              </a:r>
              <a:endParaRPr lang="en-US" altLang="ko-KR" sz="1800">
                <a:solidFill>
                  <a:srgbClr val="FF0000"/>
                </a:solidFill>
                <a:ea typeface="HY헤드라인M" pitchFamily="18" charset="-127"/>
                <a:sym typeface="Wingdings" pitchFamily="2" charset="2"/>
              </a:endParaRPr>
            </a:p>
          </p:txBody>
        </p:sp>
        <p:sp>
          <p:nvSpPr>
            <p:cNvPr id="991271" name="Oval 39"/>
            <p:cNvSpPr>
              <a:spLocks noChangeArrowheads="1"/>
            </p:cNvSpPr>
            <p:nvPr/>
          </p:nvSpPr>
          <p:spPr bwMode="auto">
            <a:xfrm>
              <a:off x="2245" y="2463"/>
              <a:ext cx="45" cy="45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9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01EB9F50-81B3-4769-B1D4-4ADAB7DED1C1}" type="slidenum">
              <a:rPr lang="en-US" altLang="ko-KR"/>
              <a:pPr/>
              <a:t>66</a:t>
            </a:fld>
            <a:endParaRPr lang="en-US" altLang="ko-KR"/>
          </a:p>
        </p:txBody>
      </p:sp>
      <p:sp>
        <p:nvSpPr>
          <p:cNvPr id="1011714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포물선을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개요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(3/3)</a:t>
            </a:r>
            <a:endParaRPr lang="en-US" altLang="ko-KR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011715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011716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569325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세 점 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a</a:t>
            </a:r>
            <a:r>
              <a:rPr lang="en-US" altLang="ko-KR" sz="2000">
                <a:ea typeface="HY헤드라인M" pitchFamily="18" charset="-127"/>
              </a:rPr>
              <a:t>)), (</a:t>
            </a:r>
            <a:r>
              <a:rPr lang="en-US" altLang="ko-KR" sz="2000" i="1">
                <a:ea typeface="HY헤드라인M" pitchFamily="18" charset="-127"/>
              </a:rPr>
              <a:t>b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b</a:t>
            </a:r>
            <a:r>
              <a:rPr lang="en-US" altLang="ko-KR" sz="2000">
                <a:ea typeface="HY헤드라인M" pitchFamily="18" charset="-127"/>
              </a:rPr>
              <a:t>)), (</a:t>
            </a:r>
            <a:r>
              <a:rPr lang="en-US" altLang="ko-KR" sz="2000" i="1">
                <a:ea typeface="HY헤드라인M" pitchFamily="18" charset="-127"/>
              </a:rPr>
              <a:t>c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c</a:t>
            </a:r>
            <a:r>
              <a:rPr lang="en-US" altLang="ko-KR" sz="2000">
                <a:ea typeface="HY헤드라인M" pitchFamily="18" charset="-127"/>
              </a:rPr>
              <a:t>))</a:t>
            </a:r>
            <a:r>
              <a:rPr lang="ko-KR" altLang="en-US" sz="2000">
                <a:ea typeface="HY헤드라인M" pitchFamily="18" charset="-127"/>
              </a:rPr>
              <a:t>를 지나는 포물선 방정식을 구했을 때</a:t>
            </a:r>
            <a:r>
              <a:rPr lang="en-US" altLang="ko-KR" sz="2000">
                <a:ea typeface="HY헤드라인M" pitchFamily="18" charset="-127"/>
              </a:rPr>
              <a:t>,</a:t>
            </a:r>
            <a:br>
              <a:rPr lang="en-US" altLang="ko-KR" sz="2000">
                <a:ea typeface="HY헤드라인M" pitchFamily="18" charset="-127"/>
              </a:rPr>
            </a:br>
            <a:r>
              <a:rPr lang="ko-KR" altLang="en-US" sz="2000">
                <a:ea typeface="HY헤드라인M" pitchFamily="18" charset="-127"/>
              </a:rPr>
              <a:t>꼭지점의 </a:t>
            </a:r>
            <a:r>
              <a:rPr lang="en-US" altLang="ko-KR" sz="2000">
                <a:ea typeface="HY헤드라인M" pitchFamily="18" charset="-127"/>
              </a:rPr>
              <a:t>x </a:t>
            </a:r>
            <a:r>
              <a:rPr lang="ko-KR" altLang="en-US" sz="2000">
                <a:ea typeface="HY헤드라인M" pitchFamily="18" charset="-127"/>
              </a:rPr>
              <a:t>좌표는 다음과 같다</a:t>
            </a:r>
            <a:r>
              <a:rPr lang="en-US" altLang="ko-KR" sz="2000">
                <a:ea typeface="HY헤드라인M" pitchFamily="18" charset="-127"/>
              </a:rPr>
              <a:t>.</a:t>
            </a:r>
            <a:endParaRPr lang="en-US" altLang="ko-KR" sz="1800">
              <a:ea typeface="HY헤드라인M" pitchFamily="18" charset="-127"/>
            </a:endParaRPr>
          </a:p>
        </p:txBody>
      </p:sp>
      <p:graphicFrame>
        <p:nvGraphicFramePr>
          <p:cNvPr id="1011718" name="Object 6"/>
          <p:cNvGraphicFramePr>
            <a:graphicFrameLocks noChangeAspect="1"/>
          </p:cNvGraphicFramePr>
          <p:nvPr/>
        </p:nvGraphicFramePr>
        <p:xfrm>
          <a:off x="900113" y="1989138"/>
          <a:ext cx="62325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719" name="Equation" r:id="rId5" imgW="2361960" imgH="355320" progId="Equation.DSMT4">
                  <p:embed/>
                </p:oleObj>
              </mc:Choice>
              <mc:Fallback>
                <p:oleObj name="Equation" r:id="rId5" imgW="2361960" imgH="355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89138"/>
                        <a:ext cx="6232525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1719" name="Text Box 7"/>
          <p:cNvSpPr txBox="1">
            <a:spLocks noChangeArrowheads="1"/>
          </p:cNvSpPr>
          <p:nvPr/>
        </p:nvSpPr>
        <p:spPr bwMode="auto">
          <a:xfrm>
            <a:off x="323850" y="3206750"/>
            <a:ext cx="8569325" cy="140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en-US" altLang="ko-KR" sz="2000">
                <a:ea typeface="HY헤드라인M" pitchFamily="18" charset="-127"/>
              </a:rPr>
              <a:t>Let the equation above be “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 = </a:t>
            </a:r>
            <a:r>
              <a:rPr lang="en-US" altLang="ko-KR" sz="2000" i="1">
                <a:ea typeface="HY헤드라인M" pitchFamily="18" charset="-127"/>
              </a:rPr>
              <a:t>vertex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a, b, c</a:t>
            </a:r>
            <a:r>
              <a:rPr lang="en-US" altLang="ko-KR" sz="2000">
                <a:ea typeface="HY헤드라인M" pitchFamily="18" charset="-127"/>
              </a:rPr>
              <a:t>).”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endParaRPr lang="en-US" altLang="ko-KR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solidFill>
                  <a:schemeClr val="bg2"/>
                </a:solidFill>
                <a:ea typeface="HY헤드라인M" pitchFamily="18" charset="-127"/>
              </a:rPr>
              <a:t>책의 수식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</a:rPr>
              <a:t>(p. 41, </a:t>
            </a:r>
            <a:r>
              <a:rPr lang="ko-KR" altLang="en-US" sz="2000">
                <a:solidFill>
                  <a:schemeClr val="bg2"/>
                </a:solidFill>
                <a:ea typeface="HY헤드라인M" pitchFamily="18" charset="-127"/>
              </a:rPr>
              <a:t>식 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</a:rPr>
              <a:t>13)</a:t>
            </a:r>
            <a:r>
              <a:rPr lang="ko-KR" altLang="en-US" sz="2000">
                <a:solidFill>
                  <a:schemeClr val="bg2"/>
                </a:solidFill>
                <a:ea typeface="HY헤드라인M" pitchFamily="18" charset="-127"/>
              </a:rPr>
              <a:t>에 오류 있음 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</a:rPr>
              <a:t>(</a:t>
            </a:r>
            <a:r>
              <a:rPr lang="ko-KR" altLang="en-US" sz="2000">
                <a:solidFill>
                  <a:schemeClr val="bg2"/>
                </a:solidFill>
                <a:ea typeface="HY헤드라인M" pitchFamily="18" charset="-127"/>
              </a:rPr>
              <a:t>분모의 첫번째 </a:t>
            </a:r>
            <a:r>
              <a:rPr lang="en-US" altLang="ko-KR" sz="2000" i="1">
                <a:solidFill>
                  <a:schemeClr val="bg2"/>
                </a:solidFill>
                <a:ea typeface="HY헤드라인M" pitchFamily="18" charset="-127"/>
              </a:rPr>
              <a:t>f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</a:rPr>
              <a:t>(</a:t>
            </a:r>
            <a:r>
              <a:rPr lang="en-US" altLang="ko-KR" sz="2000" i="1">
                <a:solidFill>
                  <a:schemeClr val="bg2"/>
                </a:solidFill>
                <a:ea typeface="HY헤드라인M" pitchFamily="18" charset="-127"/>
              </a:rPr>
              <a:t>a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</a:rPr>
              <a:t>) 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  <a:sym typeface="Wingdings" pitchFamily="2" charset="2"/>
              </a:rPr>
              <a:t> </a:t>
            </a:r>
            <a:r>
              <a:rPr lang="en-US" altLang="ko-KR" sz="2000" i="1">
                <a:solidFill>
                  <a:schemeClr val="bg2"/>
                </a:solidFill>
                <a:ea typeface="HY헤드라인M" pitchFamily="18" charset="-127"/>
                <a:sym typeface="Wingdings" pitchFamily="2" charset="2"/>
              </a:rPr>
              <a:t>f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  <a:sym typeface="Wingdings" pitchFamily="2" charset="2"/>
              </a:rPr>
              <a:t>(</a:t>
            </a:r>
            <a:r>
              <a:rPr lang="en-US" altLang="ko-KR" sz="2000" i="1">
                <a:solidFill>
                  <a:schemeClr val="bg2"/>
                </a:solidFill>
                <a:ea typeface="HY헤드라인M" pitchFamily="18" charset="-127"/>
                <a:sym typeface="Wingdings" pitchFamily="2" charset="2"/>
              </a:rPr>
              <a:t>c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  <a:sym typeface="Wingdings" pitchFamily="2" charset="2"/>
              </a:rPr>
              <a:t>))</a:t>
            </a:r>
            <a:endParaRPr lang="en-US" altLang="ko-KR" sz="1800">
              <a:solidFill>
                <a:schemeClr val="bg2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1BE8B71E-A9B8-4AAC-8F6A-6CC401386A95}" type="slidenum">
              <a:rPr lang="en-US" altLang="ko-KR"/>
              <a:pPr/>
              <a:t>67</a:t>
            </a:fld>
            <a:endParaRPr lang="en-US" altLang="ko-KR"/>
          </a:p>
        </p:txBody>
      </p:sp>
      <p:sp>
        <p:nvSpPr>
          <p:cNvPr id="993282" name="Rectangle 2"/>
          <p:cNvSpPr>
            <a:spLocks noChangeArrowheads="1"/>
          </p:cNvSpPr>
          <p:nvPr/>
        </p:nvSpPr>
        <p:spPr bwMode="auto">
          <a:xfrm>
            <a:off x="815975" y="163513"/>
            <a:ext cx="663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포물선을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알고리즘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</a:p>
        </p:txBody>
      </p:sp>
      <p:sp>
        <p:nvSpPr>
          <p:cNvPr id="993283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93284" name="Rectangle 4"/>
          <p:cNvSpPr>
            <a:spLocks noChangeArrowheads="1"/>
          </p:cNvSpPr>
          <p:nvPr/>
        </p:nvSpPr>
        <p:spPr bwMode="auto">
          <a:xfrm>
            <a:off x="682625" y="939800"/>
            <a:ext cx="7777163" cy="5441950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 b="1"/>
              <a:t>procedure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brent-min</a:t>
            </a:r>
            <a:r>
              <a:rPr kumimoji="0" lang="en-US" altLang="ko-KR" sz="1800"/>
              <a:t>(</a:t>
            </a:r>
            <a:r>
              <a:rPr kumimoji="0" lang="en-US" altLang="ko-KR" sz="1800" i="1"/>
              <a:t>a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b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c</a:t>
            </a:r>
            <a:r>
              <a:rPr kumimoji="0" lang="en-US" altLang="ko-KR" sz="1800"/>
              <a:t>, </a:t>
            </a:r>
            <a:r>
              <a:rPr kumimoji="0" lang="en-US" altLang="ko-KR" sz="1800" i="1"/>
              <a:t>e</a:t>
            </a:r>
            <a:r>
              <a:rPr kumimoji="0" lang="en-US" altLang="ko-KR" sz="1800"/>
              <a:t>: real numbers)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a, b, </a:t>
            </a:r>
            <a:r>
              <a:rPr kumimoji="0" lang="en-US" altLang="ko-KR" sz="1800"/>
              <a:t>and </a:t>
            </a:r>
            <a:r>
              <a:rPr kumimoji="0" lang="en-US" altLang="ko-KR" sz="1800" i="1"/>
              <a:t>c</a:t>
            </a:r>
            <a:r>
              <a:rPr kumimoji="0" lang="en-US" altLang="ko-KR" sz="1800" baseline="-25000"/>
              <a:t>  </a:t>
            </a:r>
            <a:r>
              <a:rPr kumimoji="0" lang="en-US" altLang="ko-KR" sz="1800"/>
              <a:t>are initial starting points. (</a:t>
            </a:r>
            <a:r>
              <a:rPr kumimoji="0" lang="en-US" altLang="ko-KR" sz="1800" i="1"/>
              <a:t>a</a:t>
            </a:r>
            <a:r>
              <a:rPr kumimoji="0" lang="en-US" altLang="ko-KR" sz="1800"/>
              <a:t> &lt; </a:t>
            </a:r>
            <a:r>
              <a:rPr kumimoji="0" lang="en-US" altLang="ko-KR" sz="1800" i="1"/>
              <a:t>b</a:t>
            </a:r>
            <a:r>
              <a:rPr kumimoji="0" lang="en-US" altLang="ko-KR" sz="1800"/>
              <a:t> &lt; </a:t>
            </a:r>
            <a:r>
              <a:rPr kumimoji="0" lang="en-US" altLang="ko-KR" sz="1800" i="1"/>
              <a:t>c</a:t>
            </a:r>
            <a:r>
              <a:rPr kumimoji="0" lang="en-US" altLang="ko-KR" sz="1800"/>
              <a:t>)}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/>
              <a:t>{ </a:t>
            </a:r>
            <a:r>
              <a:rPr kumimoji="0" lang="en-US" altLang="ko-KR" sz="1800" i="1"/>
              <a:t>e</a:t>
            </a:r>
            <a:r>
              <a:rPr kumimoji="0" lang="en-US" altLang="ko-KR" sz="1800" baseline="-25000"/>
              <a:t> </a:t>
            </a:r>
            <a:r>
              <a:rPr kumimoji="0" lang="en-US" altLang="ko-KR" sz="1800"/>
              <a:t>is an allowable error value.}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 i="1"/>
              <a:t>	</a:t>
            </a:r>
            <a:r>
              <a:rPr kumimoji="0" lang="en-US" altLang="ko-KR" sz="1800" b="1"/>
              <a:t>do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 i="1"/>
              <a:t>		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 := </a:t>
            </a:r>
            <a:r>
              <a:rPr kumimoji="0" lang="en-US" altLang="ko-KR" sz="1800" b="1" i="1"/>
              <a:t>vertex</a:t>
            </a:r>
            <a:r>
              <a:rPr kumimoji="0" lang="en-US" altLang="ko-KR" sz="1800" i="1"/>
              <a:t>(a, b, c)</a:t>
            </a:r>
            <a:r>
              <a:rPr kumimoji="0" lang="en-US" altLang="ko-KR" sz="1800"/>
              <a:t>;</a:t>
            </a:r>
            <a:endParaRPr kumimoji="0" lang="en-US" altLang="ko-KR" sz="1800" i="1"/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 i="1"/>
              <a:t>		</a:t>
            </a:r>
            <a:r>
              <a:rPr kumimoji="0" lang="en-US" altLang="ko-KR" sz="1800" b="1"/>
              <a:t>if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 &lt; </a:t>
            </a:r>
            <a:r>
              <a:rPr kumimoji="0" lang="en-US" altLang="ko-KR" sz="1800" i="1"/>
              <a:t>a</a:t>
            </a:r>
            <a:r>
              <a:rPr kumimoji="0" lang="en-US" altLang="ko-KR" sz="1800"/>
              <a:t> </a:t>
            </a:r>
            <a:r>
              <a:rPr kumimoji="0" lang="en-US" altLang="ko-KR" sz="1800" b="1"/>
              <a:t>then	</a:t>
            </a:r>
            <a:r>
              <a:rPr kumimoji="0" lang="en-US" altLang="ko-KR" sz="1800">
                <a:solidFill>
                  <a:schemeClr val="accent2"/>
                </a:solidFill>
              </a:rPr>
              <a:t>{ Case i)}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/>
              <a:t>			</a:t>
            </a:r>
            <a:r>
              <a:rPr kumimoji="0" lang="en-US" altLang="ko-KR" sz="1800" b="1"/>
              <a:t>begin</a:t>
            </a:r>
            <a:r>
              <a:rPr kumimoji="0" lang="en-US" altLang="ko-KR" sz="1800"/>
              <a:t>  </a:t>
            </a:r>
            <a:r>
              <a:rPr kumimoji="0" lang="en-US" altLang="ko-KR" sz="1800" i="1"/>
              <a:t>c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b</a:t>
            </a:r>
            <a:r>
              <a:rPr kumimoji="0" lang="en-US" altLang="ko-KR" sz="1800"/>
              <a:t>;   </a:t>
            </a:r>
            <a:r>
              <a:rPr kumimoji="0" lang="en-US" altLang="ko-KR" sz="1800" i="1"/>
              <a:t>b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a</a:t>
            </a:r>
            <a:r>
              <a:rPr kumimoji="0" lang="en-US" altLang="ko-KR" sz="1800"/>
              <a:t>;   </a:t>
            </a:r>
            <a:r>
              <a:rPr kumimoji="0" lang="en-US" altLang="ko-KR" sz="1800" i="1"/>
              <a:t>a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;  </a:t>
            </a:r>
            <a:r>
              <a:rPr kumimoji="0" lang="en-US" altLang="ko-KR" sz="1800" b="1"/>
              <a:t>end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 i="1"/>
              <a:t>		</a:t>
            </a:r>
            <a:r>
              <a:rPr kumimoji="0" lang="en-US" altLang="ko-KR" sz="1800" b="1"/>
              <a:t>else if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 &lt; </a:t>
            </a:r>
            <a:r>
              <a:rPr kumimoji="0" lang="en-US" altLang="ko-KR" sz="1800" i="1"/>
              <a:t>b</a:t>
            </a:r>
            <a:r>
              <a:rPr kumimoji="0" lang="en-US" altLang="ko-KR" sz="1800"/>
              <a:t> </a:t>
            </a:r>
            <a:r>
              <a:rPr kumimoji="0" lang="en-US" altLang="ko-KR" sz="1800" b="1"/>
              <a:t>then	</a:t>
            </a:r>
            <a:r>
              <a:rPr kumimoji="0" lang="en-US" altLang="ko-KR" sz="1800">
                <a:solidFill>
                  <a:schemeClr val="accent2"/>
                </a:solidFill>
              </a:rPr>
              <a:t>{ Case ii)}</a:t>
            </a:r>
            <a:endParaRPr kumimoji="0" lang="en-US" altLang="ko-KR" sz="1800"/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/>
              <a:t>			</a:t>
            </a:r>
            <a:r>
              <a:rPr kumimoji="0" lang="en-US" altLang="ko-KR" sz="1800" b="1"/>
              <a:t>begin</a:t>
            </a:r>
            <a:r>
              <a:rPr kumimoji="0" lang="en-US" altLang="ko-KR" sz="1800"/>
              <a:t>  </a:t>
            </a:r>
            <a:r>
              <a:rPr kumimoji="0" lang="en-US" altLang="ko-KR" sz="1800" i="1"/>
              <a:t>c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b</a:t>
            </a:r>
            <a:r>
              <a:rPr kumimoji="0" lang="en-US" altLang="ko-KR" sz="1800"/>
              <a:t>;  </a:t>
            </a:r>
            <a:r>
              <a:rPr kumimoji="0" lang="en-US" altLang="ko-KR" sz="1800" i="1"/>
              <a:t>b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;  </a:t>
            </a:r>
            <a:r>
              <a:rPr kumimoji="0" lang="en-US" altLang="ko-KR" sz="1800" b="1"/>
              <a:t>end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 i="1"/>
              <a:t>		</a:t>
            </a:r>
            <a:r>
              <a:rPr kumimoji="0" lang="en-US" altLang="ko-KR" sz="1800" b="1"/>
              <a:t>else if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 &lt; </a:t>
            </a:r>
            <a:r>
              <a:rPr kumimoji="0" lang="en-US" altLang="ko-KR" sz="1800" i="1"/>
              <a:t>c</a:t>
            </a:r>
            <a:r>
              <a:rPr kumimoji="0" lang="en-US" altLang="ko-KR" sz="1800"/>
              <a:t> </a:t>
            </a:r>
            <a:r>
              <a:rPr kumimoji="0" lang="en-US" altLang="ko-KR" sz="1800" b="1"/>
              <a:t>then	</a:t>
            </a:r>
            <a:r>
              <a:rPr kumimoji="0" lang="en-US" altLang="ko-KR" sz="1800">
                <a:solidFill>
                  <a:schemeClr val="accent2"/>
                </a:solidFill>
              </a:rPr>
              <a:t>{ Case iii)}</a:t>
            </a:r>
            <a:endParaRPr kumimoji="0" lang="en-US" altLang="ko-KR" sz="1800"/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/>
              <a:t>			</a:t>
            </a:r>
            <a:r>
              <a:rPr kumimoji="0" lang="en-US" altLang="ko-KR" sz="1800" b="1"/>
              <a:t>begin</a:t>
            </a:r>
            <a:r>
              <a:rPr kumimoji="0" lang="en-US" altLang="ko-KR" sz="1800"/>
              <a:t>  </a:t>
            </a:r>
            <a:r>
              <a:rPr kumimoji="0" lang="en-US" altLang="ko-KR" sz="1800" i="1"/>
              <a:t>a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b</a:t>
            </a:r>
            <a:r>
              <a:rPr kumimoji="0" lang="en-US" altLang="ko-KR" sz="1800"/>
              <a:t>;  </a:t>
            </a:r>
            <a:r>
              <a:rPr kumimoji="0" lang="en-US" altLang="ko-KR" sz="1800" i="1"/>
              <a:t>b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;  </a:t>
            </a:r>
            <a:r>
              <a:rPr kumimoji="0" lang="en-US" altLang="ko-KR" sz="1800" b="1"/>
              <a:t>end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 i="1"/>
              <a:t>		</a:t>
            </a:r>
            <a:r>
              <a:rPr kumimoji="0" lang="en-US" altLang="ko-KR" sz="1800" b="1"/>
              <a:t>else		</a:t>
            </a:r>
            <a:r>
              <a:rPr kumimoji="0" lang="en-US" altLang="ko-KR" sz="1800">
                <a:solidFill>
                  <a:schemeClr val="accent2"/>
                </a:solidFill>
              </a:rPr>
              <a:t>{ Case iv)}</a:t>
            </a:r>
            <a:endParaRPr kumimoji="0" lang="en-US" altLang="ko-KR" sz="1800"/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/>
              <a:t>			</a:t>
            </a:r>
            <a:r>
              <a:rPr kumimoji="0" lang="en-US" altLang="ko-KR" sz="1800" b="1"/>
              <a:t>begin</a:t>
            </a:r>
            <a:r>
              <a:rPr kumimoji="0" lang="en-US" altLang="ko-KR" sz="1800"/>
              <a:t>  </a:t>
            </a:r>
            <a:r>
              <a:rPr kumimoji="0" lang="en-US" altLang="ko-KR" sz="1800" i="1"/>
              <a:t>a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b</a:t>
            </a:r>
            <a:r>
              <a:rPr kumimoji="0" lang="en-US" altLang="ko-KR" sz="1800"/>
              <a:t>;  </a:t>
            </a:r>
            <a:r>
              <a:rPr kumimoji="0" lang="en-US" altLang="ko-KR" sz="1800" i="1"/>
              <a:t>b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c</a:t>
            </a:r>
            <a:r>
              <a:rPr kumimoji="0" lang="en-US" altLang="ko-KR" sz="1800"/>
              <a:t>;  </a:t>
            </a:r>
            <a:r>
              <a:rPr kumimoji="0" lang="en-US" altLang="ko-KR" sz="1800" i="1"/>
              <a:t>c</a:t>
            </a:r>
            <a:r>
              <a:rPr kumimoji="0" lang="en-US" altLang="ko-KR" sz="1800"/>
              <a:t> :=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/>
              <a:t>;  </a:t>
            </a:r>
            <a:r>
              <a:rPr kumimoji="0" lang="en-US" altLang="ko-KR" sz="1800" b="1"/>
              <a:t>end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 i="1"/>
              <a:t>	</a:t>
            </a:r>
            <a:r>
              <a:rPr kumimoji="0" lang="en-US" altLang="ko-KR" sz="1800" b="1"/>
              <a:t>while |</a:t>
            </a:r>
            <a:r>
              <a:rPr kumimoji="0" lang="en-US" altLang="ko-KR" sz="1800" i="1"/>
              <a:t>a</a:t>
            </a:r>
            <a:r>
              <a:rPr kumimoji="0" lang="en-US" altLang="ko-KR" sz="1800"/>
              <a:t> - </a:t>
            </a:r>
            <a:r>
              <a:rPr kumimoji="0" lang="en-US" altLang="ko-KR" sz="1800" i="1"/>
              <a:t>c|</a:t>
            </a:r>
            <a:r>
              <a:rPr kumimoji="0" lang="en-US" altLang="ko-KR" sz="1800"/>
              <a:t> &gt; </a:t>
            </a:r>
            <a:r>
              <a:rPr kumimoji="0" lang="en-US" altLang="ko-KR" sz="1800" i="1"/>
              <a:t>e</a:t>
            </a:r>
          </a:p>
          <a:p>
            <a:pPr>
              <a:lnSpc>
                <a:spcPct val="11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  <a:tab pos="2865438" algn="l"/>
              </a:tabLst>
            </a:pPr>
            <a:r>
              <a:rPr kumimoji="0" lang="en-US" altLang="ko-KR" sz="1800"/>
              <a:t>	</a:t>
            </a:r>
            <a:r>
              <a:rPr kumimoji="0" lang="en-US" altLang="ko-KR" sz="1800" b="1"/>
              <a:t>return</a:t>
            </a:r>
            <a:r>
              <a:rPr kumimoji="0" lang="en-US" altLang="ko-KR" sz="1800"/>
              <a:t> </a:t>
            </a:r>
            <a:r>
              <a:rPr kumimoji="0" lang="en-US" altLang="ko-KR" sz="1800" i="1"/>
              <a:t>x</a:t>
            </a:r>
            <a:r>
              <a:rPr kumimoji="0" lang="en-US" altLang="ko-KR" sz="1800" i="1" baseline="-25000"/>
              <a:t>m</a:t>
            </a:r>
            <a:r>
              <a:rPr kumimoji="0" lang="en-US" altLang="ko-KR" sz="1800">
                <a:sym typeface="Symbol" pitchFamily="18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694D6720-B3D3-44D9-B59F-2F95A33463FC}" type="slidenum">
              <a:rPr lang="en-US" altLang="ko-KR"/>
              <a:pPr/>
              <a:t>68</a:t>
            </a:fld>
            <a:endParaRPr lang="en-US" altLang="ko-KR"/>
          </a:p>
        </p:txBody>
      </p:sp>
      <p:sp>
        <p:nvSpPr>
          <p:cNvPr id="1013762" name="Rectangle 2"/>
          <p:cNvSpPr>
            <a:spLocks noChangeArrowheads="1"/>
          </p:cNvSpPr>
          <p:nvPr/>
        </p:nvSpPr>
        <p:spPr bwMode="auto">
          <a:xfrm>
            <a:off x="815975" y="163513"/>
            <a:ext cx="663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포물선을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알고리즘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  <p:sp>
        <p:nvSpPr>
          <p:cNvPr id="1013763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013765" name="Rectangle 5"/>
          <p:cNvSpPr>
            <a:spLocks noChangeArrowheads="1"/>
          </p:cNvSpPr>
          <p:nvPr/>
        </p:nvSpPr>
        <p:spPr bwMode="auto">
          <a:xfrm>
            <a:off x="2305050" y="1782763"/>
            <a:ext cx="160338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292100" indent="-292100"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2400" i="1">
                <a:ea typeface="HY헤드라인M" pitchFamily="18" charset="-127"/>
                <a:sym typeface="Wingdings" pitchFamily="2" charset="2"/>
              </a:rPr>
              <a:t>a</a:t>
            </a:r>
          </a:p>
        </p:txBody>
      </p:sp>
      <p:sp>
        <p:nvSpPr>
          <p:cNvPr id="1013766" name="Rectangle 6"/>
          <p:cNvSpPr>
            <a:spLocks noChangeArrowheads="1"/>
          </p:cNvSpPr>
          <p:nvPr/>
        </p:nvSpPr>
        <p:spPr bwMode="auto">
          <a:xfrm>
            <a:off x="4376738" y="1771650"/>
            <a:ext cx="169862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292100" indent="-292100"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2400" i="1">
                <a:ea typeface="HY헤드라인M" pitchFamily="18" charset="-127"/>
                <a:sym typeface="Wingdings" pitchFamily="2" charset="2"/>
              </a:rPr>
              <a:t>b</a:t>
            </a:r>
          </a:p>
        </p:txBody>
      </p:sp>
      <p:sp>
        <p:nvSpPr>
          <p:cNvPr id="1013767" name="Rectangle 7"/>
          <p:cNvSpPr>
            <a:spLocks noChangeArrowheads="1"/>
          </p:cNvSpPr>
          <p:nvPr/>
        </p:nvSpPr>
        <p:spPr bwMode="auto">
          <a:xfrm>
            <a:off x="6448425" y="1760538"/>
            <a:ext cx="139700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292100" indent="-292100"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2400" i="1">
                <a:ea typeface="HY헤드라인M" pitchFamily="18" charset="-127"/>
                <a:sym typeface="Wingdings" pitchFamily="2" charset="2"/>
              </a:rPr>
              <a:t>c</a:t>
            </a:r>
          </a:p>
        </p:txBody>
      </p:sp>
      <p:sp>
        <p:nvSpPr>
          <p:cNvPr id="1013768" name="Rectangle 8"/>
          <p:cNvSpPr>
            <a:spLocks noChangeArrowheads="1"/>
          </p:cNvSpPr>
          <p:nvPr/>
        </p:nvSpPr>
        <p:spPr bwMode="auto">
          <a:xfrm>
            <a:off x="1331913" y="2917825"/>
            <a:ext cx="3206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292100" indent="-292100"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2400" i="1">
                <a:ea typeface="HY헤드라인M" pitchFamily="18" charset="-127"/>
                <a:sym typeface="Wingdings" pitchFamily="2" charset="2"/>
              </a:rPr>
              <a:t>x</a:t>
            </a:r>
            <a:r>
              <a:rPr lang="en-US" altLang="ko-KR" sz="2400" i="1" baseline="-25000">
                <a:ea typeface="HY헤드라인M" pitchFamily="18" charset="-127"/>
                <a:sym typeface="Wingdings" pitchFamily="2" charset="2"/>
              </a:rPr>
              <a:t>m</a:t>
            </a:r>
          </a:p>
        </p:txBody>
      </p:sp>
      <p:sp>
        <p:nvSpPr>
          <p:cNvPr id="1013769" name="Line 9"/>
          <p:cNvSpPr>
            <a:spLocks noChangeShapeType="1"/>
          </p:cNvSpPr>
          <p:nvPr/>
        </p:nvSpPr>
        <p:spPr bwMode="auto">
          <a:xfrm flipH="1" flipV="1">
            <a:off x="1476375" y="2276475"/>
            <a:ext cx="0" cy="719138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013770" name="Rectangle 10"/>
          <p:cNvSpPr>
            <a:spLocks noChangeArrowheads="1"/>
          </p:cNvSpPr>
          <p:nvPr/>
        </p:nvSpPr>
        <p:spPr bwMode="auto">
          <a:xfrm>
            <a:off x="3243263" y="2917825"/>
            <a:ext cx="3206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292100" indent="-292100"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2400" i="1">
                <a:ea typeface="HY헤드라인M" pitchFamily="18" charset="-127"/>
                <a:sym typeface="Wingdings" pitchFamily="2" charset="2"/>
              </a:rPr>
              <a:t>x</a:t>
            </a:r>
            <a:r>
              <a:rPr lang="en-US" altLang="ko-KR" sz="2400" i="1" baseline="-25000">
                <a:ea typeface="HY헤드라인M" pitchFamily="18" charset="-127"/>
                <a:sym typeface="Wingdings" pitchFamily="2" charset="2"/>
              </a:rPr>
              <a:t>m</a:t>
            </a:r>
          </a:p>
        </p:txBody>
      </p:sp>
      <p:sp>
        <p:nvSpPr>
          <p:cNvPr id="1013771" name="Line 11"/>
          <p:cNvSpPr>
            <a:spLocks noChangeShapeType="1"/>
          </p:cNvSpPr>
          <p:nvPr/>
        </p:nvSpPr>
        <p:spPr bwMode="auto">
          <a:xfrm flipH="1" flipV="1">
            <a:off x="3387725" y="2276475"/>
            <a:ext cx="0" cy="719138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013772" name="Rectangle 12"/>
          <p:cNvSpPr>
            <a:spLocks noChangeArrowheads="1"/>
          </p:cNvSpPr>
          <p:nvPr/>
        </p:nvSpPr>
        <p:spPr bwMode="auto">
          <a:xfrm>
            <a:off x="5330825" y="2917825"/>
            <a:ext cx="3206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292100" indent="-292100"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2400" i="1">
                <a:ea typeface="HY헤드라인M" pitchFamily="18" charset="-127"/>
                <a:sym typeface="Wingdings" pitchFamily="2" charset="2"/>
              </a:rPr>
              <a:t>x</a:t>
            </a:r>
            <a:r>
              <a:rPr lang="en-US" altLang="ko-KR" sz="2400" i="1" baseline="-25000">
                <a:ea typeface="HY헤드라인M" pitchFamily="18" charset="-127"/>
                <a:sym typeface="Wingdings" pitchFamily="2" charset="2"/>
              </a:rPr>
              <a:t>m</a:t>
            </a:r>
          </a:p>
        </p:txBody>
      </p:sp>
      <p:sp>
        <p:nvSpPr>
          <p:cNvPr id="1013773" name="Line 13"/>
          <p:cNvSpPr>
            <a:spLocks noChangeShapeType="1"/>
          </p:cNvSpPr>
          <p:nvPr/>
        </p:nvSpPr>
        <p:spPr bwMode="auto">
          <a:xfrm flipH="1" flipV="1">
            <a:off x="5475288" y="2276475"/>
            <a:ext cx="0" cy="719138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013774" name="Rectangle 14"/>
          <p:cNvSpPr>
            <a:spLocks noChangeArrowheads="1"/>
          </p:cNvSpPr>
          <p:nvPr/>
        </p:nvSpPr>
        <p:spPr bwMode="auto">
          <a:xfrm>
            <a:off x="7380288" y="2917825"/>
            <a:ext cx="320675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292100" indent="-292100"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2400" i="1">
                <a:ea typeface="HY헤드라인M" pitchFamily="18" charset="-127"/>
                <a:sym typeface="Wingdings" pitchFamily="2" charset="2"/>
              </a:rPr>
              <a:t>x</a:t>
            </a:r>
            <a:r>
              <a:rPr lang="en-US" altLang="ko-KR" sz="2400" i="1" baseline="-25000">
                <a:ea typeface="HY헤드라인M" pitchFamily="18" charset="-127"/>
                <a:sym typeface="Wingdings" pitchFamily="2" charset="2"/>
              </a:rPr>
              <a:t>m</a:t>
            </a:r>
          </a:p>
        </p:txBody>
      </p:sp>
      <p:sp>
        <p:nvSpPr>
          <p:cNvPr id="1013775" name="Line 15"/>
          <p:cNvSpPr>
            <a:spLocks noChangeShapeType="1"/>
          </p:cNvSpPr>
          <p:nvPr/>
        </p:nvSpPr>
        <p:spPr bwMode="auto">
          <a:xfrm flipH="1" flipV="1">
            <a:off x="7524750" y="2276475"/>
            <a:ext cx="0" cy="719138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/>
            <a:tailEnd type="stealth" w="med" len="med"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013776" name="Rectangle 16"/>
          <p:cNvSpPr>
            <a:spLocks noChangeArrowheads="1"/>
          </p:cNvSpPr>
          <p:nvPr/>
        </p:nvSpPr>
        <p:spPr bwMode="auto">
          <a:xfrm>
            <a:off x="971550" y="3644900"/>
            <a:ext cx="1152525" cy="129222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lIns="72000" tIns="36000" rIns="36000" bIns="36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Case i)</a:t>
            </a:r>
            <a:br>
              <a:rPr lang="en-US" altLang="ko-KR" sz="2000">
                <a:ea typeface="HY헤드라인M" pitchFamily="18" charset="-127"/>
                <a:sym typeface="Wingdings" pitchFamily="2" charset="2"/>
              </a:rPr>
            </a:b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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 </a:t>
            </a:r>
            <a:r>
              <a:rPr lang="en-US" altLang="ko-KR" sz="2000" i="1">
                <a:ea typeface="HY헤드라인M" pitchFamily="18" charset="-127"/>
                <a:sym typeface="Wingdings" pitchFamily="2" charset="2"/>
              </a:rPr>
              <a:t>a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 = </a:t>
            </a:r>
            <a:r>
              <a:rPr lang="en-US" altLang="ko-KR" sz="2000" i="1">
                <a:ea typeface="HY헤드라인M" pitchFamily="18" charset="-127"/>
                <a:sym typeface="Wingdings" pitchFamily="2" charset="2"/>
              </a:rPr>
              <a:t>x</a:t>
            </a:r>
            <a:r>
              <a:rPr lang="en-US" altLang="ko-KR" sz="2000" i="1" baseline="-25000">
                <a:ea typeface="HY헤드라인M" pitchFamily="18" charset="-127"/>
                <a:sym typeface="Wingdings" pitchFamily="2" charset="2"/>
              </a:rPr>
              <a:t>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 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b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 = 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a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 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c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 = 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b</a:t>
            </a:r>
          </a:p>
        </p:txBody>
      </p:sp>
      <p:sp>
        <p:nvSpPr>
          <p:cNvPr id="1013778" name="Rectangle 18"/>
          <p:cNvSpPr>
            <a:spLocks noChangeArrowheads="1"/>
          </p:cNvSpPr>
          <p:nvPr/>
        </p:nvSpPr>
        <p:spPr bwMode="auto">
          <a:xfrm>
            <a:off x="2914650" y="3644900"/>
            <a:ext cx="1152525" cy="129222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lIns="72000" tIns="36000" rIns="36000" bIns="36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Case ii)</a:t>
            </a:r>
            <a:br>
              <a:rPr lang="en-US" altLang="ko-KR" sz="2000">
                <a:ea typeface="HY헤드라인M" pitchFamily="18" charset="-127"/>
                <a:sym typeface="Wingdings" pitchFamily="2" charset="2"/>
              </a:rPr>
            </a:b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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 </a:t>
            </a:r>
            <a:r>
              <a:rPr lang="en-US" altLang="ko-KR" sz="2000" i="1">
                <a:solidFill>
                  <a:schemeClr val="bg2"/>
                </a:solidFill>
                <a:ea typeface="HY헤드라인M" pitchFamily="18" charset="-127"/>
                <a:sym typeface="Wingdings" pitchFamily="2" charset="2"/>
              </a:rPr>
              <a:t>a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  <a:sym typeface="Wingdings" pitchFamily="2" charset="2"/>
              </a:rPr>
              <a:t> = </a:t>
            </a:r>
            <a:r>
              <a:rPr lang="en-US" altLang="ko-KR" sz="2000" i="1">
                <a:solidFill>
                  <a:schemeClr val="bg2"/>
                </a:solidFill>
                <a:ea typeface="HY헤드라인M" pitchFamily="18" charset="-127"/>
                <a:sym typeface="Wingdings" pitchFamily="2" charset="2"/>
              </a:rPr>
              <a:t>a</a:t>
            </a:r>
            <a:endParaRPr lang="en-US" altLang="ko-KR" sz="2000" i="1" baseline="-25000">
              <a:solidFill>
                <a:schemeClr val="bg2"/>
              </a:solidFill>
              <a:ea typeface="HY헤드라인M" pitchFamily="18" charset="-127"/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 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b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 = </a:t>
            </a:r>
            <a:r>
              <a:rPr lang="en-US" altLang="ko-KR" sz="2000" i="1">
                <a:ea typeface="HY헤드라인M" pitchFamily="18" charset="-127"/>
                <a:sym typeface="Wingdings" pitchFamily="2" charset="2"/>
              </a:rPr>
              <a:t>x</a:t>
            </a:r>
            <a:r>
              <a:rPr lang="en-US" altLang="ko-KR" sz="2000" i="1" baseline="-25000">
                <a:ea typeface="HY헤드라인M" pitchFamily="18" charset="-127"/>
                <a:sym typeface="Wingdings" pitchFamily="2" charset="2"/>
              </a:rPr>
              <a:t>m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 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c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 = 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b</a:t>
            </a:r>
          </a:p>
        </p:txBody>
      </p:sp>
      <p:sp>
        <p:nvSpPr>
          <p:cNvPr id="1013779" name="Rectangle 19"/>
          <p:cNvSpPr>
            <a:spLocks noChangeArrowheads="1"/>
          </p:cNvSpPr>
          <p:nvPr/>
        </p:nvSpPr>
        <p:spPr bwMode="auto">
          <a:xfrm>
            <a:off x="4857750" y="3644900"/>
            <a:ext cx="1152525" cy="129222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lIns="72000" tIns="36000" rIns="36000" bIns="36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Case iii)</a:t>
            </a:r>
            <a:br>
              <a:rPr lang="en-US" altLang="ko-KR" sz="2000">
                <a:ea typeface="HY헤드라인M" pitchFamily="18" charset="-127"/>
                <a:sym typeface="Wingdings" pitchFamily="2" charset="2"/>
              </a:rPr>
            </a:b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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 </a:t>
            </a:r>
            <a:r>
              <a:rPr lang="en-US" altLang="ko-KR" sz="2000" i="1">
                <a:ea typeface="HY헤드라인M" pitchFamily="18" charset="-127"/>
                <a:sym typeface="Wingdings" pitchFamily="2" charset="2"/>
              </a:rPr>
              <a:t>a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 = </a:t>
            </a:r>
            <a:r>
              <a:rPr lang="en-US" altLang="ko-KR" sz="2000" i="1">
                <a:ea typeface="HY헤드라인M" pitchFamily="18" charset="-127"/>
                <a:sym typeface="Wingdings" pitchFamily="2" charset="2"/>
              </a:rPr>
              <a:t>b</a:t>
            </a:r>
            <a:endParaRPr lang="en-US" altLang="ko-KR" sz="2000" i="1" baseline="-25000">
              <a:ea typeface="HY헤드라인M" pitchFamily="18" charset="-127"/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 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b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 = </a:t>
            </a:r>
            <a:r>
              <a:rPr lang="en-US" altLang="ko-KR" sz="2000" i="1">
                <a:ea typeface="HY헤드라인M" pitchFamily="18" charset="-127"/>
                <a:sym typeface="Wingdings" pitchFamily="2" charset="2"/>
              </a:rPr>
              <a:t>x</a:t>
            </a:r>
            <a:r>
              <a:rPr lang="en-US" altLang="ko-KR" sz="2000" i="1" baseline="-25000">
                <a:ea typeface="HY헤드라인M" pitchFamily="18" charset="-127"/>
                <a:sym typeface="Wingdings" pitchFamily="2" charset="2"/>
              </a:rPr>
              <a:t>m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 </a:t>
            </a:r>
            <a:r>
              <a:rPr lang="en-US" altLang="ko-KR" sz="2000" i="1">
                <a:solidFill>
                  <a:schemeClr val="bg2"/>
                </a:solidFill>
                <a:ea typeface="HY헤드라인M" pitchFamily="18" charset="-127"/>
                <a:sym typeface="Symbol" pitchFamily="18" charset="2"/>
              </a:rPr>
              <a:t>c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  <a:sym typeface="Symbol" pitchFamily="18" charset="2"/>
              </a:rPr>
              <a:t> = </a:t>
            </a:r>
            <a:r>
              <a:rPr lang="en-US" altLang="ko-KR" sz="2000" i="1">
                <a:solidFill>
                  <a:schemeClr val="bg2"/>
                </a:solidFill>
                <a:ea typeface="HY헤드라인M" pitchFamily="18" charset="-127"/>
                <a:sym typeface="Symbol" pitchFamily="18" charset="2"/>
              </a:rPr>
              <a:t>c</a:t>
            </a:r>
          </a:p>
        </p:txBody>
      </p:sp>
      <p:sp>
        <p:nvSpPr>
          <p:cNvPr id="1013780" name="Rectangle 20"/>
          <p:cNvSpPr>
            <a:spLocks noChangeArrowheads="1"/>
          </p:cNvSpPr>
          <p:nvPr/>
        </p:nvSpPr>
        <p:spPr bwMode="auto">
          <a:xfrm>
            <a:off x="6948488" y="3644900"/>
            <a:ext cx="1152525" cy="129222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  <a:effectLst/>
        </p:spPr>
        <p:txBody>
          <a:bodyPr lIns="72000" tIns="36000" rIns="36000" bIns="36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Case iv)</a:t>
            </a:r>
            <a:br>
              <a:rPr lang="en-US" altLang="ko-KR" sz="2000">
                <a:ea typeface="HY헤드라인M" pitchFamily="18" charset="-127"/>
                <a:sym typeface="Wingdings" pitchFamily="2" charset="2"/>
              </a:rPr>
            </a:b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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 </a:t>
            </a:r>
            <a:r>
              <a:rPr lang="en-US" altLang="ko-KR" sz="2000" i="1">
                <a:ea typeface="HY헤드라인M" pitchFamily="18" charset="-127"/>
                <a:sym typeface="Wingdings" pitchFamily="2" charset="2"/>
              </a:rPr>
              <a:t>a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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 = </a:t>
            </a:r>
            <a:r>
              <a:rPr lang="en-US" altLang="ko-KR" sz="2000" i="1">
                <a:ea typeface="HY헤드라인M" pitchFamily="18" charset="-127"/>
                <a:sym typeface="Wingdings" pitchFamily="2" charset="2"/>
              </a:rPr>
              <a:t>b</a:t>
            </a:r>
            <a:endParaRPr lang="en-US" altLang="ko-KR" sz="2000" i="1" baseline="-25000">
              <a:ea typeface="HY헤드라인M" pitchFamily="18" charset="-127"/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 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b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 = 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c</a:t>
            </a:r>
            <a:r>
              <a:rPr lang="en-US" altLang="ko-KR" sz="2000">
                <a:ea typeface="HY헤드라인M" pitchFamily="18" charset="-127"/>
                <a:sym typeface="Wingdings" pitchFamily="2" charset="2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 </a:t>
            </a:r>
            <a:r>
              <a:rPr lang="en-US" altLang="ko-KR" sz="2000" i="1">
                <a:ea typeface="HY헤드라인M" pitchFamily="18" charset="-127"/>
                <a:sym typeface="Symbol" pitchFamily="18" charset="2"/>
              </a:rPr>
              <a:t>c</a:t>
            </a:r>
            <a:r>
              <a:rPr lang="en-US" altLang="ko-KR" sz="2000">
                <a:ea typeface="HY헤드라인M" pitchFamily="18" charset="-127"/>
                <a:sym typeface="Symbol" pitchFamily="18" charset="2"/>
              </a:rPr>
              <a:t> = </a:t>
            </a:r>
            <a:r>
              <a:rPr lang="en-US" altLang="ko-KR" sz="2000" i="1">
                <a:ea typeface="HY헤드라인M" pitchFamily="18" charset="-127"/>
                <a:sym typeface="Wingdings" pitchFamily="2" charset="2"/>
              </a:rPr>
              <a:t>x</a:t>
            </a:r>
            <a:r>
              <a:rPr lang="en-US" altLang="ko-KR" sz="2000" i="1" baseline="-25000">
                <a:ea typeface="HY헤드라인M" pitchFamily="18" charset="-127"/>
                <a:sym typeface="Wingdings" pitchFamily="2" charset="2"/>
              </a:rPr>
              <a:t>m</a:t>
            </a:r>
          </a:p>
        </p:txBody>
      </p:sp>
      <p:sp>
        <p:nvSpPr>
          <p:cNvPr id="1013781" name="Line 21"/>
          <p:cNvSpPr>
            <a:spLocks noChangeShapeType="1"/>
          </p:cNvSpPr>
          <p:nvPr/>
        </p:nvSpPr>
        <p:spPr bwMode="auto">
          <a:xfrm>
            <a:off x="1042988" y="2263775"/>
            <a:ext cx="6913562" cy="0"/>
          </a:xfrm>
          <a:prstGeom prst="line">
            <a:avLst/>
          </a:prstGeom>
          <a:noFill/>
          <a:ln w="25400">
            <a:solidFill>
              <a:srgbClr val="808080"/>
            </a:solidFill>
            <a:round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013782" name="Oval 22"/>
          <p:cNvSpPr>
            <a:spLocks noChangeArrowheads="1"/>
          </p:cNvSpPr>
          <p:nvPr/>
        </p:nvSpPr>
        <p:spPr bwMode="auto">
          <a:xfrm>
            <a:off x="2339975" y="2225675"/>
            <a:ext cx="71438" cy="714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013783" name="Oval 23"/>
          <p:cNvSpPr>
            <a:spLocks noChangeArrowheads="1"/>
          </p:cNvSpPr>
          <p:nvPr/>
        </p:nvSpPr>
        <p:spPr bwMode="auto">
          <a:xfrm>
            <a:off x="4429125" y="2230438"/>
            <a:ext cx="71438" cy="7143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013784" name="Oval 24"/>
          <p:cNvSpPr>
            <a:spLocks noChangeArrowheads="1"/>
          </p:cNvSpPr>
          <p:nvPr/>
        </p:nvSpPr>
        <p:spPr bwMode="auto">
          <a:xfrm>
            <a:off x="6518275" y="2235200"/>
            <a:ext cx="71438" cy="7143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2A65CA14-BD46-40BF-8E20-AC1EBBD7086B}" type="slidenum">
              <a:rPr lang="en-US" altLang="ko-KR"/>
              <a:pPr/>
              <a:t>69</a:t>
            </a:fld>
            <a:endParaRPr lang="en-US" altLang="ko-KR"/>
          </a:p>
        </p:txBody>
      </p:sp>
      <p:sp>
        <p:nvSpPr>
          <p:cNvPr id="995330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포물선을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(1/3)</a:t>
            </a:r>
          </a:p>
        </p:txBody>
      </p:sp>
      <p:sp>
        <p:nvSpPr>
          <p:cNvPr id="995331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95332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 </a:t>
            </a:r>
            <a:r>
              <a:rPr lang="ko-KR" altLang="en-US" sz="2000">
                <a:ea typeface="HY헤드라인M" pitchFamily="18" charset="-127"/>
              </a:rPr>
              <a:t>대상 함수</a:t>
            </a:r>
            <a:r>
              <a:rPr lang="en-US" altLang="ko-KR" sz="2000">
                <a:ea typeface="HY헤드라인M" pitchFamily="18" charset="-127"/>
              </a:rPr>
              <a:t>: </a:t>
            </a:r>
          </a:p>
        </p:txBody>
      </p:sp>
      <p:sp>
        <p:nvSpPr>
          <p:cNvPr id="995334" name="Rectangle 6"/>
          <p:cNvSpPr>
            <a:spLocks noChangeArrowheads="1"/>
          </p:cNvSpPr>
          <p:nvPr/>
        </p:nvSpPr>
        <p:spPr bwMode="auto">
          <a:xfrm>
            <a:off x="538163" y="1327150"/>
            <a:ext cx="8137525" cy="5267325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&lt;stdlib.h&gt;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&lt;math.h&gt;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f(float);       // evaluation of f(x)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vertex(float, float, float);  // find the vertex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main(int argc, char *argv[])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int i = 1;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float a, b, c, xm, xe, e;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if(argc &lt; 5)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printf("Usage: %s a b c e\n", argv[0]);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exit(0);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a = (float)atof(argv[1]);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b = xm = (float)atof(argv[2]);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c = (float)atof(argv[3]);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e = (float)atof(argv[4]);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printf("(a, b, c) = (%.8f, %.8f, %.8f)\n", a, b, c);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printf("e  = %.8f\n", e);</a:t>
            </a:r>
          </a:p>
        </p:txBody>
      </p:sp>
      <p:sp>
        <p:nvSpPr>
          <p:cNvPr id="995335" name="Rectangle 7"/>
          <p:cNvSpPr>
            <a:spLocks noChangeArrowheads="1"/>
          </p:cNvSpPr>
          <p:nvPr/>
        </p:nvSpPr>
        <p:spPr bwMode="auto">
          <a:xfrm>
            <a:off x="647700" y="4976813"/>
            <a:ext cx="7861300" cy="1560512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995336" name="Object 8"/>
          <p:cNvGraphicFramePr>
            <a:graphicFrameLocks noChangeAspect="1"/>
          </p:cNvGraphicFramePr>
          <p:nvPr/>
        </p:nvGraphicFramePr>
        <p:xfrm>
          <a:off x="2051050" y="795338"/>
          <a:ext cx="3051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37" name="Equation" r:id="rId5" imgW="1066680" imgH="190440" progId="Equation.DSMT4">
                  <p:embed/>
                </p:oleObj>
              </mc:Choice>
              <mc:Fallback>
                <p:oleObj name="Equation" r:id="rId5" imgW="1066680" imgH="1904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795338"/>
                        <a:ext cx="30511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5337" name="Rectangle 9"/>
          <p:cNvSpPr>
            <a:spLocks noChangeArrowheads="1"/>
          </p:cNvSpPr>
          <p:nvPr/>
        </p:nvSpPr>
        <p:spPr bwMode="auto">
          <a:xfrm>
            <a:off x="646113" y="1376363"/>
            <a:ext cx="7861300" cy="34925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5" grpId="0" animBg="1"/>
      <p:bldP spid="9953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DC191E1D-338E-45D4-B13A-97036214FF79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886788" name="Text Box 4"/>
          <p:cNvSpPr txBox="1">
            <a:spLocks noChangeArrowheads="1"/>
          </p:cNvSpPr>
          <p:nvPr/>
        </p:nvSpPr>
        <p:spPr bwMode="auto">
          <a:xfrm>
            <a:off x="7980363" y="476250"/>
            <a:ext cx="107315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Secant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886789" name="Rectangle 5"/>
          <p:cNvSpPr>
            <a:spLocks noChangeArrowheads="1"/>
          </p:cNvSpPr>
          <p:nvPr/>
        </p:nvSpPr>
        <p:spPr bwMode="auto">
          <a:xfrm>
            <a:off x="815975" y="163513"/>
            <a:ext cx="548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할선법 알고리즘</a:t>
            </a:r>
          </a:p>
        </p:txBody>
      </p:sp>
      <p:sp>
        <p:nvSpPr>
          <p:cNvPr id="886793" name="Rectangle 9"/>
          <p:cNvSpPr>
            <a:spLocks noChangeArrowheads="1"/>
          </p:cNvSpPr>
          <p:nvPr/>
        </p:nvSpPr>
        <p:spPr bwMode="auto">
          <a:xfrm>
            <a:off x="611188" y="1100138"/>
            <a:ext cx="7777162" cy="3913187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 b="1"/>
              <a:t>procedure</a:t>
            </a:r>
            <a:r>
              <a:rPr kumimoji="0" lang="en-US" altLang="ko-KR" sz="2000"/>
              <a:t> </a:t>
            </a:r>
            <a:r>
              <a:rPr kumimoji="0" lang="en-US" altLang="ko-KR" sz="2000" i="1"/>
              <a:t>secant</a:t>
            </a:r>
            <a:r>
              <a:rPr kumimoji="0" lang="en-US" altLang="ko-KR" sz="2000"/>
              <a:t>(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1</a:t>
            </a:r>
            <a:r>
              <a:rPr kumimoji="0" lang="en-US" altLang="ko-KR" sz="2000"/>
              <a:t>, 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2</a:t>
            </a:r>
            <a:r>
              <a:rPr kumimoji="0" lang="en-US" altLang="ko-KR" sz="2000"/>
              <a:t>, </a:t>
            </a:r>
            <a:r>
              <a:rPr kumimoji="0" lang="en-US" altLang="ko-KR" sz="2000" i="1"/>
              <a:t>e</a:t>
            </a:r>
            <a:r>
              <a:rPr kumimoji="0" lang="en-US" altLang="ko-KR" sz="2000"/>
              <a:t>: real numbers)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/>
              <a:t>{ 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1</a:t>
            </a:r>
            <a:r>
              <a:rPr kumimoji="0" lang="en-US" altLang="ko-KR" sz="2000" baseline="-25000"/>
              <a:t> </a:t>
            </a:r>
            <a:r>
              <a:rPr kumimoji="0" lang="en-US" altLang="ko-KR" sz="2000"/>
              <a:t>is the first initial value, i.e., the first starting point}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/>
              <a:t>{ 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2</a:t>
            </a:r>
            <a:r>
              <a:rPr kumimoji="0" lang="en-US" altLang="ko-KR" sz="2000" baseline="-25000"/>
              <a:t> </a:t>
            </a:r>
            <a:r>
              <a:rPr kumimoji="0" lang="en-US" altLang="ko-KR" sz="2000"/>
              <a:t>is the second initial value, i.e., the second starting point}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/>
              <a:t>{ </a:t>
            </a:r>
            <a:r>
              <a:rPr kumimoji="0" lang="en-US" altLang="ko-KR" sz="2000" i="1"/>
              <a:t>e</a:t>
            </a:r>
            <a:r>
              <a:rPr kumimoji="0" lang="en-US" altLang="ko-KR" sz="2000" baseline="-25000"/>
              <a:t> </a:t>
            </a:r>
            <a:r>
              <a:rPr kumimoji="0" lang="en-US" altLang="ko-KR" sz="2000"/>
              <a:t>is an allowable error value.}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 i="1"/>
              <a:t>	i</a:t>
            </a:r>
            <a:r>
              <a:rPr kumimoji="0" lang="en-US" altLang="ko-KR" sz="2000"/>
              <a:t> := 2</a:t>
            </a:r>
            <a:r>
              <a:rPr kumimoji="0" lang="en-US" altLang="ko-KR" sz="2000" i="1"/>
              <a:t>;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 i="1"/>
              <a:t>	</a:t>
            </a:r>
            <a:r>
              <a:rPr kumimoji="0" lang="en-US" altLang="ko-KR" sz="2000" b="1"/>
              <a:t>while |</a:t>
            </a:r>
            <a:r>
              <a:rPr kumimoji="0" lang="en-US" altLang="ko-KR" sz="2000" i="1"/>
              <a:t>f</a:t>
            </a:r>
            <a:r>
              <a:rPr kumimoji="0" lang="en-US" altLang="ko-KR" sz="2000"/>
              <a:t>(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i</a:t>
            </a:r>
            <a:r>
              <a:rPr kumimoji="0" lang="en-US" altLang="ko-KR" sz="2000"/>
              <a:t>)</a:t>
            </a:r>
            <a:r>
              <a:rPr kumimoji="0" lang="en-US" altLang="ko-KR" sz="2000" b="1"/>
              <a:t>|</a:t>
            </a:r>
            <a:r>
              <a:rPr kumimoji="0" lang="en-US" altLang="ko-KR" sz="2000"/>
              <a:t> &gt; </a:t>
            </a:r>
            <a:r>
              <a:rPr kumimoji="0" lang="en-US" altLang="ko-KR" sz="2000" i="1"/>
              <a:t>e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 i="1"/>
              <a:t>		x</a:t>
            </a:r>
            <a:r>
              <a:rPr kumimoji="0" lang="en-US" altLang="ko-KR" i="1" baseline="-25000"/>
              <a:t>i+1</a:t>
            </a:r>
            <a:r>
              <a:rPr kumimoji="0" lang="en-US" altLang="ko-KR" sz="2000"/>
              <a:t> := 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i</a:t>
            </a:r>
            <a:r>
              <a:rPr kumimoji="0" lang="en-US" altLang="ko-KR" sz="2000"/>
              <a:t> – </a:t>
            </a:r>
            <a:r>
              <a:rPr kumimoji="0" lang="en-US" altLang="ko-KR" sz="2000" i="1"/>
              <a:t>f</a:t>
            </a:r>
            <a:r>
              <a:rPr kumimoji="0" lang="en-US" altLang="ko-KR" sz="2000"/>
              <a:t>(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i</a:t>
            </a:r>
            <a:r>
              <a:rPr kumimoji="0" lang="en-US" altLang="ko-KR" sz="2000"/>
              <a:t>)</a:t>
            </a:r>
            <a:r>
              <a:rPr kumimoji="0" lang="en-US" altLang="ko-KR" sz="2000">
                <a:sym typeface="Symbol" pitchFamily="18" charset="2"/>
              </a:rPr>
              <a:t>((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i</a:t>
            </a:r>
            <a:r>
              <a:rPr kumimoji="0" lang="en-US" altLang="ko-KR" sz="2000"/>
              <a:t> – 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i-1</a:t>
            </a:r>
            <a:r>
              <a:rPr kumimoji="0" lang="en-US" altLang="ko-KR" sz="2000"/>
              <a:t>)/</a:t>
            </a:r>
            <a:r>
              <a:rPr kumimoji="0" lang="en-US" altLang="ko-KR" sz="2000">
                <a:sym typeface="Symbol" pitchFamily="18" charset="2"/>
              </a:rPr>
              <a:t>(</a:t>
            </a:r>
            <a:r>
              <a:rPr kumimoji="0" lang="en-US" altLang="ko-KR" sz="2000" i="1"/>
              <a:t>f</a:t>
            </a:r>
            <a:r>
              <a:rPr kumimoji="0" lang="en-US" altLang="ko-KR" sz="2000">
                <a:sym typeface="Symbol" pitchFamily="18" charset="2"/>
              </a:rPr>
              <a:t>(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i</a:t>
            </a:r>
            <a:r>
              <a:rPr kumimoji="0" lang="en-US" altLang="ko-KR" sz="2000"/>
              <a:t>) – </a:t>
            </a:r>
            <a:r>
              <a:rPr kumimoji="0" lang="en-US" altLang="ko-KR" sz="2000" i="1"/>
              <a:t>f</a:t>
            </a:r>
            <a:r>
              <a:rPr kumimoji="0" lang="en-US" altLang="ko-KR" sz="2000"/>
              <a:t>(</a:t>
            </a:r>
            <a:r>
              <a:rPr kumimoji="0" lang="en-US" altLang="ko-KR" sz="2000" i="1"/>
              <a:t>x</a:t>
            </a:r>
            <a:r>
              <a:rPr kumimoji="0" lang="en-US" altLang="ko-KR" sz="2000" i="1" baseline="-25000"/>
              <a:t>i-1</a:t>
            </a:r>
            <a:r>
              <a:rPr kumimoji="0" lang="en-US" altLang="ko-KR" sz="2000"/>
              <a:t>));    {get a next value}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/>
              <a:t>		</a:t>
            </a:r>
            <a:r>
              <a:rPr kumimoji="0" lang="en-US" altLang="ko-KR" sz="2000" i="1"/>
              <a:t>i</a:t>
            </a:r>
            <a:r>
              <a:rPr kumimoji="0" lang="en-US" altLang="ko-KR" sz="2000"/>
              <a:t> := </a:t>
            </a:r>
            <a:r>
              <a:rPr kumimoji="0" lang="en-US" altLang="ko-KR" sz="2000" i="1"/>
              <a:t>i </a:t>
            </a:r>
            <a:r>
              <a:rPr kumimoji="0" lang="en-US" altLang="ko-KR" sz="2000"/>
              <a:t>+ 1;</a:t>
            </a:r>
          </a:p>
          <a:p>
            <a:pPr>
              <a:lnSpc>
                <a:spcPct val="110000"/>
              </a:lnSpc>
              <a:spcBef>
                <a:spcPct val="15000"/>
              </a:spcBef>
              <a:spcAft>
                <a:spcPct val="15000"/>
              </a:spcAft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2000"/>
              <a:t>	</a:t>
            </a:r>
            <a:r>
              <a:rPr kumimoji="0" lang="en-US" altLang="ko-KR" sz="2000" b="1"/>
              <a:t>return</a:t>
            </a:r>
            <a:r>
              <a:rPr kumimoji="0" lang="en-US" altLang="ko-KR" sz="2000"/>
              <a:t> </a:t>
            </a:r>
            <a:r>
              <a:rPr kumimoji="0" lang="en-US" altLang="ko-KR" sz="2000" i="1"/>
              <a:t>x</a:t>
            </a:r>
            <a:r>
              <a:rPr kumimoji="0" lang="en-US" altLang="ko-KR" i="1" baseline="-25000"/>
              <a:t>i</a:t>
            </a:r>
            <a:r>
              <a:rPr kumimoji="0" lang="en-US" altLang="ko-KR" sz="2000">
                <a:sym typeface="Symbol" pitchFamily="18" charset="2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26D23951-C329-47C6-8D75-770073E5D69D}" type="slidenum">
              <a:rPr lang="en-US" altLang="ko-KR"/>
              <a:pPr/>
              <a:t>70</a:t>
            </a:fld>
            <a:endParaRPr lang="en-US" altLang="ko-KR"/>
          </a:p>
        </p:txBody>
      </p:sp>
      <p:sp>
        <p:nvSpPr>
          <p:cNvPr id="997378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포물선을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(2/3)</a:t>
            </a:r>
          </a:p>
        </p:txBody>
      </p:sp>
      <p:sp>
        <p:nvSpPr>
          <p:cNvPr id="997379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997380" name="Rectangle 4"/>
          <p:cNvSpPr>
            <a:spLocks noChangeArrowheads="1"/>
          </p:cNvSpPr>
          <p:nvPr/>
        </p:nvSpPr>
        <p:spPr bwMode="auto">
          <a:xfrm>
            <a:off x="538163" y="1114425"/>
            <a:ext cx="8137525" cy="5267325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do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xe = xm;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xm = vertex(a, b, c);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if(xm &lt; a)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	c = b;  b = a;  a = xm;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} else if(xm &lt; b){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	c = b;  b = xm;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} else if(xm &lt; c){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	a = b;  b = xm;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} else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	a = b;  b = c;  c = xm;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printf("[%02d]: The min is (%.8f, %.8f) &lt;with error %.8f&gt;\n",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		i++, xm, f(xm), fabs(xm–xe));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} while(fabs(xm-xe) &gt; e);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f(float x)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return ( (2.5*pow(x,2.0)) - (7.0*x) + 2.5); //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}</a:t>
            </a:r>
          </a:p>
        </p:txBody>
      </p:sp>
      <p:graphicFrame>
        <p:nvGraphicFramePr>
          <p:cNvPr id="997382" name="Object 6"/>
          <p:cNvGraphicFramePr>
            <a:graphicFrameLocks noChangeAspect="1"/>
          </p:cNvGraphicFramePr>
          <p:nvPr/>
        </p:nvGraphicFramePr>
        <p:xfrm>
          <a:off x="5978525" y="5754688"/>
          <a:ext cx="21145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383" name="Equation" r:id="rId4" imgW="1066680" imgH="190440" progId="Equation.DSMT4">
                  <p:embed/>
                </p:oleObj>
              </mc:Choice>
              <mc:Fallback>
                <p:oleObj name="Equation" r:id="rId4" imgW="1066680" imgH="1904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5754688"/>
                        <a:ext cx="211455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7384" name="Rectangle 8"/>
          <p:cNvSpPr>
            <a:spLocks noChangeArrowheads="1"/>
          </p:cNvSpPr>
          <p:nvPr/>
        </p:nvSpPr>
        <p:spPr bwMode="auto">
          <a:xfrm>
            <a:off x="611188" y="5338763"/>
            <a:ext cx="7861300" cy="979487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pSp>
        <p:nvGrpSpPr>
          <p:cNvPr id="997388" name="Group 12"/>
          <p:cNvGrpSpPr>
            <a:grpSpLocks/>
          </p:cNvGrpSpPr>
          <p:nvPr/>
        </p:nvGrpSpPr>
        <p:grpSpPr bwMode="auto">
          <a:xfrm>
            <a:off x="611188" y="1166813"/>
            <a:ext cx="7861300" cy="3860800"/>
            <a:chOff x="385" y="735"/>
            <a:chExt cx="4952" cy="2432"/>
          </a:xfrm>
        </p:grpSpPr>
        <p:sp>
          <p:nvSpPr>
            <p:cNvPr id="997381" name="Rectangle 5"/>
            <p:cNvSpPr>
              <a:spLocks noChangeArrowheads="1"/>
            </p:cNvSpPr>
            <p:nvPr/>
          </p:nvSpPr>
          <p:spPr bwMode="auto">
            <a:xfrm>
              <a:off x="385" y="735"/>
              <a:ext cx="4952" cy="2432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97387" name="Rectangle 11"/>
            <p:cNvSpPr>
              <a:spLocks noChangeArrowheads="1"/>
            </p:cNvSpPr>
            <p:nvPr/>
          </p:nvSpPr>
          <p:spPr bwMode="auto">
            <a:xfrm>
              <a:off x="476" y="998"/>
              <a:ext cx="4763" cy="1661"/>
            </a:xfrm>
            <a:prstGeom prst="rect">
              <a:avLst/>
            </a:prstGeom>
            <a:solidFill>
              <a:srgbClr val="CCFFFF">
                <a:alpha val="30000"/>
              </a:srgbClr>
            </a:solidFill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7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8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5EC0E98-34DF-4FC8-9B91-FA0C28195DF3}" type="slidenum">
              <a:rPr lang="en-US" altLang="ko-KR"/>
              <a:pPr/>
              <a:t>71</a:t>
            </a:fld>
            <a:endParaRPr lang="en-US" altLang="ko-KR"/>
          </a:p>
        </p:txBody>
      </p:sp>
      <p:sp>
        <p:nvSpPr>
          <p:cNvPr id="1015810" name="Rectangle 2"/>
          <p:cNvSpPr>
            <a:spLocks noChangeArrowheads="1"/>
          </p:cNvSpPr>
          <p:nvPr/>
        </p:nvSpPr>
        <p:spPr bwMode="auto">
          <a:xfrm>
            <a:off x="815975" y="163513"/>
            <a:ext cx="678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포물선을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(3/3)</a:t>
            </a:r>
          </a:p>
        </p:txBody>
      </p:sp>
      <p:sp>
        <p:nvSpPr>
          <p:cNvPr id="1015811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015812" name="Rectangle 4"/>
          <p:cNvSpPr>
            <a:spLocks noChangeArrowheads="1"/>
          </p:cNvSpPr>
          <p:nvPr/>
        </p:nvSpPr>
        <p:spPr bwMode="auto">
          <a:xfrm>
            <a:off x="538163" y="889000"/>
            <a:ext cx="8137525" cy="2501900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vertex(float a, float b, float c)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float xm;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float fa = f(a), fb = f(b), fc = f(c);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xm = (b-a)*(b-a)*(fb-fc) – (b-c)*(b-c)*(fb-fa);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xm = xm / ((b-a)*(fb-fc) – (b-c)*(fb-fa));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xm = b – 0.5 * xm;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8775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</p:txBody>
      </p:sp>
      <p:sp>
        <p:nvSpPr>
          <p:cNvPr id="1015813" name="Rectangle 5"/>
          <p:cNvSpPr>
            <a:spLocks noChangeArrowheads="1"/>
          </p:cNvSpPr>
          <p:nvPr/>
        </p:nvSpPr>
        <p:spPr bwMode="auto">
          <a:xfrm>
            <a:off x="611188" y="1166813"/>
            <a:ext cx="7861300" cy="19018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1015817" name="Text Box 9"/>
          <p:cNvSpPr txBox="1">
            <a:spLocks noChangeArrowheads="1"/>
          </p:cNvSpPr>
          <p:nvPr/>
        </p:nvSpPr>
        <p:spPr bwMode="auto">
          <a:xfrm>
            <a:off x="323850" y="3603625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solidFill>
                  <a:schemeClr val="bg2"/>
                </a:solidFill>
                <a:ea typeface="HY헤드라인M" pitchFamily="18" charset="-127"/>
              </a:rPr>
              <a:t>교재 프로그램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</a:rPr>
              <a:t>(p. 43)</a:t>
            </a:r>
            <a:r>
              <a:rPr lang="ko-KR" altLang="en-US" sz="2000">
                <a:solidFill>
                  <a:schemeClr val="bg2"/>
                </a:solidFill>
                <a:ea typeface="HY헤드라인M" pitchFamily="18" charset="-127"/>
              </a:rPr>
              <a:t>에 오류 있음 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</a:rPr>
              <a:t>(line 8: (xm &lt; c) </a:t>
            </a:r>
            <a:r>
              <a:rPr lang="en-US" altLang="ko-KR" sz="2000">
                <a:solidFill>
                  <a:schemeClr val="bg2"/>
                </a:solidFill>
                <a:ea typeface="HY헤드라인M" pitchFamily="18" charset="-127"/>
                <a:sym typeface="Wingdings" pitchFamily="2" charset="2"/>
              </a:rPr>
              <a:t> (xm &lt; b))</a:t>
            </a:r>
            <a:endParaRPr lang="en-US" altLang="ko-KR" sz="1800">
              <a:solidFill>
                <a:schemeClr val="bg2"/>
              </a:solidFill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95C9F85A-CCD5-4409-BE10-666C898939F2}" type="slidenum">
              <a:rPr lang="en-US" altLang="ko-KR"/>
              <a:pPr/>
              <a:t>72</a:t>
            </a:fld>
            <a:endParaRPr lang="en-US" altLang="ko-KR"/>
          </a:p>
        </p:txBody>
      </p:sp>
      <p:sp>
        <p:nvSpPr>
          <p:cNvPr id="999426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포물선을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 결과</a:t>
            </a:r>
          </a:p>
        </p:txBody>
      </p:sp>
      <p:sp>
        <p:nvSpPr>
          <p:cNvPr id="999427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pic>
        <p:nvPicPr>
          <p:cNvPr id="999428" name="Picture 4" descr="min-bis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836613"/>
            <a:ext cx="7512050" cy="5683250"/>
          </a:xfrm>
          <a:prstGeom prst="rect">
            <a:avLst/>
          </a:prstGeom>
          <a:noFill/>
        </p:spPr>
      </p:pic>
      <p:sp>
        <p:nvSpPr>
          <p:cNvPr id="999429" name="Rectangle 5"/>
          <p:cNvSpPr>
            <a:spLocks noChangeArrowheads="1"/>
          </p:cNvSpPr>
          <p:nvPr/>
        </p:nvSpPr>
        <p:spPr bwMode="auto">
          <a:xfrm>
            <a:off x="423863" y="5895975"/>
            <a:ext cx="8350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pPr>
              <a:lnSpc>
                <a:spcPct val="12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ko-KR" altLang="en-US" sz="2000">
                <a:solidFill>
                  <a:srgbClr val="FFCC00"/>
                </a:solidFill>
                <a:ea typeface="HY헤드라인M" pitchFamily="18" charset="-127"/>
              </a:rPr>
              <a:t>이분법</a:t>
            </a:r>
          </a:p>
        </p:txBody>
      </p:sp>
      <p:grpSp>
        <p:nvGrpSpPr>
          <p:cNvPr id="999432" name="Group 8"/>
          <p:cNvGrpSpPr>
            <a:grpSpLocks/>
          </p:cNvGrpSpPr>
          <p:nvPr/>
        </p:nvGrpSpPr>
        <p:grpSpPr bwMode="auto">
          <a:xfrm>
            <a:off x="468313" y="1557338"/>
            <a:ext cx="7943850" cy="4075112"/>
            <a:chOff x="431" y="981"/>
            <a:chExt cx="5004" cy="2567"/>
          </a:xfrm>
        </p:grpSpPr>
        <p:pic>
          <p:nvPicPr>
            <p:cNvPr id="999430" name="Picture 6" descr="min-new-1"/>
            <p:cNvPicPr>
              <a:picLocks noChangeAspect="1" noChangeArrowheads="1"/>
            </p:cNvPicPr>
            <p:nvPr/>
          </p:nvPicPr>
          <p:blipFill>
            <a:blip r:embed="rId4" cstate="print"/>
            <a:srcRect b="32198"/>
            <a:stretch>
              <a:fillRect/>
            </a:stretch>
          </p:blipFill>
          <p:spPr bwMode="auto">
            <a:xfrm>
              <a:off x="431" y="981"/>
              <a:ext cx="5004" cy="2567"/>
            </a:xfrm>
            <a:prstGeom prst="rect">
              <a:avLst/>
            </a:prstGeom>
            <a:noFill/>
          </p:spPr>
        </p:pic>
        <p:sp>
          <p:nvSpPr>
            <p:cNvPr id="999431" name="Rectangle 7"/>
            <p:cNvSpPr>
              <a:spLocks noChangeArrowheads="1"/>
            </p:cNvSpPr>
            <p:nvPr/>
          </p:nvSpPr>
          <p:spPr bwMode="auto">
            <a:xfrm>
              <a:off x="567" y="3067"/>
              <a:ext cx="526" cy="2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36000" tIns="36000" rIns="36000" bIns="36000">
              <a:spAutoFit/>
            </a:bodyPr>
            <a:lstStyle/>
            <a:p>
              <a:pPr>
                <a:lnSpc>
                  <a:spcPct val="120000"/>
                </a:lnSpc>
                <a:spcAft>
                  <a:spcPct val="20000"/>
                </a:spcAft>
                <a:buFont typeface="Wingdings" pitchFamily="2" charset="2"/>
                <a:buNone/>
              </a:pPr>
              <a:r>
                <a:rPr lang="ko-KR" altLang="en-US" sz="2000">
                  <a:solidFill>
                    <a:srgbClr val="FFCC00"/>
                  </a:solidFill>
                  <a:ea typeface="HY헤드라인M" pitchFamily="18" charset="-127"/>
                </a:rPr>
                <a:t>뉴튼법</a:t>
              </a:r>
            </a:p>
          </p:txBody>
        </p:sp>
      </p:grpSp>
      <p:pic>
        <p:nvPicPr>
          <p:cNvPr id="999433" name="Picture 9" descr="min-brent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532188"/>
            <a:ext cx="8137525" cy="277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E0076E00-90C7-44A9-9655-0CD80F9FDE47}" type="slidenum">
              <a:rPr lang="en-US" altLang="ko-KR"/>
              <a:pPr/>
              <a:t>73</a:t>
            </a:fld>
            <a:endParaRPr lang="en-US" altLang="ko-KR"/>
          </a:p>
        </p:txBody>
      </p:sp>
      <p:sp>
        <p:nvSpPr>
          <p:cNvPr id="1017859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graphicFrame>
        <p:nvGraphicFramePr>
          <p:cNvPr id="1017865" name="Object 9"/>
          <p:cNvGraphicFramePr>
            <a:graphicFrameLocks noChangeAspect="1"/>
          </p:cNvGraphicFramePr>
          <p:nvPr/>
        </p:nvGraphicFramePr>
        <p:xfrm>
          <a:off x="2051050" y="1052513"/>
          <a:ext cx="20891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866" name="Equation" r:id="rId4" imgW="838080" imgH="279360" progId="Equation.DSMT4">
                  <p:embed/>
                </p:oleObj>
              </mc:Choice>
              <mc:Fallback>
                <p:oleObj name="Equation" r:id="rId4" imgW="83808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052513"/>
                        <a:ext cx="2089150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7866" name="Rectangle 10"/>
          <p:cNvSpPr>
            <a:spLocks noChangeArrowheads="1"/>
          </p:cNvSpPr>
          <p:nvPr/>
        </p:nvSpPr>
        <p:spPr bwMode="auto">
          <a:xfrm>
            <a:off x="815975" y="163513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포물선을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</a:t>
            </a:r>
            <a:endParaRPr lang="en-US" altLang="ko-KR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017867" name="Text Box 11"/>
          <p:cNvSpPr txBox="1">
            <a:spLocks noChangeArrowheads="1"/>
          </p:cNvSpPr>
          <p:nvPr/>
        </p:nvSpPr>
        <p:spPr bwMode="auto">
          <a:xfrm>
            <a:off x="323850" y="1230313"/>
            <a:ext cx="8569325" cy="177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6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대상 함수</a:t>
            </a:r>
            <a:r>
              <a:rPr lang="en-US" altLang="ko-KR" sz="2000">
                <a:ea typeface="HY헤드라인M" pitchFamily="18" charset="-127"/>
              </a:rPr>
              <a:t>: </a:t>
            </a: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6"/>
              </a:buBlip>
              <a:tabLst>
                <a:tab pos="268288" algn="l"/>
              </a:tabLst>
            </a:pPr>
            <a:endParaRPr lang="en-US" altLang="ko-KR" sz="20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6"/>
              </a:buBlip>
              <a:tabLst>
                <a:tab pos="268288" algn="l"/>
              </a:tabLst>
            </a:pPr>
            <a:r>
              <a:rPr lang="ko-KR" altLang="en-US" sz="2000">
                <a:ea typeface="HY헤드라인M" pitchFamily="18" charset="-127"/>
              </a:rPr>
              <a:t>알고리즘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ko-KR" altLang="en-US" sz="2000">
                <a:ea typeface="HY헤드라인M" pitchFamily="18" charset="-127"/>
              </a:rPr>
              <a:t>프로그램</a:t>
            </a:r>
            <a:r>
              <a:rPr lang="en-US" altLang="ko-KR" sz="2000">
                <a:ea typeface="HY헤드라인M" pitchFamily="18" charset="-127"/>
              </a:rPr>
              <a:t>) </a:t>
            </a:r>
            <a:r>
              <a:rPr lang="ko-KR" altLang="en-US" sz="2000">
                <a:ea typeface="HY헤드라인M" pitchFamily="18" charset="-127"/>
              </a:rPr>
              <a:t>자체는 동일하며</a:t>
            </a:r>
            <a:r>
              <a:rPr lang="en-US" altLang="ko-KR" sz="2000">
                <a:ea typeface="HY헤드라인M" pitchFamily="18" charset="-127"/>
              </a:rPr>
              <a:t>, </a:t>
            </a:r>
            <a:r>
              <a:rPr lang="ko-KR" altLang="en-US" sz="2000">
                <a:ea typeface="HY헤드라인M" pitchFamily="18" charset="-127"/>
              </a:rPr>
              <a:t>단지 함수 </a:t>
            </a:r>
            <a:r>
              <a:rPr lang="en-US" altLang="ko-KR" sz="2000" i="1">
                <a:ea typeface="HY헤드라인M" pitchFamily="18" charset="-127"/>
              </a:rPr>
              <a:t>f</a:t>
            </a:r>
            <a:r>
              <a:rPr lang="en-US" altLang="ko-KR" sz="2000">
                <a:ea typeface="HY헤드라인M" pitchFamily="18" charset="-127"/>
              </a:rPr>
              <a:t>(</a:t>
            </a:r>
            <a:r>
              <a:rPr lang="en-US" altLang="ko-KR" sz="2000" i="1">
                <a:ea typeface="HY헤드라인M" pitchFamily="18" charset="-127"/>
              </a:rPr>
              <a:t>x</a:t>
            </a:r>
            <a:r>
              <a:rPr lang="en-US" altLang="ko-KR" sz="2000">
                <a:ea typeface="HY헤드라인M" pitchFamily="18" charset="-127"/>
              </a:rPr>
              <a:t>)</a:t>
            </a:r>
            <a:r>
              <a:rPr lang="ko-KR" altLang="en-US" sz="2000">
                <a:ea typeface="HY헤드라인M" pitchFamily="18" charset="-127"/>
              </a:rPr>
              <a:t>만 다음과 같이 달리한다</a:t>
            </a:r>
            <a:r>
              <a:rPr lang="en-US" altLang="ko-KR" sz="2000">
                <a:ea typeface="HY헤드라인M" pitchFamily="18" charset="-127"/>
              </a:rPr>
              <a:t>.</a:t>
            </a:r>
          </a:p>
        </p:txBody>
      </p:sp>
      <p:pic>
        <p:nvPicPr>
          <p:cNvPr id="1017870" name="Picture 14" descr="min-brent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3141663"/>
            <a:ext cx="7777163" cy="1554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13FEC59D-D060-4441-B8F9-A8D801794157}" type="slidenum">
              <a:rPr lang="en-US" altLang="ko-KR"/>
              <a:pPr/>
              <a:t>74</a:t>
            </a:fld>
            <a:endParaRPr lang="en-US" altLang="ko-KR"/>
          </a:p>
        </p:txBody>
      </p:sp>
      <p:sp>
        <p:nvSpPr>
          <p:cNvPr id="1001475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001479" name="Text Box 7"/>
          <p:cNvSpPr txBox="1">
            <a:spLocks noChangeArrowheads="1"/>
          </p:cNvSpPr>
          <p:nvPr/>
        </p:nvSpPr>
        <p:spPr bwMode="auto">
          <a:xfrm>
            <a:off x="323850" y="6015038"/>
            <a:ext cx="8569325" cy="73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3"/>
              </a:buBlip>
              <a:tabLst>
                <a:tab pos="268288" algn="l"/>
                <a:tab pos="901700" algn="l"/>
              </a:tabLst>
            </a:pPr>
            <a:r>
              <a:rPr lang="ko-KR" altLang="en-US" sz="1800">
                <a:solidFill>
                  <a:schemeClr val="bg2"/>
                </a:solidFill>
                <a:ea typeface="HY헤드라인M" pitchFamily="18" charset="-127"/>
              </a:rPr>
              <a:t>교재의 실행결과</a:t>
            </a:r>
            <a:r>
              <a:rPr lang="en-US" altLang="ko-KR" sz="1800">
                <a:solidFill>
                  <a:schemeClr val="bg2"/>
                </a:solidFill>
                <a:ea typeface="HY헤드라인M" pitchFamily="18" charset="-127"/>
              </a:rPr>
              <a:t>(p. 44)</a:t>
            </a:r>
            <a:r>
              <a:rPr lang="ko-KR" altLang="en-US" sz="1800">
                <a:solidFill>
                  <a:schemeClr val="bg2"/>
                </a:solidFill>
                <a:ea typeface="HY헤드라인M" pitchFamily="18" charset="-127"/>
              </a:rPr>
              <a:t>에 오류 있음</a:t>
            </a:r>
            <a:br>
              <a:rPr lang="ko-KR" altLang="en-US" sz="1800">
                <a:solidFill>
                  <a:schemeClr val="bg2"/>
                </a:solidFill>
                <a:ea typeface="HY헤드라인M" pitchFamily="18" charset="-127"/>
              </a:rPr>
            </a:br>
            <a:r>
              <a:rPr lang="en-US" altLang="ko-KR" sz="1800">
                <a:solidFill>
                  <a:schemeClr val="bg2"/>
                </a:solidFill>
                <a:ea typeface="HY헤드라인M" pitchFamily="18" charset="-127"/>
              </a:rPr>
              <a:t>(</a:t>
            </a:r>
            <a:r>
              <a:rPr lang="ko-KR" altLang="en-US" sz="1800">
                <a:solidFill>
                  <a:schemeClr val="bg2"/>
                </a:solidFill>
                <a:ea typeface="HY헤드라인M" pitchFamily="18" charset="-127"/>
              </a:rPr>
              <a:t>구간이 잘못 주어져 극소값 대신에 극대값을 찾은 오류임</a:t>
            </a:r>
            <a:r>
              <a:rPr lang="en-US" altLang="ko-KR" sz="1800">
                <a:solidFill>
                  <a:schemeClr val="bg2"/>
                </a:solidFill>
                <a:ea typeface="HY헤드라인M" pitchFamily="18" charset="-127"/>
                <a:sym typeface="Wingdings" pitchFamily="2" charset="2"/>
              </a:rPr>
              <a:t>)</a:t>
            </a:r>
            <a:endParaRPr lang="en-US" altLang="ko-KR" sz="1800">
              <a:solidFill>
                <a:schemeClr val="bg2"/>
              </a:solidFill>
              <a:ea typeface="HY헤드라인M" pitchFamily="18" charset="-127"/>
            </a:endParaRPr>
          </a:p>
        </p:txBody>
      </p:sp>
      <p:sp>
        <p:nvSpPr>
          <p:cNvPr id="1001480" name="Rectangle 8"/>
          <p:cNvSpPr>
            <a:spLocks noChangeArrowheads="1"/>
          </p:cNvSpPr>
          <p:nvPr/>
        </p:nvSpPr>
        <p:spPr bwMode="auto">
          <a:xfrm>
            <a:off x="815975" y="163513"/>
            <a:ext cx="692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포물선을 이용한 극소값 찾기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– </a:t>
            </a: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실행결과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II</a:t>
            </a:r>
            <a:endParaRPr lang="en-US" altLang="ko-KR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1001481" name="Picture 9" descr="min-brent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908050"/>
            <a:ext cx="7389813" cy="2390775"/>
          </a:xfrm>
          <a:prstGeom prst="rect">
            <a:avLst/>
          </a:prstGeom>
          <a:noFill/>
        </p:spPr>
      </p:pic>
      <p:pic>
        <p:nvPicPr>
          <p:cNvPr id="10014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708275"/>
            <a:ext cx="5545138" cy="3297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01484" name="Oval 12"/>
          <p:cNvSpPr>
            <a:spLocks noChangeArrowheads="1"/>
          </p:cNvSpPr>
          <p:nvPr/>
        </p:nvSpPr>
        <p:spPr bwMode="auto">
          <a:xfrm>
            <a:off x="7019925" y="4926013"/>
            <a:ext cx="720725" cy="57626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0207128A-D9C8-4E8C-93B8-3A78DCA53346}" type="slidenum">
              <a:rPr lang="en-US" altLang="ko-KR"/>
              <a:pPr/>
              <a:t>75</a:t>
            </a:fld>
            <a:endParaRPr lang="en-US" altLang="ko-KR"/>
          </a:p>
        </p:txBody>
      </p:sp>
      <p:sp>
        <p:nvSpPr>
          <p:cNvPr id="1019906" name="Rectangle 2"/>
          <p:cNvSpPr>
            <a:spLocks noChangeArrowheads="1"/>
          </p:cNvSpPr>
          <p:nvPr/>
        </p:nvSpPr>
        <p:spPr bwMode="auto">
          <a:xfrm>
            <a:off x="815975" y="16351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포물선을 이용한 극대값 찾기</a:t>
            </a:r>
            <a:endParaRPr lang="ko-KR" altLang="en-US" sz="24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019907" name="Text Box 3"/>
          <p:cNvSpPr txBox="1">
            <a:spLocks noChangeArrowheads="1"/>
          </p:cNvSpPr>
          <p:nvPr/>
        </p:nvSpPr>
        <p:spPr bwMode="auto">
          <a:xfrm>
            <a:off x="7118350" y="476250"/>
            <a:ext cx="1935163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Extreme Value Localization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1019908" name="Text Box 4"/>
          <p:cNvSpPr txBox="1">
            <a:spLocks noChangeArrowheads="1"/>
          </p:cNvSpPr>
          <p:nvPr/>
        </p:nvSpPr>
        <p:spPr bwMode="auto">
          <a:xfrm>
            <a:off x="323850" y="908050"/>
            <a:ext cx="8569325" cy="92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개념 및 알고리즘이 극소값 찾기와 동일하다</a:t>
            </a:r>
            <a:r>
              <a:rPr lang="en-US" altLang="ko-KR" sz="2000">
                <a:ea typeface="HY헤드라인M" pitchFamily="18" charset="-127"/>
              </a:rPr>
              <a:t>. (</a:t>
            </a:r>
            <a:r>
              <a:rPr lang="ko-KR" altLang="en-US" sz="2000">
                <a:ea typeface="HY헤드라인M" pitchFamily="18" charset="-127"/>
              </a:rPr>
              <a:t>꼭지점 찾기이므로</a:t>
            </a:r>
            <a:r>
              <a:rPr lang="en-US" altLang="ko-KR" sz="2000">
                <a:ea typeface="HY헤드라인M" pitchFamily="18" charset="-127"/>
              </a:rPr>
              <a:t>…)</a:t>
            </a:r>
            <a:endParaRPr lang="en-US" altLang="ko-KR" sz="1800">
              <a:ea typeface="HY헤드라인M" pitchFamily="18" charset="-127"/>
            </a:endParaRPr>
          </a:p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4"/>
              </a:buBlip>
              <a:tabLst>
                <a:tab pos="268288" algn="l"/>
                <a:tab pos="901700" algn="l"/>
              </a:tabLst>
            </a:pPr>
            <a:r>
              <a:rPr lang="ko-KR" altLang="en-US" sz="2000">
                <a:ea typeface="HY헤드라인M" pitchFamily="18" charset="-127"/>
              </a:rPr>
              <a:t>극대값 찾기의 예제</a:t>
            </a:r>
            <a:r>
              <a:rPr lang="en-US" altLang="ko-KR" sz="2000">
                <a:ea typeface="HY헤드라인M" pitchFamily="18" charset="-127"/>
              </a:rPr>
              <a:t>:</a:t>
            </a:r>
          </a:p>
        </p:txBody>
      </p:sp>
      <p:graphicFrame>
        <p:nvGraphicFramePr>
          <p:cNvPr id="1019909" name="Object 5"/>
          <p:cNvGraphicFramePr>
            <a:graphicFrameLocks noChangeAspect="1"/>
          </p:cNvGraphicFramePr>
          <p:nvPr/>
        </p:nvGraphicFramePr>
        <p:xfrm>
          <a:off x="3059113" y="1293813"/>
          <a:ext cx="208915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910" name="Equation" r:id="rId5" imgW="838080" imgH="279360" progId="Equation.DSMT4">
                  <p:embed/>
                </p:oleObj>
              </mc:Choice>
              <mc:Fallback>
                <p:oleObj name="Equation" r:id="rId5" imgW="83808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293813"/>
                        <a:ext cx="2089150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9912" name="Picture 8" descr="min-brent-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1989138"/>
            <a:ext cx="7389812" cy="1781175"/>
          </a:xfrm>
          <a:prstGeom prst="rect">
            <a:avLst/>
          </a:prstGeom>
          <a:noFill/>
        </p:spPr>
      </p:pic>
      <p:pic>
        <p:nvPicPr>
          <p:cNvPr id="101991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0913" y="3429000"/>
            <a:ext cx="5545137" cy="3297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19911" name="Oval 7"/>
          <p:cNvSpPr>
            <a:spLocks noChangeArrowheads="1"/>
          </p:cNvSpPr>
          <p:nvPr/>
        </p:nvSpPr>
        <p:spPr bwMode="auto">
          <a:xfrm>
            <a:off x="4859338" y="3630613"/>
            <a:ext cx="720725" cy="57626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FD131CDE-3DE0-4C55-A8CE-19E287B197F7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888834" name="Rectangle 2"/>
          <p:cNvSpPr>
            <a:spLocks noChangeArrowheads="1"/>
          </p:cNvSpPr>
          <p:nvPr/>
        </p:nvSpPr>
        <p:spPr bwMode="auto">
          <a:xfrm>
            <a:off x="815975" y="163513"/>
            <a:ext cx="742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할선법 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(1/2)</a:t>
            </a:r>
          </a:p>
        </p:txBody>
      </p:sp>
      <p:graphicFrame>
        <p:nvGraphicFramePr>
          <p:cNvPr id="888836" name="Object 4"/>
          <p:cNvGraphicFramePr>
            <a:graphicFrameLocks noChangeAspect="1"/>
          </p:cNvGraphicFramePr>
          <p:nvPr/>
        </p:nvGraphicFramePr>
        <p:xfrm>
          <a:off x="2089150" y="866775"/>
          <a:ext cx="27971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837" name="Equation" r:id="rId4" imgW="977760" imgH="164880" progId="Equation.DSMT4">
                  <p:embed/>
                </p:oleObj>
              </mc:Choice>
              <mc:Fallback>
                <p:oleObj name="Equation" r:id="rId4" imgW="977760" imgH="164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866775"/>
                        <a:ext cx="279717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8837" name="Text Box 5"/>
          <p:cNvSpPr txBox="1">
            <a:spLocks noChangeArrowheads="1"/>
          </p:cNvSpPr>
          <p:nvPr/>
        </p:nvSpPr>
        <p:spPr bwMode="auto">
          <a:xfrm>
            <a:off x="395288" y="836613"/>
            <a:ext cx="8569325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36000" tIns="36000" rIns="36000" bIns="36000">
            <a:spAutoFit/>
          </a:bodyPr>
          <a:lstStyle/>
          <a:p>
            <a:pPr marL="292100" indent="-292100">
              <a:lnSpc>
                <a:spcPct val="120000"/>
              </a:lnSpc>
              <a:spcAft>
                <a:spcPct val="20000"/>
              </a:spcAft>
              <a:buFont typeface="Wingdings" pitchFamily="2" charset="2"/>
              <a:buBlip>
                <a:blip r:embed="rId6"/>
              </a:buBlip>
              <a:tabLst>
                <a:tab pos="268288" algn="l"/>
              </a:tabLst>
            </a:pPr>
            <a:r>
              <a:rPr lang="en-US" altLang="ko-KR" sz="2000">
                <a:ea typeface="HY헤드라인M" pitchFamily="18" charset="-127"/>
              </a:rPr>
              <a:t> </a:t>
            </a:r>
            <a:r>
              <a:rPr lang="ko-KR" altLang="en-US" sz="2000">
                <a:ea typeface="HY헤드라인M" pitchFamily="18" charset="-127"/>
              </a:rPr>
              <a:t>대상 함수</a:t>
            </a:r>
            <a:r>
              <a:rPr lang="en-US" altLang="ko-KR" sz="2000">
                <a:ea typeface="HY헤드라인M" pitchFamily="18" charset="-127"/>
              </a:rPr>
              <a:t>: </a:t>
            </a:r>
          </a:p>
        </p:txBody>
      </p:sp>
      <p:sp>
        <p:nvSpPr>
          <p:cNvPr id="888839" name="Rectangle 7"/>
          <p:cNvSpPr>
            <a:spLocks noChangeArrowheads="1"/>
          </p:cNvSpPr>
          <p:nvPr/>
        </p:nvSpPr>
        <p:spPr bwMode="auto">
          <a:xfrm>
            <a:off x="538163" y="1465263"/>
            <a:ext cx="8137525" cy="4772025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&lt;stdio.h&gt;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&lt;stdlib.h&gt;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#include &lt;math.h&gt;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f(float);       		// evaluation of f(x)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f_slope(float,float);	// evaluation of slope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main(int argc, char *argv[])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int i = 1;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float xi_minus, xi, xi_plus, e;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if(argc &lt; 4) {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printf("Usage: %s x1 x2 e\n", argv[0]);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exit(0);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}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xi_minus	= (float)atof(argv[1]);   // ascii to float function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xi			= (float)atof(argv[2]);   // ascii to float function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e			= (float)atof(argv[3]);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printf("x1 = %.10f\n", xi_minus);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printf("x2 = %.10f\n", xi);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printf("e  = %.10f\n", e);</a:t>
            </a:r>
          </a:p>
        </p:txBody>
      </p:sp>
      <p:sp>
        <p:nvSpPr>
          <p:cNvPr id="888840" name="Rectangle 8"/>
          <p:cNvSpPr>
            <a:spLocks noChangeArrowheads="1"/>
          </p:cNvSpPr>
          <p:nvPr/>
        </p:nvSpPr>
        <p:spPr bwMode="auto">
          <a:xfrm>
            <a:off x="609600" y="4711700"/>
            <a:ext cx="7897813" cy="1482725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88841" name="Text Box 9"/>
          <p:cNvSpPr txBox="1">
            <a:spLocks noChangeArrowheads="1"/>
          </p:cNvSpPr>
          <p:nvPr/>
        </p:nvSpPr>
        <p:spPr bwMode="auto">
          <a:xfrm>
            <a:off x="7980363" y="476250"/>
            <a:ext cx="107315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Secant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888843" name="Rectangle 11"/>
          <p:cNvSpPr>
            <a:spLocks noChangeArrowheads="1"/>
          </p:cNvSpPr>
          <p:nvPr/>
        </p:nvSpPr>
        <p:spPr bwMode="auto">
          <a:xfrm>
            <a:off x="611188" y="1509713"/>
            <a:ext cx="7897812" cy="64135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sp>
        <p:nvSpPr>
          <p:cNvPr id="888844" name="Rectangle 12"/>
          <p:cNvSpPr>
            <a:spLocks noChangeArrowheads="1"/>
          </p:cNvSpPr>
          <p:nvPr/>
        </p:nvSpPr>
        <p:spPr bwMode="auto">
          <a:xfrm>
            <a:off x="612775" y="2251075"/>
            <a:ext cx="7897813" cy="4953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pSp>
        <p:nvGrpSpPr>
          <p:cNvPr id="888847" name="Group 15"/>
          <p:cNvGrpSpPr>
            <a:grpSpLocks/>
          </p:cNvGrpSpPr>
          <p:nvPr/>
        </p:nvGrpSpPr>
        <p:grpSpPr bwMode="auto">
          <a:xfrm>
            <a:off x="614363" y="2852738"/>
            <a:ext cx="7899400" cy="1771650"/>
            <a:chOff x="387" y="1797"/>
            <a:chExt cx="4976" cy="1116"/>
          </a:xfrm>
        </p:grpSpPr>
        <p:sp>
          <p:nvSpPr>
            <p:cNvPr id="888845" name="Rectangle 13"/>
            <p:cNvSpPr>
              <a:spLocks noChangeArrowheads="1"/>
            </p:cNvSpPr>
            <p:nvPr/>
          </p:nvSpPr>
          <p:spPr bwMode="auto">
            <a:xfrm>
              <a:off x="387" y="1797"/>
              <a:ext cx="4975" cy="159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88846" name="Rectangle 14"/>
            <p:cNvSpPr>
              <a:spLocks noChangeArrowheads="1"/>
            </p:cNvSpPr>
            <p:nvPr/>
          </p:nvSpPr>
          <p:spPr bwMode="auto">
            <a:xfrm>
              <a:off x="388" y="2393"/>
              <a:ext cx="4975" cy="52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40" grpId="0" animBg="1"/>
      <p:bldP spid="888843" grpId="0" animBg="1"/>
      <p:bldP spid="8888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ko-KR"/>
              <a:t>Page </a:t>
            </a:r>
            <a:fld id="{B48396AB-F241-4FA3-AD04-6FB7CDF65D9B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756748" name="Rectangle 12"/>
          <p:cNvSpPr>
            <a:spLocks noChangeArrowheads="1"/>
          </p:cNvSpPr>
          <p:nvPr/>
        </p:nvSpPr>
        <p:spPr bwMode="auto">
          <a:xfrm>
            <a:off x="815975" y="163513"/>
            <a:ext cx="742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할선법 프로그램 </a:t>
            </a:r>
            <a:r>
              <a:rPr lang="en-US" altLang="ko-KR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HY헤드라인M" pitchFamily="18" charset="-127"/>
              </a:rPr>
              <a:t>(2/2)</a:t>
            </a:r>
          </a:p>
        </p:txBody>
      </p:sp>
      <p:sp>
        <p:nvSpPr>
          <p:cNvPr id="756749" name="Text Box 13"/>
          <p:cNvSpPr txBox="1">
            <a:spLocks noChangeArrowheads="1"/>
          </p:cNvSpPr>
          <p:nvPr/>
        </p:nvSpPr>
        <p:spPr bwMode="auto">
          <a:xfrm>
            <a:off x="7980363" y="476250"/>
            <a:ext cx="1073150" cy="255588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36000" tIns="36000" rIns="36000" bIns="36000" anchor="ctr">
            <a:spAutoFit/>
          </a:bodyPr>
          <a:lstStyle/>
          <a:p>
            <a:pPr marL="292100" indent="-292100" algn="r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292100" algn="l"/>
                <a:tab pos="685800" algn="l"/>
              </a:tabLst>
            </a:pPr>
            <a:r>
              <a:rPr lang="en-US" altLang="ko-KR" sz="1200">
                <a:solidFill>
                  <a:srgbClr val="0066CC"/>
                </a:solidFill>
                <a:ea typeface="HY헤드라인M" pitchFamily="18" charset="-127"/>
                <a:sym typeface="Wingdings" pitchFamily="2" charset="2"/>
              </a:rPr>
              <a:t>Secant Method</a:t>
            </a:r>
            <a:endParaRPr lang="en-US" altLang="ko-KR" sz="1200">
              <a:solidFill>
                <a:srgbClr val="0066CC"/>
              </a:solidFill>
              <a:ea typeface="HY헤드라인M" pitchFamily="18" charset="-127"/>
            </a:endParaRPr>
          </a:p>
        </p:txBody>
      </p:sp>
      <p:sp>
        <p:nvSpPr>
          <p:cNvPr id="756750" name="Rectangle 14"/>
          <p:cNvSpPr>
            <a:spLocks noChangeArrowheads="1"/>
          </p:cNvSpPr>
          <p:nvPr/>
        </p:nvSpPr>
        <p:spPr bwMode="auto">
          <a:xfrm>
            <a:off x="538163" y="928688"/>
            <a:ext cx="8137525" cy="5054600"/>
          </a:xfrm>
          <a:prstGeom prst="rect">
            <a:avLst/>
          </a:prstGeom>
          <a:solidFill>
            <a:srgbClr val="DDDDDD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72000" rIns="36000" bIns="720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while(fabs(f(xi)) &gt; e)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</a:t>
            </a:r>
            <a:r>
              <a:rPr kumimoji="0" lang="en-US" altLang="ko-KR" sz="1400" b="1">
                <a:latin typeface="Courier New" pitchFamily="49" charset="0"/>
              </a:rPr>
              <a:t>xi_plus = xi - f(xi)/f_slope(xi,xi_minus);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</a:t>
            </a:r>
            <a:r>
              <a:rPr kumimoji="0" lang="en-US" altLang="ko-KR" sz="1400" b="1">
                <a:latin typeface="Courier New" pitchFamily="49" charset="0"/>
              </a:rPr>
              <a:t>xi_minus = xi;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 b="1">
                <a:latin typeface="Courier New" pitchFamily="49" charset="0"/>
              </a:rPr>
              <a:t>		xi = xi_plus;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 b="1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printf("[Iteration %02d]: The root is %.10f &lt;with error %.10f&gt;\n",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		    i++, xi, fabs(f(xi)));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f(float x)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return ((float)log(x + 5.0) + x);   //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endParaRPr kumimoji="0" lang="en-US" altLang="ko-KR" sz="1400">
              <a:latin typeface="Courier New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float f_slope(float x1, float x2)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	return (</a:t>
            </a:r>
            <a:r>
              <a:rPr kumimoji="0" lang="en-US" altLang="ko-KR" sz="1400" b="1">
                <a:latin typeface="Courier New" pitchFamily="49" charset="0"/>
              </a:rPr>
              <a:t>(f(x1)-f(x2))/(x1-x2)</a:t>
            </a:r>
            <a:r>
              <a:rPr kumimoji="0" lang="en-US" altLang="ko-KR" sz="1400">
                <a:latin typeface="Courier New" pitchFamily="49" charset="0"/>
              </a:rPr>
              <a:t>);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tabLst>
                <a:tab pos="354013" algn="l"/>
                <a:tab pos="685800" algn="l"/>
                <a:tab pos="1074738" algn="l"/>
                <a:tab pos="1433513" algn="l"/>
              </a:tabLst>
            </a:pPr>
            <a:r>
              <a:rPr kumimoji="0" lang="en-US" altLang="ko-KR" sz="1400">
                <a:latin typeface="Courier New" pitchFamily="49" charset="0"/>
              </a:rPr>
              <a:t>}</a:t>
            </a:r>
          </a:p>
        </p:txBody>
      </p:sp>
      <p:graphicFrame>
        <p:nvGraphicFramePr>
          <p:cNvPr id="756753" name="Object 17"/>
          <p:cNvGraphicFramePr>
            <a:graphicFrameLocks noChangeAspect="1"/>
          </p:cNvGraphicFramePr>
          <p:nvPr/>
        </p:nvGraphicFramePr>
        <p:xfrm>
          <a:off x="5302250" y="4346575"/>
          <a:ext cx="20066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54" name="Equation" r:id="rId4" imgW="977760" imgH="164880" progId="Equation.DSMT4">
                  <p:embed/>
                </p:oleObj>
              </mc:Choice>
              <mc:Fallback>
                <p:oleObj name="Equation" r:id="rId4" imgW="977760" imgH="1648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4346575"/>
                        <a:ext cx="2006600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6754" name="Rectangle 18"/>
          <p:cNvSpPr>
            <a:spLocks noChangeArrowheads="1"/>
          </p:cNvSpPr>
          <p:nvPr/>
        </p:nvSpPr>
        <p:spPr bwMode="auto">
          <a:xfrm>
            <a:off x="611188" y="4997450"/>
            <a:ext cx="7897812" cy="922338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  <p:grpSp>
        <p:nvGrpSpPr>
          <p:cNvPr id="756757" name="Group 21"/>
          <p:cNvGrpSpPr>
            <a:grpSpLocks/>
          </p:cNvGrpSpPr>
          <p:nvPr/>
        </p:nvGrpSpPr>
        <p:grpSpPr bwMode="auto">
          <a:xfrm>
            <a:off x="609600" y="1182688"/>
            <a:ext cx="7970838" cy="2203450"/>
            <a:chOff x="384" y="745"/>
            <a:chExt cx="5021" cy="1388"/>
          </a:xfrm>
        </p:grpSpPr>
        <p:sp>
          <p:nvSpPr>
            <p:cNvPr id="756751" name="Rectangle 15"/>
            <p:cNvSpPr>
              <a:spLocks noChangeArrowheads="1"/>
            </p:cNvSpPr>
            <p:nvPr/>
          </p:nvSpPr>
          <p:spPr bwMode="auto">
            <a:xfrm>
              <a:off x="384" y="745"/>
              <a:ext cx="5021" cy="1388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756756" name="Rectangle 20"/>
            <p:cNvSpPr>
              <a:spLocks noChangeArrowheads="1"/>
            </p:cNvSpPr>
            <p:nvPr/>
          </p:nvSpPr>
          <p:spPr bwMode="auto">
            <a:xfrm>
              <a:off x="748" y="981"/>
              <a:ext cx="4355" cy="635"/>
            </a:xfrm>
            <a:prstGeom prst="rect">
              <a:avLst/>
            </a:prstGeom>
            <a:solidFill>
              <a:srgbClr val="FF99CC">
                <a:alpha val="20000"/>
              </a:srgbClr>
            </a:solidFill>
            <a:ln w="19050">
              <a:solidFill>
                <a:srgbClr val="0000FF"/>
              </a:solidFill>
              <a:prstDash val="sysDot"/>
              <a:miter lim="800000"/>
              <a:headEnd/>
              <a:tailEnd/>
            </a:ln>
            <a:effectLst/>
          </p:spPr>
          <p:txBody>
            <a:bodyPr lIns="36000" tIns="36000" rIns="36000" bIns="36000"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756758" name="Rectangle 22"/>
          <p:cNvSpPr>
            <a:spLocks noChangeArrowheads="1"/>
          </p:cNvSpPr>
          <p:nvPr/>
        </p:nvSpPr>
        <p:spPr bwMode="auto">
          <a:xfrm>
            <a:off x="611188" y="3946525"/>
            <a:ext cx="7897812" cy="922338"/>
          </a:xfrm>
          <a:prstGeom prst="rect">
            <a:avLst/>
          </a:prstGeom>
          <a:noFill/>
          <a:ln w="1905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lIns="36000" tIns="36000" rIns="36000" bIns="3600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54" grpId="0" animBg="1"/>
      <p:bldP spid="75675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  <a:spAutoFit/>
      </a:bodyPr>
      <a:lstStyle>
        <a:defPPr marL="292100" marR="0" indent="-292100" algn="l" defTabSz="914400" rtl="0" eaLnBrk="1" fontAlgn="ctr" latinLnBrk="1" hangingPunct="1">
          <a:lnSpc>
            <a:spcPct val="140000"/>
          </a:lnSpc>
          <a:spcBef>
            <a:spcPct val="20000"/>
          </a:spcBef>
          <a:spcAft>
            <a:spcPct val="0"/>
          </a:spcAft>
          <a:buClr>
            <a:srgbClr val="660066"/>
          </a:buClr>
          <a:buSzTx/>
          <a:buFont typeface="Wingdings" pitchFamily="2" charset="2"/>
          <a:buChar char="v"/>
          <a:tabLst>
            <a:tab pos="292100" algn="l"/>
            <a:tab pos="685800" algn="l"/>
          </a:tabLst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굴림체" pitchFamily="49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  <a:spAutoFit/>
      </a:bodyPr>
      <a:lstStyle>
        <a:defPPr marL="292100" marR="0" indent="-292100" algn="l" defTabSz="914400" rtl="0" eaLnBrk="1" fontAlgn="ctr" latinLnBrk="1" hangingPunct="1">
          <a:lnSpc>
            <a:spcPct val="140000"/>
          </a:lnSpc>
          <a:spcBef>
            <a:spcPct val="20000"/>
          </a:spcBef>
          <a:spcAft>
            <a:spcPct val="0"/>
          </a:spcAft>
          <a:buClr>
            <a:srgbClr val="660066"/>
          </a:buClr>
          <a:buSzTx/>
          <a:buFont typeface="Wingdings" pitchFamily="2" charset="2"/>
          <a:buChar char="v"/>
          <a:tabLst>
            <a:tab pos="292100" algn="l"/>
            <a:tab pos="685800" algn="l"/>
          </a:tabLst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굴림체" pitchFamily="49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14953</TotalTime>
  <Words>3089</Words>
  <Application>Microsoft Office PowerPoint</Application>
  <PresentationFormat>화면 슬라이드 쇼(4:3)</PresentationFormat>
  <Paragraphs>922</Paragraphs>
  <Slides>75</Slides>
  <Notes>74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75</vt:i4>
      </vt:variant>
    </vt:vector>
  </HeadingPairs>
  <TitlesOfParts>
    <vt:vector size="78" baseType="lpstr">
      <vt:lpstr>기본 디자인</vt:lpstr>
      <vt:lpstr>연꽃 당초 무늬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Mathematics</dc:title>
  <dc:creator>문양세</dc:creator>
  <cp:lastModifiedBy>IAI-Air</cp:lastModifiedBy>
  <cp:revision>1514</cp:revision>
  <dcterms:created xsi:type="dcterms:W3CDTF">2003-03-03T08:07:33Z</dcterms:created>
  <dcterms:modified xsi:type="dcterms:W3CDTF">2011-03-30T00:15:18Z</dcterms:modified>
</cp:coreProperties>
</file>