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3" r:id="rId2"/>
  </p:sldMasterIdLst>
  <p:notesMasterIdLst>
    <p:notesMasterId r:id="rId56"/>
  </p:notesMasterIdLst>
  <p:handoutMasterIdLst>
    <p:handoutMasterId r:id="rId57"/>
  </p:handoutMasterIdLst>
  <p:sldIdLst>
    <p:sldId id="346" r:id="rId3"/>
    <p:sldId id="502" r:id="rId4"/>
    <p:sldId id="542" r:id="rId5"/>
    <p:sldId id="568" r:id="rId6"/>
    <p:sldId id="569" r:id="rId7"/>
    <p:sldId id="570" r:id="rId8"/>
    <p:sldId id="571" r:id="rId9"/>
    <p:sldId id="572" r:id="rId10"/>
    <p:sldId id="573" r:id="rId11"/>
    <p:sldId id="574" r:id="rId12"/>
    <p:sldId id="575" r:id="rId13"/>
    <p:sldId id="576" r:id="rId14"/>
    <p:sldId id="577" r:id="rId15"/>
    <p:sldId id="578" r:id="rId16"/>
    <p:sldId id="579" r:id="rId17"/>
    <p:sldId id="598" r:id="rId18"/>
    <p:sldId id="543" r:id="rId19"/>
    <p:sldId id="544" r:id="rId20"/>
    <p:sldId id="545" r:id="rId21"/>
    <p:sldId id="546" r:id="rId22"/>
    <p:sldId id="547" r:id="rId23"/>
    <p:sldId id="548" r:id="rId24"/>
    <p:sldId id="549" r:id="rId25"/>
    <p:sldId id="581" r:id="rId26"/>
    <p:sldId id="550" r:id="rId27"/>
    <p:sldId id="551" r:id="rId28"/>
    <p:sldId id="552" r:id="rId29"/>
    <p:sldId id="553" r:id="rId30"/>
    <p:sldId id="599" r:id="rId31"/>
    <p:sldId id="554" r:id="rId32"/>
    <p:sldId id="555" r:id="rId33"/>
    <p:sldId id="584" r:id="rId34"/>
    <p:sldId id="585" r:id="rId35"/>
    <p:sldId id="586" r:id="rId36"/>
    <p:sldId id="587" r:id="rId37"/>
    <p:sldId id="588" r:id="rId38"/>
    <p:sldId id="589" r:id="rId39"/>
    <p:sldId id="583" r:id="rId40"/>
    <p:sldId id="590" r:id="rId41"/>
    <p:sldId id="591" r:id="rId42"/>
    <p:sldId id="556" r:id="rId43"/>
    <p:sldId id="557" r:id="rId44"/>
    <p:sldId id="592" r:id="rId45"/>
    <p:sldId id="593" r:id="rId46"/>
    <p:sldId id="600" r:id="rId47"/>
    <p:sldId id="594" r:id="rId48"/>
    <p:sldId id="595" r:id="rId49"/>
    <p:sldId id="558" r:id="rId50"/>
    <p:sldId id="559" r:id="rId51"/>
    <p:sldId id="596" r:id="rId52"/>
    <p:sldId id="560" r:id="rId53"/>
    <p:sldId id="561" r:id="rId54"/>
    <p:sldId id="597" r:id="rId55"/>
  </p:sldIdLst>
  <p:sldSz cx="9144000" cy="6858000" type="screen4x3"/>
  <p:notesSz cx="6873875" cy="10063163"/>
  <p:defaultTextStyle>
    <a:defPPr>
      <a:defRPr lang="ko-KR"/>
    </a:defPPr>
    <a:lvl1pPr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1pPr>
    <a:lvl2pPr marL="4572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2pPr>
    <a:lvl3pPr marL="9144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3pPr>
    <a:lvl4pPr marL="13716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4pPr>
    <a:lvl5pPr marL="18288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5pPr>
    <a:lvl6pPr marL="22860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6pPr>
    <a:lvl7pPr marL="27432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7pPr>
    <a:lvl8pPr marL="32004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8pPr>
    <a:lvl9pPr marL="36576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5D0"/>
    <a:srgbClr val="6095CA"/>
    <a:srgbClr val="B2B2B2"/>
    <a:srgbClr val="FF0000"/>
    <a:srgbClr val="DDDDDD"/>
    <a:srgbClr val="FF9933"/>
    <a:srgbClr val="CC99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81" autoAdjust="0"/>
    <p:restoredTop sz="91066" autoAdjust="0"/>
  </p:normalViewPr>
  <p:slideViewPr>
    <p:cSldViewPr>
      <p:cViewPr varScale="1">
        <p:scale>
          <a:sx n="83" d="100"/>
          <a:sy n="83" d="100"/>
        </p:scale>
        <p:origin x="-1230" y="-96"/>
      </p:cViewPr>
      <p:guideLst>
        <p:guide orient="horz" pos="293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11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handoutMaster" Target="handoutMasters/handoutMaster1.xml"/><Relationship Id="rId61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7" Type="http://schemas.openxmlformats.org/officeDocument/2006/relationships/image" Target="../media/image37.wmf"/><Relationship Id="rId2" Type="http://schemas.openxmlformats.org/officeDocument/2006/relationships/image" Target="../media/image28.wmf"/><Relationship Id="rId1" Type="http://schemas.openxmlformats.org/officeDocument/2006/relationships/image" Target="../media/image35.wmf"/><Relationship Id="rId6" Type="http://schemas.openxmlformats.org/officeDocument/2006/relationships/image" Target="../media/image36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1.wmf"/><Relationship Id="rId1" Type="http://schemas.openxmlformats.org/officeDocument/2006/relationships/image" Target="../media/image52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4" Type="http://schemas.openxmlformats.org/officeDocument/2006/relationships/image" Target="../media/image59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4.wmf"/><Relationship Id="rId1" Type="http://schemas.openxmlformats.org/officeDocument/2006/relationships/image" Target="../media/image5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endParaRPr lang="en-US" altLang="ko-KR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5725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endParaRPr lang="en-US" altLang="ko-KR"/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endParaRPr lang="en-US" altLang="ko-KR"/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5725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fld id="{18743105-C53D-45F1-B5C4-BBC8AA42DC6A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179736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endParaRPr lang="en-US" altLang="ko-K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5725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endParaRPr lang="en-US" altLang="ko-KR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5513" y="755650"/>
            <a:ext cx="5030787" cy="37734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988" y="4781550"/>
            <a:ext cx="50419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endParaRPr lang="en-US" altLang="ko-K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5725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fld id="{1A7BAC13-B04C-4D1D-8B97-105898EFDAAC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398683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D747B7-6B03-4521-BD93-4B9AA1D9B0AE}" type="slidenum">
              <a:rPr lang="en-US" altLang="ko-KR"/>
              <a:pPr/>
              <a:t>2</a:t>
            </a:fld>
            <a:endParaRPr lang="en-US" altLang="ko-KR"/>
          </a:p>
        </p:txBody>
      </p:sp>
      <p:sp>
        <p:nvSpPr>
          <p:cNvPr id="65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65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DA3421-4CBA-4BC5-BE5F-AB29DBCB9B0F}" type="slidenum">
              <a:rPr lang="en-US" altLang="ko-KR"/>
              <a:pPr/>
              <a:t>11</a:t>
            </a:fld>
            <a:endParaRPr lang="en-US" altLang="ko-KR"/>
          </a:p>
        </p:txBody>
      </p:sp>
      <p:sp>
        <p:nvSpPr>
          <p:cNvPr id="81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84225"/>
            <a:ext cx="5030788" cy="3773488"/>
          </a:xfrm>
          <a:ln/>
        </p:spPr>
      </p:sp>
      <p:sp>
        <p:nvSpPr>
          <p:cNvPr id="81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163" y="4759325"/>
            <a:ext cx="5043487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EDB1EF-D70C-4977-8C20-11F7105A7E61}" type="slidenum">
              <a:rPr lang="en-US" altLang="ko-KR"/>
              <a:pPr/>
              <a:t>12</a:t>
            </a:fld>
            <a:endParaRPr lang="en-US" altLang="ko-KR"/>
          </a:p>
        </p:txBody>
      </p:sp>
      <p:sp>
        <p:nvSpPr>
          <p:cNvPr id="81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84225"/>
            <a:ext cx="5030788" cy="3773488"/>
          </a:xfrm>
          <a:ln/>
        </p:spPr>
      </p:sp>
      <p:sp>
        <p:nvSpPr>
          <p:cNvPr id="81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163" y="4759325"/>
            <a:ext cx="5043487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87DABD-06C8-411D-86F6-B2ADC816C34F}" type="slidenum">
              <a:rPr lang="en-US" altLang="ko-KR"/>
              <a:pPr/>
              <a:t>13</a:t>
            </a:fld>
            <a:endParaRPr lang="en-US" altLang="ko-KR"/>
          </a:p>
        </p:txBody>
      </p:sp>
      <p:sp>
        <p:nvSpPr>
          <p:cNvPr id="81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84225"/>
            <a:ext cx="5030788" cy="3773488"/>
          </a:xfrm>
          <a:ln/>
        </p:spPr>
      </p:sp>
      <p:sp>
        <p:nvSpPr>
          <p:cNvPr id="819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163" y="4759325"/>
            <a:ext cx="5043487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DA0A68-2C9E-4A0F-9456-77DC2963E9B9}" type="slidenum">
              <a:rPr lang="en-US" altLang="ko-KR"/>
              <a:pPr/>
              <a:t>14</a:t>
            </a:fld>
            <a:endParaRPr lang="en-US" altLang="ko-KR"/>
          </a:p>
        </p:txBody>
      </p:sp>
      <p:sp>
        <p:nvSpPr>
          <p:cNvPr id="82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84225"/>
            <a:ext cx="5030788" cy="3773488"/>
          </a:xfrm>
          <a:ln/>
        </p:spPr>
      </p:sp>
      <p:sp>
        <p:nvSpPr>
          <p:cNvPr id="821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163" y="4759325"/>
            <a:ext cx="5043487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994CE2-6C91-4E15-ADE3-8E24A1FB6653}" type="slidenum">
              <a:rPr lang="en-US" altLang="ko-KR"/>
              <a:pPr/>
              <a:t>15</a:t>
            </a:fld>
            <a:endParaRPr lang="en-US" altLang="ko-KR"/>
          </a:p>
        </p:txBody>
      </p:sp>
      <p:sp>
        <p:nvSpPr>
          <p:cNvPr id="82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84225"/>
            <a:ext cx="5030788" cy="3773488"/>
          </a:xfrm>
          <a:ln/>
        </p:spPr>
      </p:sp>
      <p:sp>
        <p:nvSpPr>
          <p:cNvPr id="823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163" y="4759325"/>
            <a:ext cx="5043487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9B2C4F-D05B-4DCF-9459-C03704A7F15B}" type="slidenum">
              <a:rPr lang="en-US" altLang="ko-KR"/>
              <a:pPr/>
              <a:t>16</a:t>
            </a:fld>
            <a:endParaRPr lang="en-US" altLang="ko-KR"/>
          </a:p>
        </p:txBody>
      </p:sp>
      <p:sp>
        <p:nvSpPr>
          <p:cNvPr id="86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86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5474EE-D8A9-4F3E-8E56-4F7BF89F4C74}" type="slidenum">
              <a:rPr lang="en-US" altLang="ko-KR"/>
              <a:pPr/>
              <a:t>17</a:t>
            </a:fld>
            <a:endParaRPr lang="en-US" altLang="ko-KR"/>
          </a:p>
        </p:txBody>
      </p:sp>
      <p:sp>
        <p:nvSpPr>
          <p:cNvPr id="74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4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548DF6-9953-43D2-A5F2-B36E79307902}" type="slidenum">
              <a:rPr lang="en-US" altLang="ko-KR"/>
              <a:pPr/>
              <a:t>18</a:t>
            </a:fld>
            <a:endParaRPr lang="en-US" altLang="ko-KR"/>
          </a:p>
        </p:txBody>
      </p:sp>
      <p:sp>
        <p:nvSpPr>
          <p:cNvPr id="74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4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3C1E46-AD33-44A6-915C-15076B0423D1}" type="slidenum">
              <a:rPr lang="en-US" altLang="ko-KR"/>
              <a:pPr/>
              <a:t>19</a:t>
            </a:fld>
            <a:endParaRPr lang="en-US" altLang="ko-KR"/>
          </a:p>
        </p:txBody>
      </p:sp>
      <p:sp>
        <p:nvSpPr>
          <p:cNvPr id="75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5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BFD1B2-A57C-44DC-9CFD-C992BE8022B1}" type="slidenum">
              <a:rPr lang="en-US" altLang="ko-KR"/>
              <a:pPr/>
              <a:t>20</a:t>
            </a:fld>
            <a:endParaRPr lang="en-US" altLang="ko-KR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9E8104-9505-460C-9A26-B188C3FF467D}" type="slidenum">
              <a:rPr lang="en-US" altLang="ko-KR"/>
              <a:pPr/>
              <a:t>3</a:t>
            </a:fld>
            <a:endParaRPr lang="en-US" altLang="ko-KR"/>
          </a:p>
        </p:txBody>
      </p:sp>
      <p:sp>
        <p:nvSpPr>
          <p:cNvPr id="74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4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FCB4D0-F46E-4B48-95EC-88CF865E3A94}" type="slidenum">
              <a:rPr lang="en-US" altLang="ko-KR"/>
              <a:pPr/>
              <a:t>21</a:t>
            </a:fld>
            <a:endParaRPr lang="en-US" altLang="ko-KR"/>
          </a:p>
        </p:txBody>
      </p:sp>
      <p:sp>
        <p:nvSpPr>
          <p:cNvPr id="75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5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2E6A94-803E-4765-A29E-2503666247CD}" type="slidenum">
              <a:rPr lang="en-US" altLang="ko-KR"/>
              <a:pPr/>
              <a:t>22</a:t>
            </a:fld>
            <a:endParaRPr lang="en-US" altLang="ko-KR"/>
          </a:p>
        </p:txBody>
      </p:sp>
      <p:sp>
        <p:nvSpPr>
          <p:cNvPr id="75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FD0D68-629F-4D12-A2FF-73850D396317}" type="slidenum">
              <a:rPr lang="en-US" altLang="ko-KR"/>
              <a:pPr/>
              <a:t>23</a:t>
            </a:fld>
            <a:endParaRPr lang="en-US" altLang="ko-KR"/>
          </a:p>
        </p:txBody>
      </p:sp>
      <p:sp>
        <p:nvSpPr>
          <p:cNvPr id="76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6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1B9AFF-8C90-40FD-B8A6-4866C7550F0F}" type="slidenum">
              <a:rPr lang="en-US" altLang="ko-KR"/>
              <a:pPr/>
              <a:t>24</a:t>
            </a:fld>
            <a:endParaRPr lang="en-US" altLang="ko-KR"/>
          </a:p>
        </p:txBody>
      </p:sp>
      <p:sp>
        <p:nvSpPr>
          <p:cNvPr id="82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829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A3EE80-490D-413E-B9D1-1B14E44C129E}" type="slidenum">
              <a:rPr lang="en-US" altLang="ko-KR"/>
              <a:pPr/>
              <a:t>25</a:t>
            </a:fld>
            <a:endParaRPr lang="en-US" altLang="ko-KR"/>
          </a:p>
        </p:txBody>
      </p:sp>
      <p:sp>
        <p:nvSpPr>
          <p:cNvPr id="76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6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2426F3-A1E8-493D-A1B8-8E0BDF1B7BA2}" type="slidenum">
              <a:rPr lang="en-US" altLang="ko-KR"/>
              <a:pPr/>
              <a:t>26</a:t>
            </a:fld>
            <a:endParaRPr lang="en-US" altLang="ko-KR"/>
          </a:p>
        </p:txBody>
      </p:sp>
      <p:sp>
        <p:nvSpPr>
          <p:cNvPr id="76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6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33761C-0981-4058-BF00-CEB4FA9DA44B}" type="slidenum">
              <a:rPr lang="en-US" altLang="ko-KR"/>
              <a:pPr/>
              <a:t>27</a:t>
            </a:fld>
            <a:endParaRPr lang="en-US" altLang="ko-KR"/>
          </a:p>
        </p:txBody>
      </p:sp>
      <p:sp>
        <p:nvSpPr>
          <p:cNvPr id="76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6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40FCE1-7D4E-4C9D-BCAE-E3D7B5A7FE82}" type="slidenum">
              <a:rPr lang="en-US" altLang="ko-KR"/>
              <a:pPr/>
              <a:t>28</a:t>
            </a:fld>
            <a:endParaRPr lang="en-US" altLang="ko-KR"/>
          </a:p>
        </p:txBody>
      </p:sp>
      <p:sp>
        <p:nvSpPr>
          <p:cNvPr id="77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7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40B814-6702-4C75-93CF-301A5B9A5382}" type="slidenum">
              <a:rPr lang="en-US" altLang="ko-KR"/>
              <a:pPr/>
              <a:t>29</a:t>
            </a:fld>
            <a:endParaRPr lang="en-US" altLang="ko-KR"/>
          </a:p>
        </p:txBody>
      </p:sp>
      <p:sp>
        <p:nvSpPr>
          <p:cNvPr id="86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867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31086B-5681-4F3B-9F97-6A0A2038020A}" type="slidenum">
              <a:rPr lang="en-US" altLang="ko-KR"/>
              <a:pPr/>
              <a:t>30</a:t>
            </a:fld>
            <a:endParaRPr lang="en-US" altLang="ko-KR"/>
          </a:p>
        </p:txBody>
      </p:sp>
      <p:sp>
        <p:nvSpPr>
          <p:cNvPr id="77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7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8348E6-36F4-4A45-8844-F464F2DA1B3C}" type="slidenum">
              <a:rPr lang="en-US" altLang="ko-KR"/>
              <a:pPr/>
              <a:t>4</a:t>
            </a:fld>
            <a:endParaRPr lang="en-US" altLang="ko-KR"/>
          </a:p>
        </p:txBody>
      </p:sp>
      <p:sp>
        <p:nvSpPr>
          <p:cNvPr id="80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84225"/>
            <a:ext cx="5030788" cy="3773488"/>
          </a:xfrm>
          <a:ln/>
        </p:spPr>
      </p:sp>
      <p:sp>
        <p:nvSpPr>
          <p:cNvPr id="80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163" y="4759325"/>
            <a:ext cx="5043487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787C34-B899-4916-987F-A3B22362A920}" type="slidenum">
              <a:rPr lang="en-US" altLang="ko-KR"/>
              <a:pPr/>
              <a:t>31</a:t>
            </a:fld>
            <a:endParaRPr lang="en-US" altLang="ko-KR"/>
          </a:p>
        </p:txBody>
      </p:sp>
      <p:sp>
        <p:nvSpPr>
          <p:cNvPr id="77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7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EADE63-8429-40EC-B41C-9291ACE6622E}" type="slidenum">
              <a:rPr lang="en-US" altLang="ko-KR"/>
              <a:pPr/>
              <a:t>32</a:t>
            </a:fld>
            <a:endParaRPr lang="en-US" altLang="ko-KR"/>
          </a:p>
        </p:txBody>
      </p:sp>
      <p:sp>
        <p:nvSpPr>
          <p:cNvPr id="83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83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E480CB-72AE-4080-A470-5886E7700896}" type="slidenum">
              <a:rPr lang="en-US" altLang="ko-KR"/>
              <a:pPr/>
              <a:t>33</a:t>
            </a:fld>
            <a:endParaRPr lang="en-US" altLang="ko-KR"/>
          </a:p>
        </p:txBody>
      </p:sp>
      <p:sp>
        <p:nvSpPr>
          <p:cNvPr id="83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837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9B8726-BD40-4823-8B7B-A51FFE99644C}" type="slidenum">
              <a:rPr lang="en-US" altLang="ko-KR"/>
              <a:pPr/>
              <a:t>34</a:t>
            </a:fld>
            <a:endParaRPr lang="en-US" altLang="ko-KR"/>
          </a:p>
        </p:txBody>
      </p:sp>
      <p:sp>
        <p:nvSpPr>
          <p:cNvPr id="83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83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0C0C4D-CD61-4284-A7C7-15DE87896749}" type="slidenum">
              <a:rPr lang="en-US" altLang="ko-KR"/>
              <a:pPr/>
              <a:t>35</a:t>
            </a:fld>
            <a:endParaRPr lang="en-US" altLang="ko-KR"/>
          </a:p>
        </p:txBody>
      </p:sp>
      <p:sp>
        <p:nvSpPr>
          <p:cNvPr id="84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841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0A1ADA-6088-4E79-B3AB-3EE395AA7F80}" type="slidenum">
              <a:rPr lang="en-US" altLang="ko-KR"/>
              <a:pPr/>
              <a:t>36</a:t>
            </a:fld>
            <a:endParaRPr lang="en-US" altLang="ko-KR"/>
          </a:p>
        </p:txBody>
      </p:sp>
      <p:sp>
        <p:nvSpPr>
          <p:cNvPr id="84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843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7B543D-C445-4A89-B4CA-902A48AA2091}" type="slidenum">
              <a:rPr lang="en-US" altLang="ko-KR"/>
              <a:pPr/>
              <a:t>37</a:t>
            </a:fld>
            <a:endParaRPr lang="en-US" altLang="ko-KR"/>
          </a:p>
        </p:txBody>
      </p:sp>
      <p:sp>
        <p:nvSpPr>
          <p:cNvPr id="845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84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A05F63-FE1A-4572-84CF-F07862935C4F}" type="slidenum">
              <a:rPr lang="en-US" altLang="ko-KR"/>
              <a:pPr/>
              <a:t>38</a:t>
            </a:fld>
            <a:endParaRPr lang="en-US" altLang="ko-KR"/>
          </a:p>
        </p:txBody>
      </p:sp>
      <p:sp>
        <p:nvSpPr>
          <p:cNvPr id="83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833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91687F-5BA9-4C8D-A21D-8995197C24DD}" type="slidenum">
              <a:rPr lang="en-US" altLang="ko-KR"/>
              <a:pPr/>
              <a:t>39</a:t>
            </a:fld>
            <a:endParaRPr lang="en-US" altLang="ko-KR"/>
          </a:p>
        </p:txBody>
      </p:sp>
      <p:sp>
        <p:nvSpPr>
          <p:cNvPr id="84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84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02C50B-6086-4BC8-A97F-74FAE646D58E}" type="slidenum">
              <a:rPr lang="en-US" altLang="ko-KR"/>
              <a:pPr/>
              <a:t>40</a:t>
            </a:fld>
            <a:endParaRPr lang="en-US" altLang="ko-KR"/>
          </a:p>
        </p:txBody>
      </p:sp>
      <p:sp>
        <p:nvSpPr>
          <p:cNvPr id="85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85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45C628-CF71-4F4C-B47F-AA8AB573A499}" type="slidenum">
              <a:rPr lang="en-US" altLang="ko-KR"/>
              <a:pPr/>
              <a:t>5</a:t>
            </a:fld>
            <a:endParaRPr lang="en-US" altLang="ko-KR"/>
          </a:p>
        </p:txBody>
      </p:sp>
      <p:sp>
        <p:nvSpPr>
          <p:cNvPr id="80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84225"/>
            <a:ext cx="5030788" cy="3773488"/>
          </a:xfrm>
          <a:ln/>
        </p:spPr>
      </p:sp>
      <p:sp>
        <p:nvSpPr>
          <p:cNvPr id="80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163" y="4759325"/>
            <a:ext cx="5043487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CD04AE-0BA2-40B9-9218-646E906D9125}" type="slidenum">
              <a:rPr lang="en-US" altLang="ko-KR"/>
              <a:pPr/>
              <a:t>41</a:t>
            </a:fld>
            <a:endParaRPr lang="en-US" altLang="ko-KR"/>
          </a:p>
        </p:txBody>
      </p:sp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2BB6ED-0753-4376-BAD0-90CB4AC9EEEF}" type="slidenum">
              <a:rPr lang="en-US" altLang="ko-KR"/>
              <a:pPr/>
              <a:t>42</a:t>
            </a:fld>
            <a:endParaRPr lang="en-US" altLang="ko-KR"/>
          </a:p>
        </p:txBody>
      </p:sp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A2A31C-D6B2-40F9-A635-C124FE27BCBE}" type="slidenum">
              <a:rPr lang="en-US" altLang="ko-KR"/>
              <a:pPr/>
              <a:t>43</a:t>
            </a:fld>
            <a:endParaRPr lang="en-US" altLang="ko-KR"/>
          </a:p>
        </p:txBody>
      </p:sp>
      <p:sp>
        <p:nvSpPr>
          <p:cNvPr id="85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85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8C9D70-5C6F-4B8D-AFEC-C5C6FC6A7D6E}" type="slidenum">
              <a:rPr lang="en-US" altLang="ko-KR"/>
              <a:pPr/>
              <a:t>44</a:t>
            </a:fld>
            <a:endParaRPr lang="en-US" altLang="ko-KR"/>
          </a:p>
        </p:txBody>
      </p:sp>
      <p:sp>
        <p:nvSpPr>
          <p:cNvPr id="855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855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729F70-B0B5-4B71-95BD-CADD29B26AD1}" type="slidenum">
              <a:rPr lang="en-US" altLang="ko-KR"/>
              <a:pPr/>
              <a:t>45</a:t>
            </a:fld>
            <a:endParaRPr lang="en-US" altLang="ko-KR"/>
          </a:p>
        </p:txBody>
      </p:sp>
      <p:sp>
        <p:nvSpPr>
          <p:cNvPr id="87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87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DA436D-3AC1-46F8-A6E8-F015A9B18966}" type="slidenum">
              <a:rPr lang="en-US" altLang="ko-KR"/>
              <a:pPr/>
              <a:t>46</a:t>
            </a:fld>
            <a:endParaRPr lang="en-US" altLang="ko-KR"/>
          </a:p>
        </p:txBody>
      </p:sp>
      <p:sp>
        <p:nvSpPr>
          <p:cNvPr id="85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857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818DDC-A31E-4E85-BE1C-FE5DC3A92EA1}" type="slidenum">
              <a:rPr lang="en-US" altLang="ko-KR"/>
              <a:pPr/>
              <a:t>47</a:t>
            </a:fld>
            <a:endParaRPr lang="en-US" altLang="ko-KR"/>
          </a:p>
        </p:txBody>
      </p:sp>
      <p:sp>
        <p:nvSpPr>
          <p:cNvPr id="85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85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736BEA-C124-48F1-A003-1DAA3F0207B0}" type="slidenum">
              <a:rPr lang="en-US" altLang="ko-KR"/>
              <a:pPr/>
              <a:t>48</a:t>
            </a:fld>
            <a:endParaRPr lang="en-US" altLang="ko-KR"/>
          </a:p>
        </p:txBody>
      </p:sp>
      <p:sp>
        <p:nvSpPr>
          <p:cNvPr id="78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8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EAE2EA-3E46-4187-818B-FB172D11387B}" type="slidenum">
              <a:rPr lang="en-US" altLang="ko-KR"/>
              <a:pPr/>
              <a:t>49</a:t>
            </a:fld>
            <a:endParaRPr lang="en-US" altLang="ko-KR"/>
          </a:p>
        </p:txBody>
      </p:sp>
      <p:sp>
        <p:nvSpPr>
          <p:cNvPr id="78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8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C5B79A-289B-4F61-8837-838B376C2CC1}" type="slidenum">
              <a:rPr lang="en-US" altLang="ko-KR"/>
              <a:pPr/>
              <a:t>50</a:t>
            </a:fld>
            <a:endParaRPr lang="en-US" altLang="ko-KR"/>
          </a:p>
        </p:txBody>
      </p:sp>
      <p:sp>
        <p:nvSpPr>
          <p:cNvPr id="86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861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4EFBFB-9CCE-41A1-8455-E969ED34B57D}" type="slidenum">
              <a:rPr lang="en-US" altLang="ko-KR"/>
              <a:pPr/>
              <a:t>6</a:t>
            </a:fld>
            <a:endParaRPr lang="en-US" altLang="ko-KR"/>
          </a:p>
        </p:txBody>
      </p:sp>
      <p:sp>
        <p:nvSpPr>
          <p:cNvPr id="80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84225"/>
            <a:ext cx="5030788" cy="3773488"/>
          </a:xfrm>
          <a:ln/>
        </p:spPr>
      </p:sp>
      <p:sp>
        <p:nvSpPr>
          <p:cNvPr id="80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163" y="4759325"/>
            <a:ext cx="5043487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AF5884-1AA6-4B62-A2BC-C5A38EAF45A1}" type="slidenum">
              <a:rPr lang="en-US" altLang="ko-KR"/>
              <a:pPr/>
              <a:t>51</a:t>
            </a:fld>
            <a:endParaRPr lang="en-US" altLang="ko-KR"/>
          </a:p>
        </p:txBody>
      </p:sp>
      <p:sp>
        <p:nvSpPr>
          <p:cNvPr id="78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8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E46594-4D29-474F-8F4C-DE4A020037AF}" type="slidenum">
              <a:rPr lang="en-US" altLang="ko-KR"/>
              <a:pPr/>
              <a:t>52</a:t>
            </a:fld>
            <a:endParaRPr lang="en-US" altLang="ko-KR"/>
          </a:p>
        </p:txBody>
      </p:sp>
      <p:sp>
        <p:nvSpPr>
          <p:cNvPr id="78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8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482ED3-EBD0-4237-A7C0-C263E9C8B338}" type="slidenum">
              <a:rPr lang="en-US" altLang="ko-KR"/>
              <a:pPr/>
              <a:t>53</a:t>
            </a:fld>
            <a:endParaRPr lang="en-US" altLang="ko-KR"/>
          </a:p>
        </p:txBody>
      </p:sp>
      <p:sp>
        <p:nvSpPr>
          <p:cNvPr id="86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863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E473C2-72FA-4026-8580-DE6675BFCA85}" type="slidenum">
              <a:rPr lang="en-US" altLang="ko-KR"/>
              <a:pPr/>
              <a:t>7</a:t>
            </a:fld>
            <a:endParaRPr lang="en-US" altLang="ko-KR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84225"/>
            <a:ext cx="5030788" cy="3773488"/>
          </a:xfrm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163" y="4759325"/>
            <a:ext cx="5043487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85EEF4-20ED-4D48-A8FD-D60316A0A20D}" type="slidenum">
              <a:rPr lang="en-US" altLang="ko-KR"/>
              <a:pPr/>
              <a:t>8</a:t>
            </a:fld>
            <a:endParaRPr lang="en-US" altLang="ko-KR"/>
          </a:p>
        </p:txBody>
      </p:sp>
      <p:sp>
        <p:nvSpPr>
          <p:cNvPr id="808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84225"/>
            <a:ext cx="5030788" cy="3773488"/>
          </a:xfrm>
          <a:ln/>
        </p:spPr>
      </p:sp>
      <p:sp>
        <p:nvSpPr>
          <p:cNvPr id="80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163" y="4759325"/>
            <a:ext cx="5043487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6A1E61-7C9B-4A57-B616-EED7DD4CE8D3}" type="slidenum">
              <a:rPr lang="en-US" altLang="ko-KR"/>
              <a:pPr/>
              <a:t>9</a:t>
            </a:fld>
            <a:endParaRPr lang="en-US" altLang="ko-KR"/>
          </a:p>
        </p:txBody>
      </p:sp>
      <p:sp>
        <p:nvSpPr>
          <p:cNvPr id="81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84225"/>
            <a:ext cx="5030788" cy="3773488"/>
          </a:xfrm>
          <a:ln/>
        </p:spPr>
      </p:sp>
      <p:sp>
        <p:nvSpPr>
          <p:cNvPr id="81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163" y="4759325"/>
            <a:ext cx="5043487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FA565E-2A57-461E-AC5F-6020F202F3C6}" type="slidenum">
              <a:rPr lang="en-US" altLang="ko-KR"/>
              <a:pPr/>
              <a:t>10</a:t>
            </a:fld>
            <a:endParaRPr lang="en-US" altLang="ko-KR"/>
          </a:p>
        </p:txBody>
      </p:sp>
      <p:sp>
        <p:nvSpPr>
          <p:cNvPr id="813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84225"/>
            <a:ext cx="5030788" cy="3773488"/>
          </a:xfrm>
          <a:ln/>
        </p:spPr>
      </p:sp>
      <p:sp>
        <p:nvSpPr>
          <p:cNvPr id="81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163" y="4759325"/>
            <a:ext cx="5043487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9AA95911-2F94-43E8-90C4-30C1888C629E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8942C336-15C8-4D68-B2CB-2959A6F1E01E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D194B432-AC0C-47FD-BD58-140A830D6E24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>
            <a:off x="6820592" y="428628"/>
            <a:ext cx="2323440" cy="6000768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35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409446"/>
            <a:ext cx="7772400" cy="1470025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023248" y="3886200"/>
            <a:ext cx="5414978" cy="1042998"/>
          </a:xfrm>
        </p:spPr>
        <p:txBody>
          <a:bodyPr/>
          <a:lstStyle>
            <a:lvl1pPr marL="0" indent="0" algn="r">
              <a:buNone/>
              <a:defRPr sz="24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3/13/2011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3/13/2011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>
              <a:buNone/>
              <a:defRPr sz="1800" i="1">
                <a:solidFill>
                  <a:schemeClr val="tx1">
                    <a:tint val="85000"/>
                  </a:schemeClr>
                </a:solidFill>
              </a:defRPr>
            </a:lvl2pPr>
            <a:lvl3pPr marL="914400" indent="0">
              <a:buNone/>
              <a:defRPr sz="1600" i="1">
                <a:solidFill>
                  <a:schemeClr val="tx1">
                    <a:tint val="85000"/>
                  </a:schemeClr>
                </a:solidFill>
              </a:defRPr>
            </a:lvl3pPr>
            <a:lvl4pPr marL="13716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4pPr>
            <a:lvl5pPr marL="18288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3/13/2011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3/13/2011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500702"/>
            <a:ext cx="4040188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500174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5500702"/>
            <a:ext cx="4041775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50017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3/13/2011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3/13/2011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3/13/2011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8219505" cy="593879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868" y="1590620"/>
            <a:ext cx="8218935" cy="453554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2" y="866111"/>
            <a:ext cx="8237260" cy="6877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3/13/2011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326B81D4-D4BA-48D1-8EF6-CF9319F7A1DD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1785926"/>
            <a:ext cx="3422654" cy="781052"/>
          </a:xfrm>
        </p:spPr>
        <p:txBody>
          <a:bodyPr anchor="b"/>
          <a:lstStyle>
            <a:lvl1pPr algn="r">
              <a:defRPr sz="24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8596" y="2566978"/>
            <a:ext cx="3422654" cy="804862"/>
          </a:xfrm>
        </p:spPr>
        <p:txBody>
          <a:bodyPr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3/13/2011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sz="quarter" idx="1"/>
          </p:nvPr>
        </p:nvSpPr>
        <p:spPr>
          <a:xfrm>
            <a:off x="4000496" y="928670"/>
            <a:ext cx="4500594" cy="4500570"/>
          </a:xfrm>
          <a:prstGeom prst="roundRect">
            <a:avLst>
              <a:gd name="adj" fmla="val 8501"/>
            </a:avLst>
          </a:prstGeom>
          <a:noFill/>
          <a:ln w="165100" cap="rnd" cmpd="sng">
            <a:gradFill flip="none" rotWithShape="1">
              <a:gsLst>
                <a:gs pos="0">
                  <a:schemeClr val="accent2">
                    <a:tint val="20000"/>
                  </a:schemeClr>
                </a:gs>
                <a:gs pos="100000">
                  <a:schemeClr val="accent2">
                    <a:tint val="6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balanced" dir="t"/>
          </a:scene3d>
          <a:sp3d extrusionH="76200" prstMaterial="matte">
            <a:bevelT h="38100"/>
            <a:bevelB h="38100"/>
            <a:extrusionClr>
              <a:schemeClr val="bg2">
                <a:shade val="75000"/>
              </a:schemeClr>
            </a:extrusionClr>
          </a:sp3d>
        </p:spPr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3/13/2011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358082" y="274639"/>
            <a:ext cx="1328718" cy="5851525"/>
          </a:xfrm>
        </p:spPr>
        <p:txBody>
          <a:bodyPr vert="eaVert" anchor="b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28672"/>
            <a:ext cx="6900882" cy="519749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3/13/2011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69766744-C36A-4BF9-886B-176C8B87E90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D6C0271D-48E0-4652-9E1C-AA806FD0597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F276FA26-9671-4883-82E7-26E36B94B60E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D30CD389-60FF-4E74-96D0-3AA8B5274E1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E069FAC9-8B6A-4421-8862-219E2D20914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B96E62BA-63F4-493E-82B2-75DA7ACAD44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4881767A-0FAB-4EC1-ACE1-19D47C9C9E2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6" name="Rectangle 1052"/>
          <p:cNvSpPr>
            <a:spLocks noChangeArrowheads="1"/>
          </p:cNvSpPr>
          <p:nvPr userDrawn="1"/>
        </p:nvSpPr>
        <p:spPr bwMode="auto">
          <a:xfrm>
            <a:off x="11113" y="6532563"/>
            <a:ext cx="9132887" cy="352425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64013" y="6584950"/>
            <a:ext cx="82708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buClrTx/>
              <a:buFontTx/>
              <a:buNone/>
              <a:defRPr sz="1200">
                <a:solidFill>
                  <a:schemeClr val="accent2"/>
                </a:solidFill>
                <a:ea typeface="+mn-ea"/>
              </a:defRPr>
            </a:lvl1pPr>
          </a:lstStyle>
          <a:p>
            <a:r>
              <a:rPr lang="en-US" altLang="ko-KR"/>
              <a:t>Page </a:t>
            </a:r>
            <a:fld id="{AA3F4474-0A65-445D-8C9A-A711CA8F1A41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750888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5098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081" name="Line 1057"/>
          <p:cNvSpPr>
            <a:spLocks noChangeShapeType="1"/>
          </p:cNvSpPr>
          <p:nvPr userDrawn="1"/>
        </p:nvSpPr>
        <p:spPr bwMode="auto">
          <a:xfrm>
            <a:off x="0" y="6524625"/>
            <a:ext cx="9144000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2082" name="AutoShape 1058"/>
          <p:cNvSpPr>
            <a:spLocks noChangeArrowheads="1"/>
          </p:cNvSpPr>
          <p:nvPr userDrawn="1"/>
        </p:nvSpPr>
        <p:spPr bwMode="auto">
          <a:xfrm>
            <a:off x="6516688" y="476250"/>
            <a:ext cx="2627312" cy="538163"/>
          </a:xfrm>
          <a:prstGeom prst="roundRect">
            <a:avLst>
              <a:gd name="adj" fmla="val 29204"/>
            </a:avLst>
          </a:prstGeom>
          <a:solidFill>
            <a:schemeClr val="bg1"/>
          </a:solidFill>
          <a:ln w="12700">
            <a:noFill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2083" name="Rectangle 1059"/>
          <p:cNvSpPr>
            <a:spLocks noChangeArrowheads="1"/>
          </p:cNvSpPr>
          <p:nvPr userDrawn="1"/>
        </p:nvSpPr>
        <p:spPr bwMode="auto">
          <a:xfrm>
            <a:off x="8316913" y="487363"/>
            <a:ext cx="827087" cy="2159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2086" name="Rectangle 1062"/>
          <p:cNvSpPr>
            <a:spLocks noChangeArrowheads="1"/>
          </p:cNvSpPr>
          <p:nvPr userDrawn="1"/>
        </p:nvSpPr>
        <p:spPr bwMode="auto">
          <a:xfrm>
            <a:off x="165100" y="173038"/>
            <a:ext cx="6135688" cy="463550"/>
          </a:xfrm>
          <a:prstGeom prst="rect">
            <a:avLst/>
          </a:prstGeom>
          <a:solidFill>
            <a:srgbClr val="A6C7EC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A6C7EC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endParaRPr lang="ko-KR" altLang="en-US"/>
          </a:p>
        </p:txBody>
      </p:sp>
      <p:pic>
        <p:nvPicPr>
          <p:cNvPr id="2087" name="Picture 1063" descr="PE01522_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46050" y="71438"/>
            <a:ext cx="536575" cy="61912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 dt="0"/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 flipH="1">
            <a:off x="-32" y="500042"/>
            <a:ext cx="2268129" cy="5929354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62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2A161-3C7D-4938-A4BD-B9951294AB8B}" type="datetimeFigureOut">
              <a:rPr lang="en-US" smtClean="0"/>
              <a:pPr/>
              <a:t>3/13/2011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smtClean="0"/>
              <a:t>Page </a:t>
            </a:r>
            <a:fld id="{AA3F4474-0A65-445D-8C9A-A711CA8F1A41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ctr" rtl="0" eaLnBrk="1" latinLnBrk="1" hangingPunct="1">
        <a:spcBef>
          <a:spcPct val="0"/>
        </a:spcBef>
        <a:buNone/>
        <a:defRPr kumimoji="0" sz="4400" b="1" kern="1200" smtClean="0">
          <a:ln w="11430">
            <a:solidFill>
              <a:schemeClr val="tx2">
                <a:shade val="25000"/>
                <a:alpha val="75000"/>
              </a:schemeClr>
            </a:solidFill>
          </a:ln>
          <a:gradFill>
            <a:gsLst>
              <a:gs pos="0">
                <a:schemeClr val="tx2"/>
              </a:gs>
              <a:gs pos="50000">
                <a:schemeClr val="tx2"/>
              </a:gs>
              <a:gs pos="100000">
                <a:schemeClr val="tx2">
                  <a:shade val="90000"/>
                </a:schemeClr>
              </a:gs>
            </a:gsLst>
            <a:lin ang="5400000" scaled="0"/>
          </a:gradFill>
          <a:effectLst>
            <a:outerShdw blurRad="50800" dist="25400" dir="5460000" algn="tl" rotWithShape="0">
              <a:srgbClr val="000000">
                <a:alpha val="27000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¢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tx2"/>
        </a:buClr>
        <a:buSzPct val="70000"/>
        <a:buFont typeface="Wingdings"/>
        <a:buChar char="p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accent3"/>
        </a:buClr>
        <a:buSzPct val="140000"/>
        <a:buFont typeface="Wingdings"/>
        <a:buChar char="§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4"/>
        </a:buClr>
        <a:buSzPct val="12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accent5"/>
        </a:buClr>
        <a:buSzPct val="110000"/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6"/>
        </a:buClr>
        <a:buSzPct val="9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jpeg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.jpeg"/><Relationship Id="rId5" Type="http://schemas.openxmlformats.org/officeDocument/2006/relationships/image" Target="../media/image5.wmf"/><Relationship Id="rId4" Type="http://schemas.openxmlformats.org/officeDocument/2006/relationships/oleObject" Target="../embeddings/oleObject5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6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notesSlide" Target="../notesSlides/notesSlide30.xml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5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9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notesSlide" Target="../notesSlides/notesSlide31.xml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8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12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18.bin"/><Relationship Id="rId3" Type="http://schemas.openxmlformats.org/officeDocument/2006/relationships/notesSlide" Target="../notesSlides/notesSlide32.xml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2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4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3.jpe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notesSlide" Target="../notesSlides/notesSlide34.xml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8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22.bin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28.bin"/><Relationship Id="rId3" Type="http://schemas.openxmlformats.org/officeDocument/2006/relationships/notesSlide" Target="../notesSlides/notesSlide35.xml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4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8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33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4.bin"/><Relationship Id="rId18" Type="http://schemas.openxmlformats.org/officeDocument/2006/relationships/image" Target="../media/image37.wmf"/><Relationship Id="rId3" Type="http://schemas.openxmlformats.org/officeDocument/2006/relationships/notesSlide" Target="../notesSlides/notesSlide36.xml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6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10" Type="http://schemas.openxmlformats.org/officeDocument/2006/relationships/image" Target="../media/image32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4.w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.jpe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42.bin"/><Relationship Id="rId3" Type="http://schemas.openxmlformats.org/officeDocument/2006/relationships/notesSlide" Target="../notesSlides/notesSlide38.xml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1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3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notesSlide" Target="../notesSlides/notesSlide39.xml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6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45.bin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notesSlide" Target="../notesSlides/notesSlide40.xml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3.jpe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3.jpe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notesSlide" Target="../notesSlides/notesSlide42.xml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3.jpeg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notesSlide" Target="../notesSlides/notesSlide43.xml"/><Relationship Id="rId7" Type="http://schemas.openxmlformats.org/officeDocument/2006/relationships/oleObject" Target="../embeddings/oleObject5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51.bin"/><Relationship Id="rId10" Type="http://schemas.openxmlformats.org/officeDocument/2006/relationships/image" Target="../media/image53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53.bin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notesSlide" Target="../notesSlides/notesSlide44.xml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3.jpeg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notesSlide" Target="../notesSlides/notesSlide45.xml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58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58.bin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0.jpeg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notesSlide" Target="../notesSlides/notesSlide48.xml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3.jpeg"/><Relationship Id="rId5" Type="http://schemas.openxmlformats.org/officeDocument/2006/relationships/image" Target="../media/image61.wmf"/><Relationship Id="rId10" Type="http://schemas.openxmlformats.org/officeDocument/2006/relationships/image" Target="../media/image63.wmf"/><Relationship Id="rId4" Type="http://schemas.openxmlformats.org/officeDocument/2006/relationships/oleObject" Target="../embeddings/oleObject60.bin"/><Relationship Id="rId9" Type="http://schemas.openxmlformats.org/officeDocument/2006/relationships/oleObject" Target="../embeddings/oleObject6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7" Type="http://schemas.openxmlformats.org/officeDocument/2006/relationships/image" Target="../media/image6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64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63.bin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1.xml"/><Relationship Id="rId7" Type="http://schemas.openxmlformats.org/officeDocument/2006/relationships/image" Target="../media/image6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65.bin"/><Relationship Id="rId4" Type="http://schemas.openxmlformats.org/officeDocument/2006/relationships/image" Target="../media/image3.jpe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571472" y="2049315"/>
            <a:ext cx="8096348" cy="2388346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수치해석 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(Numerical Analysis)</a:t>
            </a:r>
          </a:p>
          <a:p>
            <a:pPr marL="292100" indent="-292100" algn="ctr"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en-US" altLang="ko-KR" sz="3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marL="292100" indent="-292100" algn="ctr"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40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일변수</a:t>
            </a:r>
            <a:r>
              <a:rPr lang="ko-KR" alt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 방정식과 함수 </a:t>
            </a:r>
            <a:r>
              <a:rPr lang="en-US" altLang="ko-KR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(Part 1)</a:t>
            </a:r>
          </a:p>
          <a:p>
            <a:pPr marL="292100" indent="-292100" algn="ctr"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en-US" altLang="ko-KR" sz="4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5A84BE2D-1321-437F-B288-66E4775F4E16}" type="slidenum">
              <a:rPr lang="en-US" altLang="ko-KR"/>
              <a:pPr/>
              <a:t>10</a:t>
            </a:fld>
            <a:endParaRPr lang="en-US" altLang="ko-KR"/>
          </a:p>
        </p:txBody>
      </p:sp>
      <p:sp>
        <p:nvSpPr>
          <p:cNvPr id="812034" name="Rectangle 2"/>
          <p:cNvSpPr>
            <a:spLocks noChangeArrowheads="1"/>
          </p:cNvSpPr>
          <p:nvPr/>
        </p:nvSpPr>
        <p:spPr bwMode="auto">
          <a:xfrm>
            <a:off x="815975" y="163513"/>
            <a:ext cx="6348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If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 </a:t>
            </a:r>
            <a:r>
              <a:rPr lang="en-US" altLang="ko-KR" sz="2400" i="1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condition</a:t>
            </a:r>
            <a:r>
              <a:rPr lang="en-US" altLang="ko-KR" sz="2400" i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 </a:t>
            </a:r>
            <a:r>
              <a:rPr lang="en-US" altLang="ko-KR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then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 </a:t>
            </a:r>
            <a:r>
              <a:rPr lang="en-US" altLang="ko-KR" sz="2400" i="1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statement</a:t>
            </a:r>
          </a:p>
        </p:txBody>
      </p:sp>
      <p:sp>
        <p:nvSpPr>
          <p:cNvPr id="812035" name="Text Box 3"/>
          <p:cNvSpPr txBox="1">
            <a:spLocks noChangeArrowheads="1"/>
          </p:cNvSpPr>
          <p:nvPr/>
        </p:nvSpPr>
        <p:spPr bwMode="auto">
          <a:xfrm>
            <a:off x="323850" y="936625"/>
            <a:ext cx="8569325" cy="3176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358775" indent="-358775">
              <a:lnSpc>
                <a:spcPct val="120000"/>
              </a:lnSpc>
              <a:spcAft>
                <a:spcPct val="30000"/>
              </a:spcAft>
              <a:buFont typeface="Wingdings" pitchFamily="2" charset="2"/>
              <a:buBlip>
                <a:blip r:embed="rId3"/>
              </a:buBlip>
              <a:tabLst>
                <a:tab pos="1074738" algn="l"/>
              </a:tabLst>
            </a:pPr>
            <a:r>
              <a:rPr kumimoji="0" lang="en-US" altLang="ko-KR" sz="2400">
                <a:ea typeface="HY헤드라인M" pitchFamily="18" charset="-127"/>
              </a:rPr>
              <a:t>Evaluate the propositional expression </a:t>
            </a:r>
            <a:r>
              <a:rPr kumimoji="0" lang="en-US" altLang="ko-KR" sz="2400" i="1" u="sng">
                <a:ea typeface="HY헤드라인M" pitchFamily="18" charset="-127"/>
              </a:rPr>
              <a:t>condition</a:t>
            </a:r>
            <a:r>
              <a:rPr kumimoji="0" lang="en-US" altLang="ko-KR" sz="2400">
                <a:ea typeface="HY헤드라인M" pitchFamily="18" charset="-127"/>
              </a:rPr>
              <a:t>.</a:t>
            </a:r>
          </a:p>
          <a:p>
            <a:pPr marL="358775" indent="-358775">
              <a:lnSpc>
                <a:spcPct val="120000"/>
              </a:lnSpc>
              <a:spcAft>
                <a:spcPct val="30000"/>
              </a:spcAft>
              <a:buFont typeface="Wingdings" pitchFamily="2" charset="2"/>
              <a:buBlip>
                <a:blip r:embed="rId3"/>
              </a:buBlip>
              <a:tabLst>
                <a:tab pos="1074738" algn="l"/>
              </a:tabLst>
            </a:pPr>
            <a:r>
              <a:rPr kumimoji="0" lang="en-US" altLang="ko-KR" sz="2400">
                <a:ea typeface="HY헤드라인M" pitchFamily="18" charset="-127"/>
              </a:rPr>
              <a:t>If the resulting truth value is </a:t>
            </a:r>
            <a:r>
              <a:rPr kumimoji="0" lang="en-US" altLang="ko-KR" sz="2400" b="1">
                <a:ea typeface="HY헤드라인M" pitchFamily="18" charset="-127"/>
              </a:rPr>
              <a:t>true</a:t>
            </a:r>
            <a:r>
              <a:rPr kumimoji="0" lang="en-US" altLang="ko-KR" sz="2400">
                <a:ea typeface="HY헤드라인M" pitchFamily="18" charset="-127"/>
              </a:rPr>
              <a:t>, then execute the </a:t>
            </a:r>
            <a:r>
              <a:rPr kumimoji="0" lang="en-US" altLang="ko-KR" sz="2400" i="1" u="sng">
                <a:ea typeface="HY헤드라인M" pitchFamily="18" charset="-127"/>
              </a:rPr>
              <a:t>statement</a:t>
            </a:r>
            <a:r>
              <a:rPr kumimoji="0" lang="en-US" altLang="ko-KR" sz="2400">
                <a:ea typeface="HY헤드라인M" pitchFamily="18" charset="-127"/>
              </a:rPr>
              <a:t>; otherwise, just skip on ahead to the next statement. </a:t>
            </a:r>
            <a:r>
              <a:rPr kumimoji="0" lang="en-US" altLang="ko-KR" sz="1800">
                <a:solidFill>
                  <a:schemeClr val="accent2"/>
                </a:solidFill>
                <a:ea typeface="HY헤드라인M" pitchFamily="18" charset="-127"/>
              </a:rPr>
              <a:t>(</a:t>
            </a:r>
            <a:r>
              <a:rPr kumimoji="0" lang="ko-KR" altLang="en-US" sz="1800">
                <a:solidFill>
                  <a:schemeClr val="accent2"/>
                </a:solidFill>
                <a:ea typeface="HY헤드라인M" pitchFamily="18" charset="-127"/>
              </a:rPr>
              <a:t>조건이 </a:t>
            </a:r>
            <a:r>
              <a:rPr kumimoji="0" lang="en-US" altLang="ko-KR" sz="1800">
                <a:solidFill>
                  <a:schemeClr val="accent2"/>
                </a:solidFill>
                <a:ea typeface="HY헤드라인M" pitchFamily="18" charset="-127"/>
              </a:rPr>
              <a:t>true</a:t>
            </a:r>
            <a:r>
              <a:rPr kumimoji="0" lang="ko-KR" altLang="en-US" sz="1800">
                <a:solidFill>
                  <a:schemeClr val="accent2"/>
                </a:solidFill>
                <a:ea typeface="HY헤드라인M" pitchFamily="18" charset="-127"/>
              </a:rPr>
              <a:t>일 때만 문장을 수행한다</a:t>
            </a:r>
            <a:r>
              <a:rPr kumimoji="0" lang="en-US" altLang="ko-KR" sz="1800">
                <a:solidFill>
                  <a:schemeClr val="accent2"/>
                </a:solidFill>
                <a:ea typeface="HY헤드라인M" pitchFamily="18" charset="-127"/>
              </a:rPr>
              <a:t>.)</a:t>
            </a:r>
            <a:endParaRPr kumimoji="0" lang="en-US" altLang="ko-KR" sz="2400">
              <a:ea typeface="HY헤드라인M" pitchFamily="18" charset="-127"/>
            </a:endParaRPr>
          </a:p>
          <a:p>
            <a:pPr marL="358775" indent="-358775">
              <a:lnSpc>
                <a:spcPct val="120000"/>
              </a:lnSpc>
              <a:spcAft>
                <a:spcPct val="30000"/>
              </a:spcAft>
              <a:buFont typeface="Wingdings" pitchFamily="2" charset="2"/>
              <a:buBlip>
                <a:blip r:embed="rId3"/>
              </a:buBlip>
              <a:tabLst>
                <a:tab pos="1074738" algn="l"/>
              </a:tabLst>
            </a:pPr>
            <a:r>
              <a:rPr kumimoji="0" lang="en-US" altLang="ko-KR" sz="2400">
                <a:ea typeface="HY헤드라인M" pitchFamily="18" charset="-127"/>
              </a:rPr>
              <a:t>Variant:  </a:t>
            </a:r>
            <a:r>
              <a:rPr kumimoji="0" lang="en-US" altLang="ko-KR" sz="2400" b="1">
                <a:ea typeface="HY헤드라인M" pitchFamily="18" charset="-127"/>
              </a:rPr>
              <a:t>if</a:t>
            </a:r>
            <a:r>
              <a:rPr kumimoji="0" lang="en-US" altLang="ko-KR" sz="2400">
                <a:ea typeface="HY헤드라인M" pitchFamily="18" charset="-127"/>
              </a:rPr>
              <a:t> </a:t>
            </a:r>
            <a:r>
              <a:rPr kumimoji="0" lang="en-US" altLang="ko-KR" sz="2400" i="1" u="sng">
                <a:ea typeface="HY헤드라인M" pitchFamily="18" charset="-127"/>
              </a:rPr>
              <a:t>cond</a:t>
            </a:r>
            <a:r>
              <a:rPr kumimoji="0" lang="en-US" altLang="ko-KR" sz="2400">
                <a:ea typeface="HY헤드라인M" pitchFamily="18" charset="-127"/>
              </a:rPr>
              <a:t> </a:t>
            </a:r>
            <a:r>
              <a:rPr kumimoji="0" lang="en-US" altLang="ko-KR" sz="2400" b="1">
                <a:ea typeface="HY헤드라인M" pitchFamily="18" charset="-127"/>
              </a:rPr>
              <a:t>then</a:t>
            </a:r>
            <a:r>
              <a:rPr kumimoji="0" lang="en-US" altLang="ko-KR" sz="2400">
                <a:ea typeface="HY헤드라인M" pitchFamily="18" charset="-127"/>
              </a:rPr>
              <a:t> </a:t>
            </a:r>
            <a:r>
              <a:rPr kumimoji="0" lang="en-US" altLang="ko-KR" sz="2400" i="1" u="sng">
                <a:ea typeface="HY헤드라인M" pitchFamily="18" charset="-127"/>
              </a:rPr>
              <a:t>stmt1</a:t>
            </a:r>
            <a:r>
              <a:rPr kumimoji="0" lang="en-US" altLang="ko-KR" sz="2400">
                <a:ea typeface="HY헤드라인M" pitchFamily="18" charset="-127"/>
              </a:rPr>
              <a:t> </a:t>
            </a:r>
            <a:r>
              <a:rPr kumimoji="0" lang="en-US" altLang="ko-KR" sz="2400" b="1">
                <a:ea typeface="HY헤드라인M" pitchFamily="18" charset="-127"/>
              </a:rPr>
              <a:t>else</a:t>
            </a:r>
            <a:r>
              <a:rPr kumimoji="0" lang="en-US" altLang="ko-KR" sz="2400">
                <a:ea typeface="HY헤드라인M" pitchFamily="18" charset="-127"/>
              </a:rPr>
              <a:t> </a:t>
            </a:r>
            <a:r>
              <a:rPr kumimoji="0" lang="en-US" altLang="ko-KR" sz="2400" i="1" u="sng">
                <a:ea typeface="HY헤드라인M" pitchFamily="18" charset="-127"/>
              </a:rPr>
              <a:t>stmt2</a:t>
            </a:r>
            <a:endParaRPr kumimoji="0" lang="en-US" altLang="ko-KR" sz="2400">
              <a:ea typeface="HY헤드라인M" pitchFamily="18" charset="-127"/>
            </a:endParaRPr>
          </a:p>
          <a:p>
            <a:pPr marL="358775" indent="-358775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 typeface="Wingdings" pitchFamily="2" charset="2"/>
              <a:buNone/>
              <a:tabLst>
                <a:tab pos="1074738" algn="l"/>
              </a:tabLst>
            </a:pPr>
            <a:r>
              <a:rPr kumimoji="0" lang="en-US" altLang="ko-KR" sz="2400">
                <a:ea typeface="HY헤드라인M" pitchFamily="18" charset="-127"/>
              </a:rPr>
              <a:t>	Like before, but iff truth value is </a:t>
            </a:r>
            <a:r>
              <a:rPr kumimoji="0" lang="en-US" altLang="ko-KR" sz="2400" b="1">
                <a:ea typeface="HY헤드라인M" pitchFamily="18" charset="-127"/>
              </a:rPr>
              <a:t>false</a:t>
            </a:r>
            <a:r>
              <a:rPr kumimoji="0" lang="en-US" altLang="ko-KR" sz="2400">
                <a:ea typeface="HY헤드라인M" pitchFamily="18" charset="-127"/>
              </a:rPr>
              <a:t>, executes </a:t>
            </a:r>
            <a:r>
              <a:rPr kumimoji="0" lang="en-US" altLang="ko-KR" sz="2400" i="1" u="sng">
                <a:ea typeface="HY헤드라인M" pitchFamily="18" charset="-127"/>
              </a:rPr>
              <a:t>stmt2</a:t>
            </a:r>
            <a:r>
              <a:rPr kumimoji="0" lang="en-US" altLang="ko-KR" sz="2400">
                <a:ea typeface="HY헤드라인M" pitchFamily="18" charset="-127"/>
              </a:rPr>
              <a:t>.</a:t>
            </a:r>
          </a:p>
        </p:txBody>
      </p:sp>
      <p:sp>
        <p:nvSpPr>
          <p:cNvPr id="812037" name="Text Box 5"/>
          <p:cNvSpPr txBox="1">
            <a:spLocks noChangeArrowheads="1"/>
          </p:cNvSpPr>
          <p:nvPr/>
        </p:nvSpPr>
        <p:spPr bwMode="auto">
          <a:xfrm>
            <a:off x="7516813" y="476250"/>
            <a:ext cx="15367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일변수 방정식과 함수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0D173C50-7C14-4A7C-9F95-AB25FA2ED6A6}" type="slidenum">
              <a:rPr lang="en-US" altLang="ko-KR"/>
              <a:pPr/>
              <a:t>11</a:t>
            </a:fld>
            <a:endParaRPr lang="en-US" altLang="ko-KR"/>
          </a:p>
        </p:txBody>
      </p:sp>
      <p:sp>
        <p:nvSpPr>
          <p:cNvPr id="814082" name="Rectangle 2"/>
          <p:cNvSpPr>
            <a:spLocks noChangeArrowheads="1"/>
          </p:cNvSpPr>
          <p:nvPr/>
        </p:nvSpPr>
        <p:spPr bwMode="auto">
          <a:xfrm>
            <a:off x="815975" y="163513"/>
            <a:ext cx="6348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while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 </a:t>
            </a:r>
            <a:r>
              <a:rPr lang="en-US" altLang="ko-KR" sz="2400" i="1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condition</a:t>
            </a:r>
            <a:r>
              <a:rPr lang="en-US" altLang="ko-KR" sz="2400" i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 </a:t>
            </a:r>
            <a:r>
              <a:rPr lang="en-US" altLang="ko-KR" sz="2400" i="1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statement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 (1/2)</a:t>
            </a:r>
            <a:endParaRPr lang="en-US" altLang="ko-KR" sz="20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</a:endParaRPr>
          </a:p>
        </p:txBody>
      </p:sp>
      <p:sp>
        <p:nvSpPr>
          <p:cNvPr id="814083" name="Text Box 3"/>
          <p:cNvSpPr txBox="1">
            <a:spLocks noChangeArrowheads="1"/>
          </p:cNvSpPr>
          <p:nvPr/>
        </p:nvSpPr>
        <p:spPr bwMode="auto">
          <a:xfrm>
            <a:off x="323850" y="936625"/>
            <a:ext cx="8569325" cy="31353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358775" indent="-358775">
              <a:lnSpc>
                <a:spcPct val="135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Blip>
                <a:blip r:embed="rId3"/>
              </a:buBlip>
              <a:tabLst>
                <a:tab pos="1074738" algn="l"/>
              </a:tabLst>
            </a:pPr>
            <a:r>
              <a:rPr kumimoji="0" lang="en-US" altLang="ko-KR" sz="2400" i="1" u="sng">
                <a:ea typeface="HY헤드라인M" pitchFamily="18" charset="-127"/>
              </a:rPr>
              <a:t>Evaluate</a:t>
            </a:r>
            <a:r>
              <a:rPr kumimoji="0" lang="en-US" altLang="ko-KR" sz="2400">
                <a:ea typeface="HY헤드라인M" pitchFamily="18" charset="-127"/>
              </a:rPr>
              <a:t> the propositional expression </a:t>
            </a:r>
            <a:r>
              <a:rPr kumimoji="0" lang="en-US" altLang="ko-KR" sz="2400" i="1" u="sng">
                <a:ea typeface="HY헤드라인M" pitchFamily="18" charset="-127"/>
              </a:rPr>
              <a:t>condition</a:t>
            </a:r>
            <a:r>
              <a:rPr kumimoji="0" lang="en-US" altLang="ko-KR" sz="2400">
                <a:ea typeface="HY헤드라인M" pitchFamily="18" charset="-127"/>
              </a:rPr>
              <a:t>.</a:t>
            </a:r>
          </a:p>
          <a:p>
            <a:pPr marL="358775" indent="-358775">
              <a:lnSpc>
                <a:spcPct val="135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Blip>
                <a:blip r:embed="rId3"/>
              </a:buBlip>
              <a:tabLst>
                <a:tab pos="1074738" algn="l"/>
              </a:tabLst>
            </a:pPr>
            <a:r>
              <a:rPr kumimoji="0" lang="en-US" altLang="ko-KR" sz="2400">
                <a:ea typeface="HY헤드라인M" pitchFamily="18" charset="-127"/>
              </a:rPr>
              <a:t>If the resulting value is </a:t>
            </a:r>
            <a:r>
              <a:rPr kumimoji="0" lang="en-US" altLang="ko-KR" sz="2400" b="1">
                <a:ea typeface="HY헤드라인M" pitchFamily="18" charset="-127"/>
              </a:rPr>
              <a:t>true</a:t>
            </a:r>
            <a:r>
              <a:rPr kumimoji="0" lang="en-US" altLang="ko-KR" sz="2400">
                <a:ea typeface="HY헤드라인M" pitchFamily="18" charset="-127"/>
              </a:rPr>
              <a:t>, then execute </a:t>
            </a:r>
            <a:r>
              <a:rPr kumimoji="0" lang="en-US" altLang="ko-KR" sz="2400" i="1" u="sng">
                <a:ea typeface="HY헤드라인M" pitchFamily="18" charset="-127"/>
              </a:rPr>
              <a:t>statement</a:t>
            </a:r>
            <a:r>
              <a:rPr kumimoji="0" lang="en-US" altLang="ko-KR" sz="2400">
                <a:ea typeface="HY헤드라인M" pitchFamily="18" charset="-127"/>
              </a:rPr>
              <a:t>.</a:t>
            </a:r>
          </a:p>
          <a:p>
            <a:pPr marL="358775" indent="-358775">
              <a:lnSpc>
                <a:spcPct val="135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Blip>
                <a:blip r:embed="rId3"/>
              </a:buBlip>
              <a:tabLst>
                <a:tab pos="1074738" algn="l"/>
              </a:tabLst>
            </a:pPr>
            <a:r>
              <a:rPr kumimoji="0" lang="en-US" altLang="ko-KR" sz="2400">
                <a:ea typeface="HY헤드라인M" pitchFamily="18" charset="-127"/>
              </a:rPr>
              <a:t>Continue repeating the above two actions over and over until finally the </a:t>
            </a:r>
            <a:r>
              <a:rPr kumimoji="0" lang="en-US" altLang="ko-KR" sz="2400" i="1" u="sng">
                <a:ea typeface="HY헤드라인M" pitchFamily="18" charset="-127"/>
              </a:rPr>
              <a:t>condition</a:t>
            </a:r>
            <a:r>
              <a:rPr kumimoji="0" lang="en-US" altLang="ko-KR" sz="2400">
                <a:ea typeface="HY헤드라인M" pitchFamily="18" charset="-127"/>
              </a:rPr>
              <a:t> evaluates to </a:t>
            </a:r>
            <a:r>
              <a:rPr kumimoji="0" lang="en-US" altLang="ko-KR" sz="2400" b="1">
                <a:ea typeface="HY헤드라인M" pitchFamily="18" charset="-127"/>
              </a:rPr>
              <a:t>false</a:t>
            </a:r>
            <a:r>
              <a:rPr kumimoji="0" lang="en-US" altLang="ko-KR" sz="2400">
                <a:ea typeface="HY헤드라인M" pitchFamily="18" charset="-127"/>
              </a:rPr>
              <a:t>; then go on to the next statement.</a:t>
            </a:r>
            <a:br>
              <a:rPr kumimoji="0" lang="en-US" altLang="ko-KR" sz="2400">
                <a:ea typeface="HY헤드라인M" pitchFamily="18" charset="-127"/>
              </a:rPr>
            </a:br>
            <a:r>
              <a:rPr kumimoji="0" lang="en-US" altLang="ko-KR" sz="1800">
                <a:solidFill>
                  <a:schemeClr val="accent2"/>
                </a:solidFill>
                <a:ea typeface="HY헤드라인M" pitchFamily="18" charset="-127"/>
              </a:rPr>
              <a:t>(</a:t>
            </a:r>
            <a:r>
              <a:rPr kumimoji="0" lang="ko-KR" altLang="en-US" sz="1800">
                <a:solidFill>
                  <a:schemeClr val="accent2"/>
                </a:solidFill>
                <a:ea typeface="HY헤드라인M" pitchFamily="18" charset="-127"/>
              </a:rPr>
              <a:t>조건이 </a:t>
            </a:r>
            <a:r>
              <a:rPr kumimoji="0" lang="en-US" altLang="ko-KR" sz="1800">
                <a:solidFill>
                  <a:schemeClr val="accent2"/>
                </a:solidFill>
                <a:ea typeface="HY헤드라인M" pitchFamily="18" charset="-127"/>
              </a:rPr>
              <a:t>true</a:t>
            </a:r>
            <a:r>
              <a:rPr kumimoji="0" lang="ko-KR" altLang="en-US" sz="1800">
                <a:solidFill>
                  <a:schemeClr val="accent2"/>
                </a:solidFill>
                <a:ea typeface="HY헤드라인M" pitchFamily="18" charset="-127"/>
              </a:rPr>
              <a:t>인 한 문장을 반복하여 수행한다</a:t>
            </a:r>
            <a:r>
              <a:rPr kumimoji="0" lang="en-US" altLang="ko-KR" sz="1800">
                <a:solidFill>
                  <a:schemeClr val="accent2"/>
                </a:solidFill>
                <a:ea typeface="HY헤드라인M" pitchFamily="18" charset="-127"/>
              </a:rPr>
              <a:t>.)</a:t>
            </a:r>
          </a:p>
        </p:txBody>
      </p:sp>
      <p:sp>
        <p:nvSpPr>
          <p:cNvPr id="814085" name="Text Box 5"/>
          <p:cNvSpPr txBox="1">
            <a:spLocks noChangeArrowheads="1"/>
          </p:cNvSpPr>
          <p:nvPr/>
        </p:nvSpPr>
        <p:spPr bwMode="auto">
          <a:xfrm>
            <a:off x="7516813" y="476250"/>
            <a:ext cx="15367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일변수 방정식과 함수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44C9E28F-0ED3-4DCA-BF39-7F258E6D6A80}" type="slidenum">
              <a:rPr lang="en-US" altLang="ko-KR"/>
              <a:pPr/>
              <a:t>12</a:t>
            </a:fld>
            <a:endParaRPr lang="en-US" altLang="ko-KR"/>
          </a:p>
        </p:txBody>
      </p:sp>
      <p:sp>
        <p:nvSpPr>
          <p:cNvPr id="816130" name="Rectangle 2"/>
          <p:cNvSpPr>
            <a:spLocks noChangeArrowheads="1"/>
          </p:cNvSpPr>
          <p:nvPr/>
        </p:nvSpPr>
        <p:spPr bwMode="auto">
          <a:xfrm>
            <a:off x="815975" y="163513"/>
            <a:ext cx="6348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while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 </a:t>
            </a:r>
            <a:r>
              <a:rPr lang="en-US" altLang="ko-KR" sz="2400" i="1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comment</a:t>
            </a:r>
            <a:r>
              <a:rPr lang="en-US" altLang="ko-KR" sz="2400" i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 </a:t>
            </a:r>
            <a:r>
              <a:rPr lang="en-US" altLang="ko-KR" sz="2400" i="1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statement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 (2/2)</a:t>
            </a:r>
            <a:endParaRPr lang="en-US" altLang="ko-KR" sz="20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</a:endParaRPr>
          </a:p>
        </p:txBody>
      </p:sp>
      <p:sp>
        <p:nvSpPr>
          <p:cNvPr id="816131" name="Text Box 3"/>
          <p:cNvSpPr txBox="1">
            <a:spLocks noChangeArrowheads="1"/>
          </p:cNvSpPr>
          <p:nvPr/>
        </p:nvSpPr>
        <p:spPr bwMode="auto">
          <a:xfrm>
            <a:off x="323850" y="936625"/>
            <a:ext cx="8569325" cy="809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358775" indent="-358775"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Blip>
                <a:blip r:embed="rId3"/>
              </a:buBlip>
              <a:tabLst>
                <a:tab pos="1074738" algn="l"/>
              </a:tabLst>
            </a:pPr>
            <a:r>
              <a:rPr kumimoji="0" lang="en-US" altLang="ko-KR" sz="2400">
                <a:ea typeface="HY헤드라인M" pitchFamily="18" charset="-127"/>
              </a:rPr>
              <a:t>Also equivalent to infinite nested </a:t>
            </a:r>
            <a:r>
              <a:rPr kumimoji="0" lang="en-US" altLang="ko-KR" sz="2400" b="1">
                <a:ea typeface="HY헤드라인M" pitchFamily="18" charset="-127"/>
              </a:rPr>
              <a:t>if</a:t>
            </a:r>
            <a:r>
              <a:rPr kumimoji="0" lang="en-US" altLang="ko-KR" sz="2400">
                <a:ea typeface="HY헤드라인M" pitchFamily="18" charset="-127"/>
              </a:rPr>
              <a:t>s, like so:</a:t>
            </a:r>
            <a:br>
              <a:rPr kumimoji="0" lang="en-US" altLang="ko-KR" sz="2400">
                <a:ea typeface="HY헤드라인M" pitchFamily="18" charset="-127"/>
              </a:rPr>
            </a:br>
            <a:r>
              <a:rPr kumimoji="0" lang="en-US" altLang="ko-KR" sz="2000">
                <a:solidFill>
                  <a:schemeClr val="accent2"/>
                </a:solidFill>
                <a:ea typeface="HY헤드라인M" pitchFamily="18" charset="-127"/>
              </a:rPr>
              <a:t>(if</a:t>
            </a:r>
            <a:r>
              <a:rPr kumimoji="0" lang="ko-KR" altLang="en-US" sz="2000">
                <a:solidFill>
                  <a:schemeClr val="accent2"/>
                </a:solidFill>
                <a:ea typeface="HY헤드라인M" pitchFamily="18" charset="-127"/>
              </a:rPr>
              <a:t>를 무한히 써서 구현할 수도 있다</a:t>
            </a:r>
            <a:r>
              <a:rPr kumimoji="0" lang="en-US" altLang="ko-KR" sz="2000">
                <a:solidFill>
                  <a:schemeClr val="accent2"/>
                </a:solidFill>
                <a:ea typeface="HY헤드라인M" pitchFamily="18" charset="-127"/>
              </a:rPr>
              <a:t>…. </a:t>
            </a:r>
            <a:r>
              <a:rPr kumimoji="0" lang="ko-KR" altLang="en-US" sz="2000">
                <a:solidFill>
                  <a:schemeClr val="accent2"/>
                </a:solidFill>
                <a:ea typeface="HY헤드라인M" pitchFamily="18" charset="-127"/>
              </a:rPr>
              <a:t>설마</a:t>
            </a:r>
            <a:r>
              <a:rPr kumimoji="0" lang="en-US" altLang="ko-KR" sz="2000">
                <a:solidFill>
                  <a:schemeClr val="accent2"/>
                </a:solidFill>
                <a:ea typeface="HY헤드라인M" pitchFamily="18" charset="-127"/>
              </a:rPr>
              <a:t>~)</a:t>
            </a:r>
          </a:p>
        </p:txBody>
      </p:sp>
      <p:sp>
        <p:nvSpPr>
          <p:cNvPr id="816133" name="Rectangle 5"/>
          <p:cNvSpPr>
            <a:spLocks noChangeArrowheads="1"/>
          </p:cNvSpPr>
          <p:nvPr/>
        </p:nvSpPr>
        <p:spPr bwMode="auto">
          <a:xfrm>
            <a:off x="755650" y="1916113"/>
            <a:ext cx="6121400" cy="2835275"/>
          </a:xfrm>
          <a:prstGeom prst="rect">
            <a:avLst/>
          </a:prstGeom>
          <a:solidFill>
            <a:srgbClr val="DDDDDD"/>
          </a:solidFill>
          <a:ln w="19050">
            <a:solidFill>
              <a:srgbClr val="333333"/>
            </a:solidFill>
            <a:miter lim="800000"/>
            <a:headEnd/>
            <a:tailEnd/>
          </a:ln>
          <a:effectLst/>
        </p:spPr>
        <p:txBody>
          <a:bodyPr lIns="180000" tIns="36000" rIns="72000" bIns="36000" anchor="ctr">
            <a:spAutoFit/>
          </a:bodyPr>
          <a:lstStyle/>
          <a:p>
            <a:pPr eaLnBrk="0" fontAlgn="base" latinLnBrk="0" hangingPunct="0">
              <a:lnSpc>
                <a:spcPct val="100000"/>
              </a:lnSpc>
              <a:buClrTx/>
              <a:buFontTx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2000" b="1">
                <a:ea typeface="HY헤드라인M" pitchFamily="18" charset="-127"/>
              </a:rPr>
              <a:t>if </a:t>
            </a:r>
            <a:r>
              <a:rPr kumimoji="0" lang="en-US" altLang="ko-KR" sz="2000" i="1" u="sng">
                <a:ea typeface="HY헤드라인M" pitchFamily="18" charset="-127"/>
              </a:rPr>
              <a:t>condition</a:t>
            </a:r>
            <a:r>
              <a:rPr kumimoji="0" lang="en-US" altLang="ko-KR" sz="2000">
                <a:ea typeface="HY헤드라인M" pitchFamily="18" charset="-127"/>
              </a:rPr>
              <a:t/>
            </a:r>
            <a:br>
              <a:rPr kumimoji="0" lang="en-US" altLang="ko-KR" sz="2000">
                <a:ea typeface="HY헤드라인M" pitchFamily="18" charset="-127"/>
              </a:rPr>
            </a:br>
            <a:r>
              <a:rPr kumimoji="0" lang="en-US" altLang="ko-KR" sz="2000">
                <a:ea typeface="HY헤드라인M" pitchFamily="18" charset="-127"/>
              </a:rPr>
              <a:t>	</a:t>
            </a:r>
            <a:r>
              <a:rPr kumimoji="0" lang="en-US" altLang="ko-KR" sz="2000" b="1">
                <a:ea typeface="HY헤드라인M" pitchFamily="18" charset="-127"/>
              </a:rPr>
              <a:t>begin</a:t>
            </a:r>
            <a:r>
              <a:rPr kumimoji="0" lang="en-US" altLang="ko-KR" sz="2000">
                <a:ea typeface="HY헤드라인M" pitchFamily="18" charset="-127"/>
              </a:rPr>
              <a:t> </a:t>
            </a:r>
            <a:br>
              <a:rPr kumimoji="0" lang="en-US" altLang="ko-KR" sz="2000">
                <a:ea typeface="HY헤드라인M" pitchFamily="18" charset="-127"/>
              </a:rPr>
            </a:br>
            <a:r>
              <a:rPr kumimoji="0" lang="en-US" altLang="ko-KR" sz="2000">
                <a:ea typeface="HY헤드라인M" pitchFamily="18" charset="-127"/>
              </a:rPr>
              <a:t>		</a:t>
            </a:r>
            <a:r>
              <a:rPr kumimoji="0" lang="en-US" altLang="ko-KR" sz="2000" i="1" u="sng">
                <a:ea typeface="HY헤드라인M" pitchFamily="18" charset="-127"/>
              </a:rPr>
              <a:t>statement </a:t>
            </a:r>
            <a:br>
              <a:rPr kumimoji="0" lang="en-US" altLang="ko-KR" sz="2000" i="1" u="sng">
                <a:ea typeface="HY헤드라인M" pitchFamily="18" charset="-127"/>
              </a:rPr>
            </a:br>
            <a:r>
              <a:rPr kumimoji="0" lang="en-US" altLang="ko-KR" sz="2000" i="1">
                <a:ea typeface="HY헤드라인M" pitchFamily="18" charset="-127"/>
              </a:rPr>
              <a:t>		</a:t>
            </a:r>
            <a:r>
              <a:rPr kumimoji="0" lang="en-US" altLang="ko-KR" sz="2000" b="1">
                <a:ea typeface="HY헤드라인M" pitchFamily="18" charset="-127"/>
              </a:rPr>
              <a:t>if </a:t>
            </a:r>
            <a:r>
              <a:rPr kumimoji="0" lang="en-US" altLang="ko-KR" sz="2000" i="1" u="sng">
                <a:ea typeface="HY헤드라인M" pitchFamily="18" charset="-127"/>
              </a:rPr>
              <a:t>condition</a:t>
            </a:r>
            <a:r>
              <a:rPr kumimoji="0" lang="en-US" altLang="ko-KR" sz="2000">
                <a:ea typeface="HY헤드라인M" pitchFamily="18" charset="-127"/>
              </a:rPr>
              <a:t> </a:t>
            </a:r>
            <a:br>
              <a:rPr kumimoji="0" lang="en-US" altLang="ko-KR" sz="2000">
                <a:ea typeface="HY헤드라인M" pitchFamily="18" charset="-127"/>
              </a:rPr>
            </a:br>
            <a:r>
              <a:rPr kumimoji="0" lang="en-US" altLang="ko-KR" sz="2000">
                <a:ea typeface="HY헤드라인M" pitchFamily="18" charset="-127"/>
              </a:rPr>
              <a:t>			</a:t>
            </a:r>
            <a:r>
              <a:rPr kumimoji="0" lang="en-US" altLang="ko-KR" sz="2000" b="1">
                <a:ea typeface="HY헤드라인M" pitchFamily="18" charset="-127"/>
              </a:rPr>
              <a:t>begin</a:t>
            </a:r>
            <a:r>
              <a:rPr kumimoji="0" lang="en-US" altLang="ko-KR" sz="2000">
                <a:ea typeface="HY헤드라인M" pitchFamily="18" charset="-127"/>
              </a:rPr>
              <a:t> </a:t>
            </a:r>
            <a:br>
              <a:rPr kumimoji="0" lang="en-US" altLang="ko-KR" sz="2000">
                <a:ea typeface="HY헤드라인M" pitchFamily="18" charset="-127"/>
              </a:rPr>
            </a:br>
            <a:r>
              <a:rPr kumimoji="0" lang="en-US" altLang="ko-KR" sz="2000">
                <a:ea typeface="HY헤드라인M" pitchFamily="18" charset="-127"/>
              </a:rPr>
              <a:t>				</a:t>
            </a:r>
            <a:r>
              <a:rPr kumimoji="0" lang="en-US" altLang="ko-KR" sz="2000" i="1" u="sng">
                <a:ea typeface="HY헤드라인M" pitchFamily="18" charset="-127"/>
              </a:rPr>
              <a:t>statement </a:t>
            </a:r>
            <a:br>
              <a:rPr kumimoji="0" lang="en-US" altLang="ko-KR" sz="2000" i="1" u="sng">
                <a:ea typeface="HY헤드라인M" pitchFamily="18" charset="-127"/>
              </a:rPr>
            </a:br>
            <a:r>
              <a:rPr kumimoji="0" lang="en-US" altLang="ko-KR" sz="2000" i="1">
                <a:ea typeface="HY헤드라인M" pitchFamily="18" charset="-127"/>
              </a:rPr>
              <a:t>				…(continue infinite nested if’s)</a:t>
            </a:r>
            <a:br>
              <a:rPr kumimoji="0" lang="en-US" altLang="ko-KR" sz="2000" i="1">
                <a:ea typeface="HY헤드라인M" pitchFamily="18" charset="-127"/>
              </a:rPr>
            </a:br>
            <a:r>
              <a:rPr kumimoji="0" lang="en-US" altLang="ko-KR" sz="2000" i="1">
                <a:ea typeface="HY헤드라인M" pitchFamily="18" charset="-127"/>
              </a:rPr>
              <a:t>			</a:t>
            </a:r>
            <a:r>
              <a:rPr kumimoji="0" lang="en-US" altLang="ko-KR" sz="2000" b="1">
                <a:ea typeface="HY헤드라인M" pitchFamily="18" charset="-127"/>
              </a:rPr>
              <a:t>end</a:t>
            </a:r>
            <a:r>
              <a:rPr kumimoji="0" lang="en-US" altLang="ko-KR" sz="2000" i="1">
                <a:ea typeface="HY헤드라인M" pitchFamily="18" charset="-127"/>
              </a:rPr>
              <a:t/>
            </a:r>
            <a:br>
              <a:rPr kumimoji="0" lang="en-US" altLang="ko-KR" sz="2000" i="1">
                <a:ea typeface="HY헤드라인M" pitchFamily="18" charset="-127"/>
              </a:rPr>
            </a:br>
            <a:r>
              <a:rPr kumimoji="0" lang="en-US" altLang="ko-KR" sz="2000" i="1">
                <a:ea typeface="HY헤드라인M" pitchFamily="18" charset="-127"/>
              </a:rPr>
              <a:t>	</a:t>
            </a:r>
            <a:r>
              <a:rPr kumimoji="0" lang="en-US" altLang="ko-KR" sz="2000" b="1">
                <a:ea typeface="HY헤드라인M" pitchFamily="18" charset="-127"/>
              </a:rPr>
              <a:t>end</a:t>
            </a:r>
          </a:p>
        </p:txBody>
      </p:sp>
      <p:sp>
        <p:nvSpPr>
          <p:cNvPr id="816134" name="Text Box 6"/>
          <p:cNvSpPr txBox="1">
            <a:spLocks noChangeArrowheads="1"/>
          </p:cNvSpPr>
          <p:nvPr/>
        </p:nvSpPr>
        <p:spPr bwMode="auto">
          <a:xfrm>
            <a:off x="7516813" y="476250"/>
            <a:ext cx="15367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일변수 방정식과 함수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C4EE5D56-6666-4081-BC92-EED2C897390A}" type="slidenum">
              <a:rPr lang="en-US" altLang="ko-KR"/>
              <a:pPr/>
              <a:t>13</a:t>
            </a:fld>
            <a:endParaRPr lang="en-US" altLang="ko-KR"/>
          </a:p>
        </p:txBody>
      </p:sp>
      <p:sp>
        <p:nvSpPr>
          <p:cNvPr id="818178" name="Rectangle 2"/>
          <p:cNvSpPr>
            <a:spLocks noChangeArrowheads="1"/>
          </p:cNvSpPr>
          <p:nvPr/>
        </p:nvSpPr>
        <p:spPr bwMode="auto">
          <a:xfrm>
            <a:off x="815975" y="163513"/>
            <a:ext cx="6348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for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 </a:t>
            </a:r>
            <a:r>
              <a:rPr lang="en-US" altLang="ko-KR" sz="2400" i="1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var</a:t>
            </a:r>
            <a:r>
              <a:rPr lang="en-US" altLang="ko-KR" sz="2400" i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:= initial </a:t>
            </a:r>
            <a:r>
              <a:rPr lang="en-US" altLang="ko-KR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to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 final </a:t>
            </a:r>
            <a:r>
              <a:rPr lang="en-US" altLang="ko-KR" sz="2400" i="1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stmt</a:t>
            </a:r>
          </a:p>
        </p:txBody>
      </p:sp>
      <p:sp>
        <p:nvSpPr>
          <p:cNvPr id="818179" name="Text Box 3"/>
          <p:cNvSpPr txBox="1">
            <a:spLocks noChangeArrowheads="1"/>
          </p:cNvSpPr>
          <p:nvPr/>
        </p:nvSpPr>
        <p:spPr bwMode="auto">
          <a:xfrm>
            <a:off x="323850" y="936625"/>
            <a:ext cx="8569325" cy="2446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358775" indent="-358775">
              <a:lnSpc>
                <a:spcPct val="11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1074738" algn="l"/>
              </a:tabLst>
            </a:pPr>
            <a:r>
              <a:rPr kumimoji="0" lang="en-US" altLang="ko-KR" sz="2400" i="1" u="sng"/>
              <a:t>Initial</a:t>
            </a:r>
            <a:r>
              <a:rPr kumimoji="0" lang="en-US" altLang="ko-KR" sz="2400"/>
              <a:t> is an integer expression.</a:t>
            </a:r>
          </a:p>
          <a:p>
            <a:pPr marL="358775" indent="-358775">
              <a:lnSpc>
                <a:spcPct val="11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1074738" algn="l"/>
              </a:tabLst>
            </a:pPr>
            <a:r>
              <a:rPr kumimoji="0" lang="en-US" altLang="ko-KR" sz="2400" i="1" u="sng"/>
              <a:t>Final</a:t>
            </a:r>
            <a:r>
              <a:rPr kumimoji="0" lang="en-US" altLang="ko-KR" sz="2400"/>
              <a:t> is another integer expression.</a:t>
            </a:r>
          </a:p>
          <a:p>
            <a:pPr marL="358775" indent="-358775">
              <a:lnSpc>
                <a:spcPct val="11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1074738" algn="l"/>
              </a:tabLst>
            </a:pPr>
            <a:r>
              <a:rPr kumimoji="0" lang="en-US" altLang="ko-KR" sz="2400"/>
              <a:t>Repeatedly execute </a:t>
            </a:r>
            <a:r>
              <a:rPr kumimoji="0" lang="en-US" altLang="ko-KR" sz="2400" i="1" u="sng"/>
              <a:t>stmt</a:t>
            </a:r>
            <a:r>
              <a:rPr kumimoji="0" lang="en-US" altLang="ko-KR" sz="2400"/>
              <a:t>, first with variable </a:t>
            </a:r>
            <a:r>
              <a:rPr kumimoji="0" lang="en-US" altLang="ko-KR" sz="2400" i="1" u="sng"/>
              <a:t>var </a:t>
            </a:r>
            <a:r>
              <a:rPr kumimoji="0" lang="en-US" altLang="ko-KR" sz="2400"/>
              <a:t>:= </a:t>
            </a:r>
            <a:r>
              <a:rPr kumimoji="0" lang="en-US" altLang="ko-KR" sz="2400" i="1" u="sng"/>
              <a:t>initial</a:t>
            </a:r>
            <a:r>
              <a:rPr kumimoji="0" lang="en-US" altLang="ko-KR" sz="2400"/>
              <a:t>, then with </a:t>
            </a:r>
            <a:r>
              <a:rPr kumimoji="0" lang="en-US" altLang="ko-KR" sz="2400" i="1" u="sng"/>
              <a:t>var </a:t>
            </a:r>
            <a:r>
              <a:rPr kumimoji="0" lang="en-US" altLang="ko-KR" sz="2400"/>
              <a:t>:= </a:t>
            </a:r>
            <a:r>
              <a:rPr kumimoji="0" lang="en-US" altLang="ko-KR" sz="2400" i="1" u="sng"/>
              <a:t>initial</a:t>
            </a:r>
            <a:r>
              <a:rPr kumimoji="0" lang="en-US" altLang="ko-KR" sz="2400"/>
              <a:t>+1, then with </a:t>
            </a:r>
            <a:r>
              <a:rPr kumimoji="0" lang="en-US" altLang="ko-KR" sz="2400" i="1" u="sng"/>
              <a:t>var </a:t>
            </a:r>
            <a:r>
              <a:rPr kumimoji="0" lang="en-US" altLang="ko-KR" sz="2400"/>
              <a:t>:= </a:t>
            </a:r>
            <a:r>
              <a:rPr kumimoji="0" lang="en-US" altLang="ko-KR" sz="2400" i="1" u="sng"/>
              <a:t>initial</a:t>
            </a:r>
            <a:r>
              <a:rPr kumimoji="0" lang="en-US" altLang="ko-KR" sz="2400"/>
              <a:t>+2, </a:t>
            </a:r>
            <a:r>
              <a:rPr kumimoji="0" lang="en-US" altLang="ko-KR" sz="2400" i="1"/>
              <a:t>etc</a:t>
            </a:r>
            <a:r>
              <a:rPr kumimoji="0" lang="en-US" altLang="ko-KR" sz="2400"/>
              <a:t>., then finally with </a:t>
            </a:r>
            <a:r>
              <a:rPr kumimoji="0" lang="en-US" altLang="ko-KR" sz="2400" i="1" u="sng"/>
              <a:t>var </a:t>
            </a:r>
            <a:r>
              <a:rPr kumimoji="0" lang="en-US" altLang="ko-KR" sz="2400"/>
              <a:t>:= </a:t>
            </a:r>
            <a:r>
              <a:rPr kumimoji="0" lang="en-US" altLang="ko-KR" sz="2400" i="1" u="sng"/>
              <a:t>final</a:t>
            </a:r>
            <a:r>
              <a:rPr kumimoji="0" lang="en-US" altLang="ko-KR" sz="2400"/>
              <a:t>.</a:t>
            </a:r>
          </a:p>
        </p:txBody>
      </p:sp>
      <p:sp>
        <p:nvSpPr>
          <p:cNvPr id="818181" name="Text Box 5"/>
          <p:cNvSpPr txBox="1">
            <a:spLocks noChangeArrowheads="1"/>
          </p:cNvSpPr>
          <p:nvPr/>
        </p:nvSpPr>
        <p:spPr bwMode="auto">
          <a:xfrm>
            <a:off x="323850" y="3416300"/>
            <a:ext cx="5040313" cy="2227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358775" indent="-358775">
              <a:lnSpc>
                <a:spcPct val="11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1074738" algn="l"/>
              </a:tabLst>
            </a:pPr>
            <a:r>
              <a:rPr kumimoji="0" lang="en-US" altLang="ko-KR" sz="2400"/>
              <a:t>What happens if </a:t>
            </a:r>
            <a:r>
              <a:rPr kumimoji="0" lang="en-US" altLang="ko-KR" sz="2400" i="1" u="sng"/>
              <a:t>stmt</a:t>
            </a:r>
            <a:r>
              <a:rPr kumimoji="0" lang="en-US" altLang="ko-KR" sz="2400"/>
              <a:t> changes the value that </a:t>
            </a:r>
            <a:r>
              <a:rPr kumimoji="0" lang="en-US" altLang="ko-KR" sz="2400" i="1" u="sng"/>
              <a:t>initial</a:t>
            </a:r>
            <a:r>
              <a:rPr kumimoji="0" lang="en-US" altLang="ko-KR" sz="2400"/>
              <a:t> or </a:t>
            </a:r>
            <a:r>
              <a:rPr kumimoji="0" lang="en-US" altLang="ko-KR" sz="2400" i="1" u="sng"/>
              <a:t>final</a:t>
            </a:r>
            <a:r>
              <a:rPr kumimoji="0" lang="en-US" altLang="ko-KR" sz="2400"/>
              <a:t> evaluates to?</a:t>
            </a:r>
          </a:p>
          <a:p>
            <a:pPr marL="358775" indent="-358775">
              <a:lnSpc>
                <a:spcPct val="11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1074738" algn="l"/>
              </a:tabLst>
            </a:pPr>
            <a:r>
              <a:rPr kumimoji="0" lang="en-US" altLang="ko-KR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For</a:t>
            </a:r>
            <a:r>
              <a:rPr kumimoji="0" lang="en-US" altLang="ko-K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can be exactly defined in terms of </a:t>
            </a:r>
            <a:r>
              <a:rPr kumimoji="0" lang="en-US" altLang="ko-KR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while,</a:t>
            </a:r>
            <a:r>
              <a:rPr kumimoji="0" lang="en-US" altLang="ko-K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like so:</a:t>
            </a:r>
          </a:p>
        </p:txBody>
      </p:sp>
      <p:sp>
        <p:nvSpPr>
          <p:cNvPr id="818182" name="Text Box 6"/>
          <p:cNvSpPr txBox="1">
            <a:spLocks noChangeArrowheads="1"/>
          </p:cNvSpPr>
          <p:nvPr/>
        </p:nvSpPr>
        <p:spPr bwMode="auto">
          <a:xfrm>
            <a:off x="5651500" y="3716338"/>
            <a:ext cx="3074988" cy="2549525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 type="none" w="lg" len="med"/>
          </a:ln>
          <a:effectLst/>
        </p:spPr>
        <p:txBody>
          <a:bodyPr lIns="180000" anchor="ctr">
            <a:spAutoFit/>
          </a:bodyPr>
          <a:lstStyle/>
          <a:p>
            <a:pPr eaLnBrk="0" fontAlgn="base" latinLnBrk="0" hangingPunct="0">
              <a:lnSpc>
                <a:spcPct val="100000"/>
              </a:lnSpc>
              <a:spcAft>
                <a:spcPct val="20000"/>
              </a:spcAft>
              <a:buClrTx/>
              <a:buFontTx/>
              <a:buNone/>
              <a:tabLst>
                <a:tab pos="358775" algn="l"/>
                <a:tab pos="715963" algn="l"/>
                <a:tab pos="1074738" algn="l"/>
                <a:tab pos="1433513" algn="l"/>
              </a:tabLst>
            </a:pPr>
            <a:r>
              <a:rPr kumimoji="0" lang="en-US" altLang="ko-KR" sz="2000" b="1">
                <a:ea typeface="굴림" pitchFamily="50" charset="-127"/>
              </a:rPr>
              <a:t>begin</a:t>
            </a:r>
            <a:r>
              <a:rPr kumimoji="0" lang="en-US" altLang="ko-KR" sz="2000">
                <a:ea typeface="굴림" pitchFamily="50" charset="-127"/>
              </a:rPr>
              <a:t/>
            </a:r>
            <a:br>
              <a:rPr kumimoji="0" lang="en-US" altLang="ko-KR" sz="2000">
                <a:ea typeface="굴림" pitchFamily="50" charset="-127"/>
              </a:rPr>
            </a:br>
            <a:r>
              <a:rPr kumimoji="0" lang="en-US" altLang="ko-KR" sz="2000">
                <a:ea typeface="굴림" pitchFamily="50" charset="-127"/>
              </a:rPr>
              <a:t>	</a:t>
            </a:r>
            <a:r>
              <a:rPr kumimoji="0" lang="en-US" altLang="ko-KR" sz="2000" i="1" u="sng">
                <a:ea typeface="굴림" pitchFamily="50" charset="-127"/>
              </a:rPr>
              <a:t>var</a:t>
            </a:r>
            <a:r>
              <a:rPr kumimoji="0" lang="en-US" altLang="ko-KR" sz="2000">
                <a:ea typeface="굴림" pitchFamily="50" charset="-127"/>
              </a:rPr>
              <a:t> := </a:t>
            </a:r>
            <a:r>
              <a:rPr kumimoji="0" lang="en-US" altLang="ko-KR" sz="2000" i="1" u="sng">
                <a:ea typeface="굴림" pitchFamily="50" charset="-127"/>
              </a:rPr>
              <a:t>initial</a:t>
            </a:r>
            <a:r>
              <a:rPr kumimoji="0" lang="en-US" altLang="ko-KR" sz="2000">
                <a:ea typeface="굴림" pitchFamily="50" charset="-127"/>
              </a:rPr>
              <a:t/>
            </a:r>
            <a:br>
              <a:rPr kumimoji="0" lang="en-US" altLang="ko-KR" sz="2000">
                <a:ea typeface="굴림" pitchFamily="50" charset="-127"/>
              </a:rPr>
            </a:br>
            <a:r>
              <a:rPr kumimoji="0" lang="en-US" altLang="ko-KR" sz="2000">
                <a:ea typeface="굴림" pitchFamily="50" charset="-127"/>
              </a:rPr>
              <a:t>	</a:t>
            </a:r>
            <a:r>
              <a:rPr kumimoji="0" lang="en-US" altLang="ko-KR" sz="2000" b="1">
                <a:ea typeface="굴림" pitchFamily="50" charset="-127"/>
              </a:rPr>
              <a:t>while</a:t>
            </a:r>
            <a:r>
              <a:rPr kumimoji="0" lang="en-US" altLang="ko-KR" sz="2000">
                <a:ea typeface="굴림" pitchFamily="50" charset="-127"/>
              </a:rPr>
              <a:t> </a:t>
            </a:r>
            <a:r>
              <a:rPr kumimoji="0" lang="en-US" altLang="ko-KR" sz="2000" i="1" u="sng">
                <a:ea typeface="굴림" pitchFamily="50" charset="-127"/>
              </a:rPr>
              <a:t>var</a:t>
            </a:r>
            <a:r>
              <a:rPr kumimoji="0" lang="en-US" altLang="ko-KR" sz="2000">
                <a:ea typeface="굴림" pitchFamily="50" charset="-127"/>
              </a:rPr>
              <a:t> </a:t>
            </a:r>
            <a:r>
              <a:rPr kumimoji="0" lang="en-US" altLang="ko-KR" sz="2000">
                <a:ea typeface="굴림" pitchFamily="50" charset="-127"/>
                <a:sym typeface="Symbol" pitchFamily="18" charset="2"/>
              </a:rPr>
              <a:t> </a:t>
            </a:r>
            <a:r>
              <a:rPr kumimoji="0" lang="en-US" altLang="ko-KR" sz="2000" i="1" u="sng">
                <a:ea typeface="굴림" pitchFamily="50" charset="-127"/>
                <a:sym typeface="Symbol" pitchFamily="18" charset="2"/>
              </a:rPr>
              <a:t>final</a:t>
            </a:r>
            <a:r>
              <a:rPr kumimoji="0" lang="en-US" altLang="ko-KR" sz="2000">
                <a:ea typeface="굴림" pitchFamily="50" charset="-127"/>
                <a:sym typeface="Symbol" pitchFamily="18" charset="2"/>
              </a:rPr>
              <a:t/>
            </a:r>
            <a:br>
              <a:rPr kumimoji="0" lang="en-US" altLang="ko-KR" sz="2000">
                <a:ea typeface="굴림" pitchFamily="50" charset="-127"/>
                <a:sym typeface="Symbol" pitchFamily="18" charset="2"/>
              </a:rPr>
            </a:br>
            <a:r>
              <a:rPr kumimoji="0" lang="en-US" altLang="ko-KR" sz="2000">
                <a:ea typeface="굴림" pitchFamily="50" charset="-127"/>
                <a:sym typeface="Symbol" pitchFamily="18" charset="2"/>
              </a:rPr>
              <a:t>		</a:t>
            </a:r>
            <a:r>
              <a:rPr kumimoji="0" lang="en-US" altLang="ko-KR" sz="2000" b="1">
                <a:ea typeface="굴림" pitchFamily="50" charset="-127"/>
                <a:sym typeface="Symbol" pitchFamily="18" charset="2"/>
              </a:rPr>
              <a:t>begin</a:t>
            </a:r>
            <a:r>
              <a:rPr kumimoji="0" lang="en-US" altLang="ko-KR" sz="2000">
                <a:ea typeface="굴림" pitchFamily="50" charset="-127"/>
                <a:sym typeface="Symbol" pitchFamily="18" charset="2"/>
              </a:rPr>
              <a:t/>
            </a:r>
            <a:br>
              <a:rPr kumimoji="0" lang="en-US" altLang="ko-KR" sz="2000">
                <a:ea typeface="굴림" pitchFamily="50" charset="-127"/>
                <a:sym typeface="Symbol" pitchFamily="18" charset="2"/>
              </a:rPr>
            </a:br>
            <a:r>
              <a:rPr kumimoji="0" lang="en-US" altLang="ko-KR" sz="2000">
                <a:ea typeface="굴림" pitchFamily="50" charset="-127"/>
                <a:sym typeface="Symbol" pitchFamily="18" charset="2"/>
              </a:rPr>
              <a:t>			</a:t>
            </a:r>
            <a:r>
              <a:rPr kumimoji="0" lang="en-US" altLang="ko-KR" sz="2000" i="1" u="sng">
                <a:ea typeface="굴림" pitchFamily="50" charset="-127"/>
                <a:sym typeface="Symbol" pitchFamily="18" charset="2"/>
              </a:rPr>
              <a:t>stmt</a:t>
            </a:r>
            <a:r>
              <a:rPr kumimoji="0" lang="en-US" altLang="ko-KR" sz="2000">
                <a:ea typeface="굴림" pitchFamily="50" charset="-127"/>
                <a:sym typeface="Symbol" pitchFamily="18" charset="2"/>
              </a:rPr>
              <a:t/>
            </a:r>
            <a:br>
              <a:rPr kumimoji="0" lang="en-US" altLang="ko-KR" sz="2000">
                <a:ea typeface="굴림" pitchFamily="50" charset="-127"/>
                <a:sym typeface="Symbol" pitchFamily="18" charset="2"/>
              </a:rPr>
            </a:br>
            <a:r>
              <a:rPr kumimoji="0" lang="en-US" altLang="ko-KR" sz="2000">
                <a:ea typeface="굴림" pitchFamily="50" charset="-127"/>
                <a:sym typeface="Symbol" pitchFamily="18" charset="2"/>
              </a:rPr>
              <a:t>			</a:t>
            </a:r>
            <a:r>
              <a:rPr kumimoji="0" lang="en-US" altLang="ko-KR" sz="2000" i="1" u="sng">
                <a:ea typeface="굴림" pitchFamily="50" charset="-127"/>
                <a:sym typeface="Symbol" pitchFamily="18" charset="2"/>
              </a:rPr>
              <a:t>var</a:t>
            </a:r>
            <a:r>
              <a:rPr kumimoji="0" lang="en-US" altLang="ko-KR" sz="2000">
                <a:ea typeface="굴림" pitchFamily="50" charset="-127"/>
                <a:sym typeface="Symbol" pitchFamily="18" charset="2"/>
              </a:rPr>
              <a:t> </a:t>
            </a:r>
            <a:r>
              <a:rPr kumimoji="0" lang="en-US" altLang="ko-KR" sz="2000">
                <a:ea typeface="굴림" pitchFamily="50" charset="-127"/>
              </a:rPr>
              <a:t>:=</a:t>
            </a:r>
            <a:r>
              <a:rPr kumimoji="0" lang="en-US" altLang="ko-KR" sz="2000">
                <a:ea typeface="굴림" pitchFamily="50" charset="-127"/>
                <a:sym typeface="Symbol" pitchFamily="18" charset="2"/>
              </a:rPr>
              <a:t> </a:t>
            </a:r>
            <a:r>
              <a:rPr kumimoji="0" lang="en-US" altLang="ko-KR" sz="2000" i="1" u="sng">
                <a:ea typeface="굴림" pitchFamily="50" charset="-127"/>
                <a:sym typeface="Symbol" pitchFamily="18" charset="2"/>
              </a:rPr>
              <a:t>var</a:t>
            </a:r>
            <a:r>
              <a:rPr kumimoji="0" lang="en-US" altLang="ko-KR" sz="2000">
                <a:ea typeface="굴림" pitchFamily="50" charset="-127"/>
                <a:sym typeface="Symbol" pitchFamily="18" charset="2"/>
              </a:rPr>
              <a:t> + 1</a:t>
            </a:r>
            <a:r>
              <a:rPr kumimoji="0" lang="en-US" altLang="ko-KR" sz="2000" i="1" u="sng">
                <a:ea typeface="굴림" pitchFamily="50" charset="-127"/>
                <a:sym typeface="Symbol" pitchFamily="18" charset="2"/>
              </a:rPr>
              <a:t/>
            </a:r>
            <a:br>
              <a:rPr kumimoji="0" lang="en-US" altLang="ko-KR" sz="2000" i="1" u="sng">
                <a:ea typeface="굴림" pitchFamily="50" charset="-127"/>
                <a:sym typeface="Symbol" pitchFamily="18" charset="2"/>
              </a:rPr>
            </a:br>
            <a:r>
              <a:rPr kumimoji="0" lang="en-US" altLang="ko-KR" sz="2000" i="1">
                <a:ea typeface="굴림" pitchFamily="50" charset="-127"/>
                <a:sym typeface="Symbol" pitchFamily="18" charset="2"/>
              </a:rPr>
              <a:t>		</a:t>
            </a:r>
            <a:r>
              <a:rPr kumimoji="0" lang="en-US" altLang="ko-KR" sz="2000" b="1">
                <a:ea typeface="굴림" pitchFamily="50" charset="-127"/>
                <a:sym typeface="Symbol" pitchFamily="18" charset="2"/>
              </a:rPr>
              <a:t>end</a:t>
            </a:r>
            <a:br>
              <a:rPr kumimoji="0" lang="en-US" altLang="ko-KR" sz="2000" b="1">
                <a:ea typeface="굴림" pitchFamily="50" charset="-127"/>
                <a:sym typeface="Symbol" pitchFamily="18" charset="2"/>
              </a:rPr>
            </a:br>
            <a:r>
              <a:rPr kumimoji="0" lang="en-US" altLang="ko-KR" sz="2000" b="1">
                <a:ea typeface="굴림" pitchFamily="50" charset="-127"/>
                <a:sym typeface="Symbol" pitchFamily="18" charset="2"/>
              </a:rPr>
              <a:t>end</a:t>
            </a:r>
          </a:p>
        </p:txBody>
      </p:sp>
      <p:sp>
        <p:nvSpPr>
          <p:cNvPr id="818183" name="Freeform 7"/>
          <p:cNvSpPr>
            <a:spLocks/>
          </p:cNvSpPr>
          <p:nvPr/>
        </p:nvSpPr>
        <p:spPr bwMode="auto">
          <a:xfrm>
            <a:off x="4067175" y="4724400"/>
            <a:ext cx="1512888" cy="720725"/>
          </a:xfrm>
          <a:custGeom>
            <a:avLst/>
            <a:gdLst/>
            <a:ahLst/>
            <a:cxnLst>
              <a:cxn ang="0">
                <a:pos x="0" y="454"/>
              </a:cxn>
              <a:cxn ang="0">
                <a:pos x="636" y="454"/>
              </a:cxn>
              <a:cxn ang="0">
                <a:pos x="636" y="0"/>
              </a:cxn>
              <a:cxn ang="0">
                <a:pos x="953" y="0"/>
              </a:cxn>
            </a:cxnLst>
            <a:rect l="0" t="0" r="r" b="b"/>
            <a:pathLst>
              <a:path w="953" h="454">
                <a:moveTo>
                  <a:pt x="0" y="454"/>
                </a:moveTo>
                <a:lnTo>
                  <a:pt x="636" y="454"/>
                </a:lnTo>
                <a:lnTo>
                  <a:pt x="636" y="0"/>
                </a:lnTo>
                <a:lnTo>
                  <a:pt x="953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round/>
            <a:headEnd type="oval" w="med" len="med"/>
            <a:tailEnd type="stealth" w="lg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18184" name="Text Box 8"/>
          <p:cNvSpPr txBox="1">
            <a:spLocks noChangeArrowheads="1"/>
          </p:cNvSpPr>
          <p:nvPr/>
        </p:nvSpPr>
        <p:spPr bwMode="auto">
          <a:xfrm>
            <a:off x="7516813" y="476250"/>
            <a:ext cx="15367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일변수 방정식과 함수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C3AE42D2-2753-40F8-A81B-0A64C8428E63}" type="slidenum">
              <a:rPr lang="en-US" altLang="ko-KR"/>
              <a:pPr/>
              <a:t>14</a:t>
            </a:fld>
            <a:endParaRPr lang="en-US" altLang="ko-KR"/>
          </a:p>
        </p:txBody>
      </p:sp>
      <p:sp>
        <p:nvSpPr>
          <p:cNvPr id="820226" name="Rectangle 2"/>
          <p:cNvSpPr>
            <a:spLocks noChangeArrowheads="1"/>
          </p:cNvSpPr>
          <p:nvPr/>
        </p:nvSpPr>
        <p:spPr bwMode="auto">
          <a:xfrm>
            <a:off x="815975" y="163513"/>
            <a:ext cx="6348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 i="1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procedure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</a:t>
            </a:r>
            <a:r>
              <a:rPr lang="en-US" altLang="ko-KR" sz="2400" i="1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argument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)</a:t>
            </a:r>
            <a:endParaRPr lang="en-US" altLang="ko-KR" sz="2400" i="1" u="sng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</a:endParaRPr>
          </a:p>
        </p:txBody>
      </p:sp>
      <p:sp>
        <p:nvSpPr>
          <p:cNvPr id="820227" name="Text Box 3"/>
          <p:cNvSpPr txBox="1">
            <a:spLocks noChangeArrowheads="1"/>
          </p:cNvSpPr>
          <p:nvPr/>
        </p:nvSpPr>
        <p:spPr bwMode="auto">
          <a:xfrm>
            <a:off x="323850" y="936625"/>
            <a:ext cx="8569325" cy="3254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358775" indent="-358775">
              <a:lnSpc>
                <a:spcPct val="120000"/>
              </a:lnSpc>
              <a:spcBef>
                <a:spcPct val="25000"/>
              </a:spcBef>
              <a:spcAft>
                <a:spcPct val="25000"/>
              </a:spcAft>
              <a:buFont typeface="Wingdings" pitchFamily="2" charset="2"/>
              <a:buBlip>
                <a:blip r:embed="rId3"/>
              </a:buBlip>
              <a:tabLst>
                <a:tab pos="1074738" algn="l"/>
              </a:tabLst>
            </a:pPr>
            <a:r>
              <a:rPr kumimoji="0" lang="en-US" altLang="ko-KR" sz="2400"/>
              <a:t>A </a:t>
            </a:r>
            <a:r>
              <a:rPr kumimoji="0" lang="en-US" altLang="ko-KR" sz="2400" i="1"/>
              <a:t>procedure call</a:t>
            </a:r>
            <a:r>
              <a:rPr kumimoji="0" lang="en-US" altLang="ko-KR" sz="2400"/>
              <a:t> statement invokes the named </a:t>
            </a:r>
            <a:r>
              <a:rPr kumimoji="0" lang="en-US" altLang="ko-KR" sz="2400" i="1" u="sng"/>
              <a:t>procedure</a:t>
            </a:r>
            <a:r>
              <a:rPr kumimoji="0" lang="en-US" altLang="ko-KR" sz="2400"/>
              <a:t>, giving it as its input the value of the </a:t>
            </a:r>
            <a:r>
              <a:rPr kumimoji="0" lang="en-US" altLang="ko-KR" sz="2400" i="1" u="sng"/>
              <a:t>argument</a:t>
            </a:r>
            <a:r>
              <a:rPr kumimoji="0" lang="en-US" altLang="ko-KR" sz="2400"/>
              <a:t> expression.</a:t>
            </a:r>
          </a:p>
          <a:p>
            <a:pPr marL="358775" indent="-358775">
              <a:lnSpc>
                <a:spcPct val="120000"/>
              </a:lnSpc>
              <a:spcBef>
                <a:spcPct val="25000"/>
              </a:spcBef>
              <a:spcAft>
                <a:spcPct val="25000"/>
              </a:spcAft>
              <a:buFont typeface="Wingdings" pitchFamily="2" charset="2"/>
              <a:buBlip>
                <a:blip r:embed="rId3"/>
              </a:buBlip>
              <a:tabLst>
                <a:tab pos="1074738" algn="l"/>
              </a:tabLst>
            </a:pPr>
            <a:r>
              <a:rPr kumimoji="0" lang="en-US" altLang="ko-KR" sz="2400"/>
              <a:t>Various real programming languages refer to procedures as </a:t>
            </a:r>
          </a:p>
          <a:p>
            <a:pPr marL="720725" lvl="1" indent="-360363">
              <a:lnSpc>
                <a:spcPct val="120000"/>
              </a:lnSpc>
              <a:spcBef>
                <a:spcPct val="25000"/>
              </a:spcBef>
              <a:spcAft>
                <a:spcPct val="25000"/>
              </a:spcAft>
              <a:buClr>
                <a:schemeClr val="tx1"/>
              </a:buClr>
              <a:buFontTx/>
              <a:buChar char="•"/>
              <a:tabLst>
                <a:tab pos="1074738" algn="l"/>
              </a:tabLst>
            </a:pPr>
            <a:r>
              <a:rPr kumimoji="0" lang="en-US" altLang="ko-KR" sz="2400" i="1"/>
              <a:t>functions</a:t>
            </a:r>
            <a:r>
              <a:rPr kumimoji="0" lang="en-US" altLang="ko-KR" sz="2400"/>
              <a:t> (since the procedure call notation works similarly to function application </a:t>
            </a:r>
            <a:r>
              <a:rPr kumimoji="0" lang="en-US" altLang="ko-KR" sz="2400" i="1"/>
              <a:t>f</a:t>
            </a:r>
            <a:r>
              <a:rPr kumimoji="0" lang="en-US" altLang="ko-KR" sz="2400"/>
              <a:t>(</a:t>
            </a:r>
            <a:r>
              <a:rPr kumimoji="0" lang="en-US" altLang="ko-KR" sz="2400" i="1"/>
              <a:t>x</a:t>
            </a:r>
            <a:r>
              <a:rPr kumimoji="0" lang="en-US" altLang="ko-KR" sz="2400"/>
              <a:t>)), or as</a:t>
            </a:r>
          </a:p>
          <a:p>
            <a:pPr marL="720725" lvl="1" indent="-360363">
              <a:lnSpc>
                <a:spcPct val="120000"/>
              </a:lnSpc>
              <a:spcBef>
                <a:spcPct val="25000"/>
              </a:spcBef>
              <a:spcAft>
                <a:spcPct val="25000"/>
              </a:spcAft>
              <a:buClr>
                <a:schemeClr val="tx1"/>
              </a:buClr>
              <a:buFontTx/>
              <a:buChar char="•"/>
              <a:tabLst>
                <a:tab pos="1074738" algn="l"/>
              </a:tabLst>
            </a:pPr>
            <a:r>
              <a:rPr kumimoji="0" lang="en-US" altLang="ko-KR" sz="2400" i="1"/>
              <a:t>subroutines</a:t>
            </a:r>
            <a:r>
              <a:rPr kumimoji="0" lang="en-US" altLang="ko-KR" sz="2400"/>
              <a:t>, </a:t>
            </a:r>
            <a:r>
              <a:rPr kumimoji="0" lang="en-US" altLang="ko-KR" sz="2400" i="1"/>
              <a:t>subprograms</a:t>
            </a:r>
            <a:r>
              <a:rPr kumimoji="0" lang="en-US" altLang="ko-KR" sz="2400"/>
              <a:t>, or </a:t>
            </a:r>
            <a:r>
              <a:rPr kumimoji="0" lang="en-US" altLang="ko-KR" sz="2400" i="1"/>
              <a:t>methods</a:t>
            </a:r>
            <a:r>
              <a:rPr kumimoji="0" lang="en-US" altLang="ko-KR" sz="2400"/>
              <a:t>.</a:t>
            </a:r>
          </a:p>
        </p:txBody>
      </p:sp>
      <p:sp>
        <p:nvSpPr>
          <p:cNvPr id="820229" name="Text Box 5"/>
          <p:cNvSpPr txBox="1">
            <a:spLocks noChangeArrowheads="1"/>
          </p:cNvSpPr>
          <p:nvPr/>
        </p:nvSpPr>
        <p:spPr bwMode="auto">
          <a:xfrm>
            <a:off x="7516813" y="476250"/>
            <a:ext cx="15367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일변수 방정식과 함수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92EFA472-36B7-4DF7-AFA0-F442834829B0}" type="slidenum">
              <a:rPr lang="en-US" altLang="ko-KR"/>
              <a:pPr/>
              <a:t>15</a:t>
            </a:fld>
            <a:endParaRPr lang="en-US" altLang="ko-KR"/>
          </a:p>
        </p:txBody>
      </p:sp>
      <p:sp>
        <p:nvSpPr>
          <p:cNvPr id="822274" name="Line 2"/>
          <p:cNvSpPr>
            <a:spLocks noChangeShapeType="1"/>
          </p:cNvSpPr>
          <p:nvPr/>
        </p:nvSpPr>
        <p:spPr bwMode="auto">
          <a:xfrm>
            <a:off x="611188" y="2997200"/>
            <a:ext cx="0" cy="0"/>
          </a:xfrm>
          <a:prstGeom prst="line">
            <a:avLst/>
          </a:prstGeom>
          <a:noFill/>
          <a:ln w="12700" cap="sq">
            <a:noFill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22275" name="Rectangle 3"/>
          <p:cNvSpPr>
            <a:spLocks noChangeArrowheads="1"/>
          </p:cNvSpPr>
          <p:nvPr/>
        </p:nvSpPr>
        <p:spPr bwMode="auto">
          <a:xfrm>
            <a:off x="815975" y="163513"/>
            <a:ext cx="6348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Max Procedure in Pseudocode</a:t>
            </a:r>
            <a:endParaRPr lang="en-US" altLang="ko-KR" sz="2400" i="1" u="sng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</a:endParaRPr>
          </a:p>
        </p:txBody>
      </p:sp>
      <p:sp>
        <p:nvSpPr>
          <p:cNvPr id="822276" name="Text Box 4"/>
          <p:cNvSpPr txBox="1">
            <a:spLocks noChangeArrowheads="1"/>
          </p:cNvSpPr>
          <p:nvPr/>
        </p:nvSpPr>
        <p:spPr bwMode="auto">
          <a:xfrm>
            <a:off x="323850" y="936625"/>
            <a:ext cx="8569325" cy="4746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358775" indent="-358775">
              <a:lnSpc>
                <a:spcPct val="11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1074738" algn="l"/>
              </a:tabLst>
            </a:pPr>
            <a:r>
              <a:rPr kumimoji="0" lang="en-US" altLang="ko-KR" sz="2400"/>
              <a:t>Write “finding maximum number” in pseudo-code.</a:t>
            </a:r>
          </a:p>
        </p:txBody>
      </p:sp>
      <p:sp>
        <p:nvSpPr>
          <p:cNvPr id="822278" name="Rectangle 6"/>
          <p:cNvSpPr>
            <a:spLocks noChangeArrowheads="1"/>
          </p:cNvSpPr>
          <p:nvPr/>
        </p:nvSpPr>
        <p:spPr bwMode="auto">
          <a:xfrm>
            <a:off x="755650" y="1557338"/>
            <a:ext cx="6408738" cy="3441700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2000" b="1"/>
              <a:t>procedure</a:t>
            </a:r>
            <a:r>
              <a:rPr kumimoji="0" lang="en-US" altLang="ko-KR" sz="2000"/>
              <a:t> </a:t>
            </a:r>
            <a:r>
              <a:rPr kumimoji="0" lang="en-US" altLang="ko-KR" sz="2000" i="1"/>
              <a:t>max</a:t>
            </a:r>
            <a:r>
              <a:rPr kumimoji="0" lang="en-US" altLang="ko-KR" sz="2000"/>
              <a:t>(</a:t>
            </a:r>
            <a:r>
              <a:rPr kumimoji="0" lang="en-US" altLang="ko-KR" sz="2000" i="1"/>
              <a:t>a</a:t>
            </a:r>
            <a:r>
              <a:rPr kumimoji="0" lang="en-US" altLang="ko-KR" sz="2000" baseline="-25000"/>
              <a:t>1</a:t>
            </a:r>
            <a:r>
              <a:rPr kumimoji="0" lang="en-US" altLang="ko-KR" sz="2000"/>
              <a:t>, </a:t>
            </a:r>
            <a:r>
              <a:rPr kumimoji="0" lang="en-US" altLang="ko-KR" sz="2000" i="1"/>
              <a:t>a</a:t>
            </a:r>
            <a:r>
              <a:rPr kumimoji="0" lang="en-US" altLang="ko-KR" sz="2000" baseline="-25000"/>
              <a:t>2</a:t>
            </a:r>
            <a:r>
              <a:rPr kumimoji="0" lang="en-US" altLang="ko-KR" sz="2000"/>
              <a:t>, …, </a:t>
            </a:r>
            <a:r>
              <a:rPr kumimoji="0" lang="en-US" altLang="ko-KR" sz="2000" i="1"/>
              <a:t>a</a:t>
            </a:r>
            <a:r>
              <a:rPr kumimoji="0" lang="en-US" altLang="ko-KR" sz="2000" baseline="-25000"/>
              <a:t>n</a:t>
            </a:r>
            <a:r>
              <a:rPr kumimoji="0" lang="en-US" altLang="ko-KR" sz="2000"/>
              <a:t>: integers)</a:t>
            </a:r>
          </a:p>
          <a:p>
            <a:pPr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2000" i="1"/>
              <a:t>	v</a:t>
            </a:r>
            <a:r>
              <a:rPr kumimoji="0" lang="en-US" altLang="ko-KR" sz="2000"/>
              <a:t> := </a:t>
            </a:r>
            <a:r>
              <a:rPr kumimoji="0" lang="en-US" altLang="ko-KR" sz="2000" i="1"/>
              <a:t>a</a:t>
            </a:r>
            <a:r>
              <a:rPr kumimoji="0" lang="en-US" altLang="ko-KR" sz="2000" baseline="-25000"/>
              <a:t>1</a:t>
            </a:r>
            <a:r>
              <a:rPr kumimoji="0" lang="en-US" altLang="ko-KR" sz="2000"/>
              <a:t>     {largest element so far}</a:t>
            </a:r>
          </a:p>
          <a:p>
            <a:pPr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2000" b="1"/>
              <a:t>	for</a:t>
            </a:r>
            <a:r>
              <a:rPr kumimoji="0" lang="en-US" altLang="ko-KR" sz="2000"/>
              <a:t> </a:t>
            </a:r>
            <a:r>
              <a:rPr kumimoji="0" lang="en-US" altLang="ko-KR" sz="2000" i="1"/>
              <a:t>i</a:t>
            </a:r>
            <a:r>
              <a:rPr kumimoji="0" lang="en-US" altLang="ko-KR" sz="2000"/>
              <a:t> := 2 </a:t>
            </a:r>
            <a:r>
              <a:rPr kumimoji="0" lang="en-US" altLang="ko-KR" sz="2000" b="1"/>
              <a:t>to</a:t>
            </a:r>
            <a:r>
              <a:rPr kumimoji="0" lang="en-US" altLang="ko-KR" sz="2000"/>
              <a:t> </a:t>
            </a:r>
            <a:r>
              <a:rPr kumimoji="0" lang="en-US" altLang="ko-KR" sz="2000" i="1"/>
              <a:t>n    </a:t>
            </a:r>
            <a:r>
              <a:rPr kumimoji="0" lang="en-US" altLang="ko-KR" sz="2000"/>
              <a:t>{go thru rest of elems}</a:t>
            </a:r>
          </a:p>
          <a:p>
            <a:pPr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2000" b="1"/>
              <a:t>		if</a:t>
            </a:r>
            <a:r>
              <a:rPr kumimoji="0" lang="en-US" altLang="ko-KR" sz="2000"/>
              <a:t> </a:t>
            </a:r>
            <a:r>
              <a:rPr kumimoji="0" lang="en-US" altLang="ko-KR" sz="2000" i="1"/>
              <a:t>a</a:t>
            </a:r>
            <a:r>
              <a:rPr kumimoji="0" lang="en-US" altLang="ko-KR" sz="2000" baseline="-25000"/>
              <a:t>i</a:t>
            </a:r>
            <a:r>
              <a:rPr kumimoji="0" lang="en-US" altLang="ko-KR" sz="2000"/>
              <a:t> &gt; </a:t>
            </a:r>
            <a:r>
              <a:rPr kumimoji="0" lang="en-US" altLang="ko-KR" sz="2000" i="1"/>
              <a:t>v</a:t>
            </a:r>
            <a:r>
              <a:rPr kumimoji="0" lang="en-US" altLang="ko-KR" sz="2000"/>
              <a:t> </a:t>
            </a:r>
            <a:r>
              <a:rPr kumimoji="0" lang="en-US" altLang="ko-KR" sz="2000" b="1"/>
              <a:t>then </a:t>
            </a:r>
            <a:r>
              <a:rPr kumimoji="0" lang="en-US" altLang="ko-KR" sz="2000" i="1"/>
              <a:t>v</a:t>
            </a:r>
            <a:r>
              <a:rPr kumimoji="0" lang="en-US" altLang="ko-KR" sz="2000"/>
              <a:t> := </a:t>
            </a:r>
            <a:r>
              <a:rPr kumimoji="0" lang="en-US" altLang="ko-KR" sz="2000" i="1"/>
              <a:t>a</a:t>
            </a:r>
            <a:r>
              <a:rPr kumimoji="0" lang="en-US" altLang="ko-KR" sz="2000" baseline="-25000"/>
              <a:t>i</a:t>
            </a:r>
            <a:r>
              <a:rPr kumimoji="0" lang="en-US" altLang="ko-KR" sz="2000" i="1"/>
              <a:t>    </a:t>
            </a:r>
            <a:r>
              <a:rPr kumimoji="0" lang="en-US" altLang="ko-KR" sz="2000"/>
              <a:t>{found bigger?}</a:t>
            </a:r>
            <a:endParaRPr kumimoji="0" lang="en-US" altLang="ko-KR" sz="2000" i="1"/>
          </a:p>
          <a:p>
            <a:pPr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2000"/>
              <a:t>	{at this point </a:t>
            </a:r>
            <a:r>
              <a:rPr kumimoji="0" lang="en-US" altLang="ko-KR" sz="2000" i="1"/>
              <a:t>v</a:t>
            </a:r>
            <a:r>
              <a:rPr kumimoji="0" lang="en-US" altLang="ko-KR" sz="2000"/>
              <a:t>’s value is the same as the largest </a:t>
            </a:r>
          </a:p>
          <a:p>
            <a:pPr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2000"/>
              <a:t>	integer in the list}</a:t>
            </a:r>
          </a:p>
          <a:p>
            <a:pPr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2000" b="1"/>
              <a:t>	return</a:t>
            </a:r>
            <a:r>
              <a:rPr kumimoji="0" lang="en-US" altLang="ko-KR" sz="2000"/>
              <a:t> </a:t>
            </a:r>
            <a:r>
              <a:rPr kumimoji="0" lang="en-US" altLang="ko-KR" sz="2000" i="1"/>
              <a:t>v</a:t>
            </a:r>
          </a:p>
        </p:txBody>
      </p:sp>
      <p:sp>
        <p:nvSpPr>
          <p:cNvPr id="822279" name="Text Box 7"/>
          <p:cNvSpPr txBox="1">
            <a:spLocks noChangeArrowheads="1"/>
          </p:cNvSpPr>
          <p:nvPr/>
        </p:nvSpPr>
        <p:spPr bwMode="auto">
          <a:xfrm>
            <a:off x="7516813" y="476250"/>
            <a:ext cx="15367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일변수 방정식과 함수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1477220E-40FE-40F4-88EB-DC3078517C87}" type="slidenum">
              <a:rPr lang="en-US" altLang="ko-KR"/>
              <a:pPr/>
              <a:t>16</a:t>
            </a:fld>
            <a:endParaRPr lang="en-US" altLang="ko-KR"/>
          </a:p>
        </p:txBody>
      </p:sp>
      <p:sp>
        <p:nvSpPr>
          <p:cNvPr id="864282" name="AutoShape 26"/>
          <p:cNvSpPr>
            <a:spLocks noChangeArrowheads="1"/>
          </p:cNvSpPr>
          <p:nvPr/>
        </p:nvSpPr>
        <p:spPr bwMode="auto">
          <a:xfrm>
            <a:off x="250825" y="1098550"/>
            <a:ext cx="8353425" cy="5524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12700">
            <a:solidFill>
              <a:srgbClr val="FF990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64258" name="Rectangle 2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We are now …</a:t>
            </a:r>
          </a:p>
        </p:txBody>
      </p:sp>
      <p:sp>
        <p:nvSpPr>
          <p:cNvPr id="864259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284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이분법</a:t>
            </a:r>
            <a:r>
              <a:rPr lang="en-US" altLang="ko-KR" sz="2000">
                <a:ea typeface="HY헤드라인M" pitchFamily="18" charset="-127"/>
              </a:rPr>
              <a:t>(bisection method)</a:t>
            </a:r>
            <a:r>
              <a:rPr lang="ko-KR" altLang="en-US" sz="2000">
                <a:ea typeface="HY헤드라인M" pitchFamily="18" charset="-127"/>
              </a:rPr>
              <a:t>을 사용한 방정식 풀이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뉴튼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랩슨법</a:t>
            </a:r>
            <a:r>
              <a:rPr lang="en-US" altLang="ko-KR" sz="2000">
                <a:ea typeface="HY헤드라인M" pitchFamily="18" charset="-127"/>
              </a:rPr>
              <a:t>(Newton-Raphson Method)</a:t>
            </a:r>
            <a:r>
              <a:rPr lang="ko-KR" altLang="en-US" sz="2000">
                <a:ea typeface="HY헤드라인M" pitchFamily="18" charset="-127"/>
              </a:rPr>
              <a:t>을 사용한 방정식 풀이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그 외의 방정식 풀이 방법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할선법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가상 위치법 등</a:t>
            </a:r>
            <a:r>
              <a:rPr lang="en-US" altLang="ko-KR" sz="2000">
                <a:ea typeface="HY헤드라인M" pitchFamily="18" charset="-127"/>
              </a:rPr>
              <a:t>)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극값</a:t>
            </a:r>
            <a:r>
              <a:rPr lang="en-US" altLang="ko-KR" sz="2000">
                <a:ea typeface="HY헤드라인M" pitchFamily="18" charset="-127"/>
              </a:rPr>
              <a:t>(extreme value) </a:t>
            </a:r>
            <a:r>
              <a:rPr lang="ko-KR" altLang="en-US" sz="2000">
                <a:ea typeface="HY헤드라인M" pitchFamily="18" charset="-127"/>
              </a:rPr>
              <a:t>찾기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다항식의 인수분해</a:t>
            </a:r>
          </a:p>
        </p:txBody>
      </p:sp>
      <p:sp>
        <p:nvSpPr>
          <p:cNvPr id="864283" name="Text Box 27"/>
          <p:cNvSpPr txBox="1">
            <a:spLocks noChangeArrowheads="1"/>
          </p:cNvSpPr>
          <p:nvPr/>
        </p:nvSpPr>
        <p:spPr bwMode="auto">
          <a:xfrm>
            <a:off x="7816850" y="476250"/>
            <a:ext cx="12366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6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428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E44A7670-D58B-4A09-8F9D-8A8AEA9E1586}" type="slidenum">
              <a:rPr lang="en-US" altLang="ko-KR"/>
              <a:pPr/>
              <a:t>17</a:t>
            </a:fld>
            <a:endParaRPr lang="en-US" altLang="ko-KR"/>
          </a:p>
        </p:txBody>
      </p:sp>
      <p:sp>
        <p:nvSpPr>
          <p:cNvPr id="746498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이분법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(Bisection Method)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개요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(1/2)</a:t>
            </a:r>
          </a:p>
        </p:txBody>
      </p:sp>
      <p:sp>
        <p:nvSpPr>
          <p:cNvPr id="746499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4503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Motivation:</a:t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solidFill>
                  <a:schemeClr val="accent2"/>
                </a:solidFill>
                <a:ea typeface="HY헤드라인M" pitchFamily="18" charset="-127"/>
              </a:rPr>
              <a:t>연속 함수의 경우</a:t>
            </a: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</a:rPr>
              <a:t>, </a:t>
            </a:r>
            <a:r>
              <a:rPr lang="ko-KR" altLang="en-US" sz="2000">
                <a:solidFill>
                  <a:schemeClr val="accent2"/>
                </a:solidFill>
                <a:ea typeface="HY헤드라인M" pitchFamily="18" charset="-127"/>
              </a:rPr>
              <a:t>실근의 전후에서 함수 값은 서로 다른 부호를 갖는다</a:t>
            </a: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</a:rPr>
              <a:t>.</a:t>
            </a:r>
            <a:r>
              <a:rPr lang="en-US" altLang="ko-KR" sz="2000">
                <a:ea typeface="HY헤드라인M" pitchFamily="18" charset="-127"/>
              </a:rPr>
              <a:t/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단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중근의 경우 예외가 있으며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이는 </a:t>
            </a:r>
            <a:r>
              <a:rPr lang="en-US" altLang="ko-KR" sz="2000">
                <a:ea typeface="HY헤드라인M" pitchFamily="18" charset="-127"/>
              </a:rPr>
              <a:t>$1.4</a:t>
            </a:r>
            <a:r>
              <a:rPr lang="ko-KR" altLang="en-US" sz="2000">
                <a:ea typeface="HY헤드라인M" pitchFamily="18" charset="-127"/>
              </a:rPr>
              <a:t>에서 다루기로 한다</a:t>
            </a:r>
            <a:r>
              <a:rPr lang="en-US" altLang="ko-KR" sz="2000">
                <a:ea typeface="HY헤드라인M" pitchFamily="18" charset="-127"/>
              </a:rPr>
              <a:t>.)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이분법 개요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어떤 구간의 두 경계 값에서 함수 값의 부호에 변화가 있는지 검사한다</a:t>
            </a:r>
            <a:r>
              <a:rPr lang="en-US" altLang="ko-KR">
                <a:ea typeface="HY헤드라인M" pitchFamily="18" charset="-127"/>
              </a:rPr>
              <a:t>.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부호에 변화가 있다면</a:t>
            </a:r>
            <a:r>
              <a:rPr lang="en-US" altLang="ko-KR">
                <a:ea typeface="HY헤드라인M" pitchFamily="18" charset="-127"/>
              </a:rPr>
              <a:t>, </a:t>
            </a:r>
            <a:r>
              <a:rPr lang="ko-KR" altLang="en-US">
                <a:ea typeface="HY헤드라인M" pitchFamily="18" charset="-127"/>
              </a:rPr>
              <a:t>그 구간 내에 근이 존재한다는 의미이다</a:t>
            </a:r>
            <a:r>
              <a:rPr lang="en-US" altLang="ko-KR">
                <a:ea typeface="HY헤드라인M" pitchFamily="18" charset="-127"/>
              </a:rPr>
              <a:t>.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따라서</a:t>
            </a:r>
            <a:r>
              <a:rPr lang="en-US" altLang="ko-KR">
                <a:ea typeface="HY헤드라인M" pitchFamily="18" charset="-127"/>
              </a:rPr>
              <a:t>, (</a:t>
            </a:r>
            <a:r>
              <a:rPr lang="ko-KR" altLang="en-US">
                <a:ea typeface="HY헤드라인M" pitchFamily="18" charset="-127"/>
              </a:rPr>
              <a:t>좀 더 정확한 근을 구하기 위하여</a:t>
            </a:r>
            <a:r>
              <a:rPr lang="en-US" altLang="ko-KR">
                <a:ea typeface="HY헤드라인M" pitchFamily="18" charset="-127"/>
              </a:rPr>
              <a:t>)</a:t>
            </a:r>
          </a:p>
          <a:p>
            <a:pPr marL="893763" lvl="2" indent="-361950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 typeface="Trebuchet MS" pitchFamily="34" charset="0"/>
              <a:buChar char="−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해당 구간을 반으로 나누어 두 개의 새로운 구간을 만든다</a:t>
            </a:r>
            <a:r>
              <a:rPr lang="en-US" altLang="ko-KR">
                <a:ea typeface="HY헤드라인M" pitchFamily="18" charset="-127"/>
              </a:rPr>
              <a:t>.</a:t>
            </a:r>
          </a:p>
          <a:p>
            <a:pPr marL="893763" lvl="2" indent="-361950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 typeface="Trebuchet MS" pitchFamily="34" charset="0"/>
              <a:buChar char="−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두 구간 중에서 부호의 변화가 있는 구간을 찾아낸다</a:t>
            </a:r>
            <a:r>
              <a:rPr lang="en-US" altLang="ko-KR">
                <a:ea typeface="HY헤드라인M" pitchFamily="18" charset="-127"/>
              </a:rPr>
              <a:t>.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상기 과정을 원하는 정밀도까지 반복한다</a:t>
            </a:r>
            <a:r>
              <a:rPr lang="en-US" altLang="ko-KR">
                <a:ea typeface="HY헤드라인M" pitchFamily="18" charset="-127"/>
              </a:rPr>
              <a:t>.</a:t>
            </a:r>
            <a:endParaRPr lang="en-US" altLang="ko-KR" sz="2000">
              <a:ea typeface="HY헤드라인M" pitchFamily="18" charset="-127"/>
            </a:endParaRPr>
          </a:p>
        </p:txBody>
      </p:sp>
      <p:sp>
        <p:nvSpPr>
          <p:cNvPr id="746500" name="Text Box 4"/>
          <p:cNvSpPr txBox="1">
            <a:spLocks noChangeArrowheads="1"/>
          </p:cNvSpPr>
          <p:nvPr/>
        </p:nvSpPr>
        <p:spPr bwMode="auto">
          <a:xfrm>
            <a:off x="7816850" y="476250"/>
            <a:ext cx="12366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4348A796-9D11-4586-BB26-634ED242073D}" type="slidenum">
              <a:rPr lang="en-US" altLang="ko-KR"/>
              <a:pPr/>
              <a:t>18</a:t>
            </a:fld>
            <a:endParaRPr lang="en-US" altLang="ko-KR"/>
          </a:p>
        </p:txBody>
      </p:sp>
      <p:sp>
        <p:nvSpPr>
          <p:cNvPr id="748546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이분법 개요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(2/2)</a:t>
            </a:r>
          </a:p>
        </p:txBody>
      </p:sp>
      <p:sp>
        <p:nvSpPr>
          <p:cNvPr id="748547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984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구간 분할</a:t>
            </a:r>
            <a:r>
              <a:rPr lang="en-US" altLang="ko-KR" sz="2000">
                <a:ea typeface="HY헤드라인M" pitchFamily="18" charset="-127"/>
              </a:rPr>
              <a:t>: </a:t>
            </a:r>
            <a:r>
              <a:rPr lang="ko-KR" altLang="en-US" sz="2000">
                <a:ea typeface="HY헤드라인M" pitchFamily="18" charset="-127"/>
              </a:rPr>
              <a:t>중간 값을 취하는 방법을 사용한다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두 값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l </a:t>
            </a:r>
            <a:r>
              <a:rPr lang="ko-KR" altLang="en-US" sz="2000">
                <a:ea typeface="HY헤드라인M" pitchFamily="18" charset="-127"/>
              </a:rPr>
              <a:t>과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h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사이에 근이 존재할 때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중간 값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m</a:t>
            </a:r>
            <a:r>
              <a:rPr lang="ko-KR" altLang="en-US" sz="2000">
                <a:ea typeface="HY헤드라인M" pitchFamily="18" charset="-127"/>
              </a:rPr>
              <a:t>은 다음과 같이 구한다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748548" name="Text Box 4"/>
          <p:cNvSpPr txBox="1">
            <a:spLocks noChangeArrowheads="1"/>
          </p:cNvSpPr>
          <p:nvPr/>
        </p:nvSpPr>
        <p:spPr bwMode="auto">
          <a:xfrm>
            <a:off x="7816850" y="476250"/>
            <a:ext cx="12366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748549" name="Object 5"/>
          <p:cNvGraphicFramePr>
            <a:graphicFrameLocks noChangeAspect="1"/>
          </p:cNvGraphicFramePr>
          <p:nvPr/>
        </p:nvGraphicFramePr>
        <p:xfrm>
          <a:off x="1258888" y="3000375"/>
          <a:ext cx="1944687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550" name="Equation" r:id="rId5" imgW="571320" imgH="279360" progId="Equation.DSMT4">
                  <p:embed/>
                </p:oleObj>
              </mc:Choice>
              <mc:Fallback>
                <p:oleObj name="Equation" r:id="rId5" imgW="57132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3000375"/>
                        <a:ext cx="1944687" cy="949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8551" name="Line 7"/>
          <p:cNvSpPr>
            <a:spLocks noChangeShapeType="1"/>
          </p:cNvSpPr>
          <p:nvPr/>
        </p:nvSpPr>
        <p:spPr bwMode="auto">
          <a:xfrm>
            <a:off x="4068763" y="3733800"/>
            <a:ext cx="32400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748552" name="Line 8"/>
          <p:cNvSpPr>
            <a:spLocks noChangeShapeType="1"/>
          </p:cNvSpPr>
          <p:nvPr/>
        </p:nvSpPr>
        <p:spPr bwMode="auto">
          <a:xfrm flipV="1">
            <a:off x="4356100" y="2365375"/>
            <a:ext cx="0" cy="2232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748553" name="Freeform 9"/>
          <p:cNvSpPr>
            <a:spLocks/>
          </p:cNvSpPr>
          <p:nvPr/>
        </p:nvSpPr>
        <p:spPr bwMode="auto">
          <a:xfrm>
            <a:off x="4851400" y="2566988"/>
            <a:ext cx="2097088" cy="2085975"/>
          </a:xfrm>
          <a:custGeom>
            <a:avLst/>
            <a:gdLst/>
            <a:ahLst/>
            <a:cxnLst>
              <a:cxn ang="0">
                <a:pos x="0" y="1314"/>
              </a:cxn>
              <a:cxn ang="0">
                <a:pos x="246" y="945"/>
              </a:cxn>
              <a:cxn ang="0">
                <a:pos x="845" y="492"/>
              </a:cxn>
              <a:cxn ang="0">
                <a:pos x="1106" y="0"/>
              </a:cxn>
            </a:cxnLst>
            <a:rect l="0" t="0" r="r" b="b"/>
            <a:pathLst>
              <a:path w="1106" h="1314">
                <a:moveTo>
                  <a:pt x="0" y="1314"/>
                </a:moveTo>
                <a:cubicBezTo>
                  <a:pt x="41" y="1253"/>
                  <a:pt x="105" y="1082"/>
                  <a:pt x="246" y="945"/>
                </a:cubicBezTo>
                <a:cubicBezTo>
                  <a:pt x="387" y="808"/>
                  <a:pt x="702" y="649"/>
                  <a:pt x="845" y="492"/>
                </a:cubicBezTo>
                <a:cubicBezTo>
                  <a:pt x="988" y="335"/>
                  <a:pt x="1052" y="103"/>
                  <a:pt x="1106" y="0"/>
                </a:cubicBezTo>
              </a:path>
            </a:pathLst>
          </a:custGeom>
          <a:noFill/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748554" name="Text Box 10"/>
          <p:cNvSpPr txBox="1">
            <a:spLocks noChangeArrowheads="1"/>
          </p:cNvSpPr>
          <p:nvPr/>
        </p:nvSpPr>
        <p:spPr bwMode="auto">
          <a:xfrm>
            <a:off x="3924300" y="2365375"/>
            <a:ext cx="431800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marL="292100" indent="-292100" algn="ctr">
              <a:spcBef>
                <a:spcPct val="5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/>
              <a:t>f</a:t>
            </a:r>
            <a:r>
              <a:rPr lang="en-US" altLang="ko-KR"/>
              <a:t>(</a:t>
            </a:r>
            <a:r>
              <a:rPr lang="en-US" altLang="ko-KR" i="1"/>
              <a:t>x</a:t>
            </a:r>
            <a:r>
              <a:rPr lang="en-US" altLang="ko-KR"/>
              <a:t>)</a:t>
            </a:r>
          </a:p>
        </p:txBody>
      </p:sp>
      <p:sp>
        <p:nvSpPr>
          <p:cNvPr id="748555" name="Text Box 11"/>
          <p:cNvSpPr txBox="1">
            <a:spLocks noChangeArrowheads="1"/>
          </p:cNvSpPr>
          <p:nvPr/>
        </p:nvSpPr>
        <p:spPr bwMode="auto">
          <a:xfrm>
            <a:off x="4789488" y="3721100"/>
            <a:ext cx="219075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marL="292100" indent="-292100" algn="ctr">
              <a:spcBef>
                <a:spcPct val="5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/>
              <a:t>X</a:t>
            </a:r>
            <a:r>
              <a:rPr lang="en-US" altLang="ko-KR" i="1" baseline="-25000"/>
              <a:t>l</a:t>
            </a:r>
          </a:p>
        </p:txBody>
      </p:sp>
      <p:sp>
        <p:nvSpPr>
          <p:cNvPr id="748572" name="Line 28"/>
          <p:cNvSpPr>
            <a:spLocks noChangeShapeType="1"/>
          </p:cNvSpPr>
          <p:nvPr/>
        </p:nvSpPr>
        <p:spPr bwMode="auto">
          <a:xfrm flipV="1">
            <a:off x="4860925" y="3660775"/>
            <a:ext cx="0" cy="14605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748573" name="Line 29"/>
          <p:cNvSpPr>
            <a:spLocks noChangeShapeType="1"/>
          </p:cNvSpPr>
          <p:nvPr/>
        </p:nvSpPr>
        <p:spPr bwMode="auto">
          <a:xfrm flipV="1">
            <a:off x="6542088" y="3660775"/>
            <a:ext cx="0" cy="14605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748574" name="Text Box 30"/>
          <p:cNvSpPr txBox="1">
            <a:spLocks noChangeArrowheads="1"/>
          </p:cNvSpPr>
          <p:nvPr/>
        </p:nvSpPr>
        <p:spPr bwMode="auto">
          <a:xfrm>
            <a:off x="6442075" y="3733800"/>
            <a:ext cx="219075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marL="292100" indent="-292100" algn="ctr">
              <a:spcBef>
                <a:spcPct val="5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/>
              <a:t>X</a:t>
            </a:r>
            <a:r>
              <a:rPr lang="en-US" altLang="ko-KR" i="1" baseline="-25000"/>
              <a:t>h</a:t>
            </a:r>
          </a:p>
        </p:txBody>
      </p:sp>
      <p:grpSp>
        <p:nvGrpSpPr>
          <p:cNvPr id="748589" name="Group 45"/>
          <p:cNvGrpSpPr>
            <a:grpSpLocks/>
          </p:cNvGrpSpPr>
          <p:nvPr/>
        </p:nvGrpSpPr>
        <p:grpSpPr bwMode="auto">
          <a:xfrm>
            <a:off x="5573713" y="3302000"/>
            <a:ext cx="295275" cy="504825"/>
            <a:chOff x="3511" y="2080"/>
            <a:chExt cx="186" cy="318"/>
          </a:xfrm>
        </p:grpSpPr>
        <p:sp>
          <p:nvSpPr>
            <p:cNvPr id="748575" name="Line 31"/>
            <p:cNvSpPr>
              <a:spLocks noChangeShapeType="1"/>
            </p:cNvSpPr>
            <p:nvPr/>
          </p:nvSpPr>
          <p:spPr bwMode="auto">
            <a:xfrm flipV="1">
              <a:off x="3606" y="2306"/>
              <a:ext cx="0" cy="9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48576" name="Text Box 32"/>
            <p:cNvSpPr txBox="1">
              <a:spLocks noChangeArrowheads="1"/>
            </p:cNvSpPr>
            <p:nvPr/>
          </p:nvSpPr>
          <p:spPr bwMode="auto">
            <a:xfrm>
              <a:off x="3511" y="2080"/>
              <a:ext cx="186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ct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solidFill>
                    <a:schemeClr val="accent2"/>
                  </a:solidFill>
                </a:rPr>
                <a:t>X</a:t>
              </a:r>
              <a:r>
                <a:rPr lang="en-US" altLang="ko-KR" i="1" baseline="-25000">
                  <a:solidFill>
                    <a:schemeClr val="accent2"/>
                  </a:solidFill>
                </a:rPr>
                <a:t>m</a:t>
              </a:r>
            </a:p>
          </p:txBody>
        </p:sp>
      </p:grpSp>
      <p:grpSp>
        <p:nvGrpSpPr>
          <p:cNvPr id="748590" name="Group 46"/>
          <p:cNvGrpSpPr>
            <a:grpSpLocks/>
          </p:cNvGrpSpPr>
          <p:nvPr/>
        </p:nvGrpSpPr>
        <p:grpSpPr bwMode="auto">
          <a:xfrm>
            <a:off x="5581650" y="3805238"/>
            <a:ext cx="1176338" cy="847725"/>
            <a:chOff x="3516" y="2397"/>
            <a:chExt cx="741" cy="534"/>
          </a:xfrm>
        </p:grpSpPr>
        <p:sp>
          <p:nvSpPr>
            <p:cNvPr id="748577" name="Text Box 33"/>
            <p:cNvSpPr txBox="1">
              <a:spLocks noChangeArrowheads="1"/>
            </p:cNvSpPr>
            <p:nvPr/>
          </p:nvSpPr>
          <p:spPr bwMode="auto">
            <a:xfrm>
              <a:off x="3516" y="2715"/>
              <a:ext cx="224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ct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solidFill>
                    <a:srgbClr val="FF0000"/>
                  </a:solidFill>
                </a:rPr>
                <a:t>X</a:t>
              </a:r>
              <a:r>
                <a:rPr lang="en-US" altLang="ko-KR" i="1" baseline="-25000">
                  <a:solidFill>
                    <a:srgbClr val="FF0000"/>
                  </a:solidFill>
                </a:rPr>
                <a:t>l</a:t>
              </a:r>
              <a:r>
                <a:rPr lang="en-US" altLang="ko-KR" i="1">
                  <a:solidFill>
                    <a:srgbClr val="FF0000"/>
                  </a:solidFill>
                </a:rPr>
                <a:t>’</a:t>
              </a:r>
            </a:p>
          </p:txBody>
        </p:sp>
        <p:sp>
          <p:nvSpPr>
            <p:cNvPr id="748578" name="Line 34"/>
            <p:cNvSpPr>
              <a:spLocks noChangeShapeType="1"/>
            </p:cNvSpPr>
            <p:nvPr/>
          </p:nvSpPr>
          <p:spPr bwMode="auto">
            <a:xfrm flipV="1">
              <a:off x="3606" y="2397"/>
              <a:ext cx="0" cy="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48579" name="Text Box 35"/>
            <p:cNvSpPr txBox="1">
              <a:spLocks noChangeArrowheads="1"/>
            </p:cNvSpPr>
            <p:nvPr/>
          </p:nvSpPr>
          <p:spPr bwMode="auto">
            <a:xfrm>
              <a:off x="4033" y="2709"/>
              <a:ext cx="224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ct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solidFill>
                    <a:srgbClr val="FF0000"/>
                  </a:solidFill>
                </a:rPr>
                <a:t>X</a:t>
              </a:r>
              <a:r>
                <a:rPr lang="en-US" altLang="ko-KR" i="1" baseline="-25000">
                  <a:solidFill>
                    <a:srgbClr val="FF0000"/>
                  </a:solidFill>
                </a:rPr>
                <a:t>h</a:t>
              </a:r>
              <a:r>
                <a:rPr lang="en-US" altLang="ko-KR" i="1">
                  <a:solidFill>
                    <a:srgbClr val="FF0000"/>
                  </a:solidFill>
                </a:rPr>
                <a:t>’</a:t>
              </a:r>
            </a:p>
          </p:txBody>
        </p:sp>
        <p:sp>
          <p:nvSpPr>
            <p:cNvPr id="748581" name="Line 37"/>
            <p:cNvSpPr>
              <a:spLocks noChangeShapeType="1"/>
            </p:cNvSpPr>
            <p:nvPr/>
          </p:nvSpPr>
          <p:spPr bwMode="auto">
            <a:xfrm flipV="1">
              <a:off x="4121" y="2579"/>
              <a:ext cx="0" cy="18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grpSp>
        <p:nvGrpSpPr>
          <p:cNvPr id="748592" name="Group 48"/>
          <p:cNvGrpSpPr>
            <a:grpSpLocks/>
          </p:cNvGrpSpPr>
          <p:nvPr/>
        </p:nvGrpSpPr>
        <p:grpSpPr bwMode="auto">
          <a:xfrm>
            <a:off x="6008688" y="3660775"/>
            <a:ext cx="355600" cy="992188"/>
            <a:chOff x="3785" y="2306"/>
            <a:chExt cx="224" cy="625"/>
          </a:xfrm>
        </p:grpSpPr>
        <p:sp>
          <p:nvSpPr>
            <p:cNvPr id="748582" name="Line 38"/>
            <p:cNvSpPr>
              <a:spLocks noChangeShapeType="1"/>
            </p:cNvSpPr>
            <p:nvPr/>
          </p:nvSpPr>
          <p:spPr bwMode="auto">
            <a:xfrm flipV="1">
              <a:off x="3862" y="2306"/>
              <a:ext cx="0" cy="9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48583" name="Line 39"/>
            <p:cNvSpPr>
              <a:spLocks noChangeShapeType="1"/>
            </p:cNvSpPr>
            <p:nvPr/>
          </p:nvSpPr>
          <p:spPr bwMode="auto">
            <a:xfrm flipV="1">
              <a:off x="3862" y="2397"/>
              <a:ext cx="0" cy="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48585" name="Text Box 41"/>
            <p:cNvSpPr txBox="1">
              <a:spLocks noChangeArrowheads="1"/>
            </p:cNvSpPr>
            <p:nvPr/>
          </p:nvSpPr>
          <p:spPr bwMode="auto">
            <a:xfrm>
              <a:off x="3785" y="2715"/>
              <a:ext cx="224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ct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solidFill>
                    <a:srgbClr val="660066"/>
                  </a:solidFill>
                </a:rPr>
                <a:t>X</a:t>
              </a:r>
              <a:r>
                <a:rPr lang="en-US" altLang="ko-KR" i="1" baseline="-25000">
                  <a:solidFill>
                    <a:srgbClr val="660066"/>
                  </a:solidFill>
                </a:rPr>
                <a:t>m</a:t>
              </a:r>
              <a:r>
                <a:rPr lang="en-US" altLang="ko-KR" i="1">
                  <a:solidFill>
                    <a:srgbClr val="660066"/>
                  </a:solidFill>
                </a:rPr>
                <a:t>’</a:t>
              </a:r>
            </a:p>
          </p:txBody>
        </p:sp>
      </p:grpSp>
      <p:sp>
        <p:nvSpPr>
          <p:cNvPr id="748586" name="Text Box 42"/>
          <p:cNvSpPr txBox="1">
            <a:spLocks noChangeArrowheads="1"/>
          </p:cNvSpPr>
          <p:nvPr/>
        </p:nvSpPr>
        <p:spPr bwMode="auto">
          <a:xfrm>
            <a:off x="7054850" y="3660775"/>
            <a:ext cx="431800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marL="292100" indent="-292100" algn="ctr">
              <a:spcBef>
                <a:spcPct val="5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/>
              <a:t>x</a:t>
            </a:r>
            <a:endParaRPr lang="en-US" altLang="ko-KR"/>
          </a:p>
        </p:txBody>
      </p:sp>
      <p:sp>
        <p:nvSpPr>
          <p:cNvPr id="748588" name="Text Box 44"/>
          <p:cNvSpPr txBox="1">
            <a:spLocks noChangeArrowheads="1"/>
          </p:cNvSpPr>
          <p:nvPr/>
        </p:nvSpPr>
        <p:spPr bwMode="auto">
          <a:xfrm>
            <a:off x="323850" y="5019675"/>
            <a:ext cx="8569325" cy="1289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 i="1">
                <a:solidFill>
                  <a:schemeClr val="accent2"/>
                </a:solidFill>
                <a:ea typeface="HY헤드라인M" pitchFamily="18" charset="-127"/>
              </a:rPr>
              <a:t>f</a:t>
            </a: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</a:rPr>
              <a:t>(</a:t>
            </a:r>
            <a:r>
              <a:rPr lang="en-US" altLang="ko-KR" sz="2000" i="1">
                <a:solidFill>
                  <a:schemeClr val="accent2"/>
                </a:solidFill>
                <a:ea typeface="HY헤드라인M" pitchFamily="18" charset="-127"/>
              </a:rPr>
              <a:t>x</a:t>
            </a:r>
            <a:r>
              <a:rPr lang="en-US" altLang="ko-KR" sz="2000" i="1" baseline="-25000">
                <a:solidFill>
                  <a:schemeClr val="accent2"/>
                </a:solidFill>
                <a:ea typeface="HY헤드라인M" pitchFamily="18" charset="-127"/>
              </a:rPr>
              <a:t>m</a:t>
            </a: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</a:rPr>
              <a:t>)</a:t>
            </a: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</a:t>
            </a:r>
            <a:r>
              <a:rPr lang="en-US" altLang="ko-KR" sz="2000" i="1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f</a:t>
            </a: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(</a:t>
            </a:r>
            <a:r>
              <a:rPr lang="en-US" altLang="ko-KR" sz="2000" i="1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x</a:t>
            </a:r>
            <a:r>
              <a:rPr lang="en-US" altLang="ko-KR" sz="2000" i="1" baseline="-25000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h</a:t>
            </a: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)</a:t>
            </a:r>
            <a:r>
              <a:rPr lang="ko-KR" altLang="en-US" sz="2000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와 </a:t>
            </a:r>
            <a:r>
              <a:rPr lang="en-US" altLang="ko-KR" sz="2000" i="1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f</a:t>
            </a: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(</a:t>
            </a:r>
            <a:r>
              <a:rPr lang="en-US" altLang="ko-KR" sz="2000" i="1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x</a:t>
            </a:r>
            <a:r>
              <a:rPr lang="en-US" altLang="ko-KR" sz="2000" i="1" baseline="-25000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m</a:t>
            </a: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)</a:t>
            </a:r>
            <a:r>
              <a:rPr lang="en-US" altLang="ko-KR" sz="2000" i="1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f</a:t>
            </a: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(</a:t>
            </a:r>
            <a:r>
              <a:rPr lang="en-US" altLang="ko-KR" sz="2000" i="1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x</a:t>
            </a:r>
            <a:r>
              <a:rPr lang="en-US" altLang="ko-KR" sz="2000" i="1" baseline="-25000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l</a:t>
            </a: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)</a:t>
            </a:r>
            <a:r>
              <a:rPr lang="ko-KR" altLang="en-US" sz="2000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을 조사하여 음수 값을 갖는 경우를 다음 구간으로 사용한다</a:t>
            </a: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In Computer Science, we call this method as “binary search.”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BEE63221-4495-4D07-B72D-40EB2310FAA3}" type="slidenum">
              <a:rPr lang="en-US" altLang="ko-KR"/>
              <a:pPr/>
              <a:t>19</a:t>
            </a:fld>
            <a:endParaRPr lang="en-US" altLang="ko-KR"/>
          </a:p>
        </p:txBody>
      </p:sp>
      <p:sp>
        <p:nvSpPr>
          <p:cNvPr id="752642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이분법 알고리즘</a:t>
            </a:r>
          </a:p>
        </p:txBody>
      </p:sp>
      <p:sp>
        <p:nvSpPr>
          <p:cNvPr id="752644" name="Text Box 4"/>
          <p:cNvSpPr txBox="1">
            <a:spLocks noChangeArrowheads="1"/>
          </p:cNvSpPr>
          <p:nvPr/>
        </p:nvSpPr>
        <p:spPr bwMode="auto">
          <a:xfrm>
            <a:off x="7816850" y="476250"/>
            <a:ext cx="12366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752646" name="Rectangle 6"/>
          <p:cNvSpPr>
            <a:spLocks noChangeArrowheads="1"/>
          </p:cNvSpPr>
          <p:nvPr/>
        </p:nvSpPr>
        <p:spPr bwMode="auto">
          <a:xfrm>
            <a:off x="611188" y="1133475"/>
            <a:ext cx="7777162" cy="5073650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b="1"/>
              <a:t>procedure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bisection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l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h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e</a:t>
            </a:r>
            <a:r>
              <a:rPr kumimoji="0" lang="en-US" altLang="ko-KR" sz="1800"/>
              <a:t>: real numbers)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{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l</a:t>
            </a:r>
            <a:r>
              <a:rPr kumimoji="0" lang="en-US" altLang="ko-KR" sz="1800" baseline="-25000"/>
              <a:t> </a:t>
            </a:r>
            <a:r>
              <a:rPr kumimoji="0" lang="en-US" altLang="ko-KR" sz="1800"/>
              <a:t>is a left bound value of the range having a root.}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{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h</a:t>
            </a:r>
            <a:r>
              <a:rPr kumimoji="0" lang="en-US" altLang="ko-KR" sz="1800" baseline="-25000"/>
              <a:t> </a:t>
            </a:r>
            <a:r>
              <a:rPr kumimoji="0" lang="en-US" altLang="ko-KR" sz="1800"/>
              <a:t>is a right bound value of the range having a root.}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{ </a:t>
            </a:r>
            <a:r>
              <a:rPr kumimoji="0" lang="en-US" altLang="ko-KR" sz="1800" i="1"/>
              <a:t>e</a:t>
            </a:r>
            <a:r>
              <a:rPr kumimoji="0" lang="en-US" altLang="ko-KR" sz="1800" baseline="-25000"/>
              <a:t> </a:t>
            </a:r>
            <a:r>
              <a:rPr kumimoji="0" lang="en-US" altLang="ko-KR" sz="1800"/>
              <a:t>is an allowable error value.}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</a:t>
            </a:r>
            <a:r>
              <a:rPr kumimoji="0" lang="en-US" altLang="ko-KR" sz="1800" b="1"/>
              <a:t>while 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h</a:t>
            </a:r>
            <a:r>
              <a:rPr kumimoji="0" lang="en-US" altLang="ko-KR" sz="1800"/>
              <a:t> −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l</a:t>
            </a:r>
            <a:r>
              <a:rPr kumimoji="0" lang="en-US" altLang="ko-KR" sz="1800"/>
              <a:t>) &gt; </a:t>
            </a:r>
            <a:r>
              <a:rPr kumimoji="0" lang="en-US" altLang="ko-KR" sz="1800" i="1"/>
              <a:t>e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</a:t>
            </a:r>
            <a:r>
              <a:rPr kumimoji="0" lang="en-US" altLang="ko-KR" sz="1800" b="1"/>
              <a:t>begin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	x</a:t>
            </a:r>
            <a:r>
              <a:rPr kumimoji="0" lang="en-US" altLang="ko-KR" sz="1800" i="1" baseline="-25000"/>
              <a:t>m</a:t>
            </a:r>
            <a:r>
              <a:rPr kumimoji="0" lang="en-US" altLang="ko-KR" sz="1800"/>
              <a:t> := 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h</a:t>
            </a:r>
            <a:r>
              <a:rPr kumimoji="0" lang="en-US" altLang="ko-KR" sz="1800"/>
              <a:t> +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l</a:t>
            </a:r>
            <a:r>
              <a:rPr kumimoji="0" lang="en-US" altLang="ko-KR" sz="1800"/>
              <a:t>) / 2;    {get a medium value}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		</a:t>
            </a:r>
            <a:r>
              <a:rPr kumimoji="0" lang="en-US" altLang="ko-KR" sz="1800" b="1"/>
              <a:t>if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f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m</a:t>
            </a:r>
            <a:r>
              <a:rPr kumimoji="0" lang="en-US" altLang="ko-KR" sz="1800"/>
              <a:t>)</a:t>
            </a:r>
            <a:r>
              <a:rPr kumimoji="0" lang="en-US" altLang="ko-KR" sz="1800">
                <a:sym typeface="Symbol" pitchFamily="18" charset="2"/>
              </a:rPr>
              <a:t></a:t>
            </a:r>
            <a:r>
              <a:rPr kumimoji="0" lang="en-US" altLang="ko-KR" sz="1800" i="1">
                <a:sym typeface="Symbol" pitchFamily="18" charset="2"/>
              </a:rPr>
              <a:t>f</a:t>
            </a:r>
            <a:r>
              <a:rPr kumimoji="0" lang="en-US" altLang="ko-KR" sz="1800">
                <a:sym typeface="Symbol" pitchFamily="18" charset="2"/>
              </a:rPr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h</a:t>
            </a:r>
            <a:r>
              <a:rPr kumimoji="0" lang="en-US" altLang="ko-KR" sz="1800">
                <a:sym typeface="Symbol" pitchFamily="18" charset="2"/>
              </a:rPr>
              <a:t>) = 0 </a:t>
            </a:r>
            <a:r>
              <a:rPr kumimoji="0" lang="en-US" altLang="ko-KR" sz="1800" b="1">
                <a:sym typeface="Symbol" pitchFamily="18" charset="2"/>
              </a:rPr>
              <a:t>then</a:t>
            </a:r>
            <a:r>
              <a:rPr kumimoji="0" lang="en-US" altLang="ko-KR" sz="1800">
                <a:sym typeface="Symbol" pitchFamily="18" charset="2"/>
              </a:rPr>
              <a:t> </a:t>
            </a:r>
            <a:r>
              <a:rPr kumimoji="0" lang="en-US" altLang="ko-KR" sz="1800" b="1">
                <a:sym typeface="Symbol" pitchFamily="18" charset="2"/>
              </a:rPr>
              <a:t>return</a:t>
            </a:r>
            <a:r>
              <a:rPr kumimoji="0" lang="en-US" altLang="ko-KR" sz="1800">
                <a:sym typeface="Symbol" pitchFamily="18" charset="2"/>
              </a:rPr>
              <a:t>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m</a:t>
            </a:r>
            <a:r>
              <a:rPr kumimoji="0" lang="en-US" altLang="ko-KR" sz="1800">
                <a:sym typeface="Symbol" pitchFamily="18" charset="2"/>
              </a:rPr>
              <a:t>; {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m</a:t>
            </a:r>
            <a:r>
              <a:rPr kumimoji="0" lang="en-US" altLang="ko-KR" sz="1800">
                <a:sym typeface="Symbol" pitchFamily="18" charset="2"/>
              </a:rPr>
              <a:t> is a root!}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>
                <a:sym typeface="Symbol" pitchFamily="18" charset="2"/>
              </a:rPr>
              <a:t>		</a:t>
            </a:r>
            <a:r>
              <a:rPr kumimoji="0" lang="en-US" altLang="ko-KR" sz="1800" b="1">
                <a:sym typeface="Symbol" pitchFamily="18" charset="2"/>
              </a:rPr>
              <a:t>else if</a:t>
            </a:r>
            <a:r>
              <a:rPr kumimoji="0" lang="en-US" altLang="ko-KR" sz="1800">
                <a:sym typeface="Symbol" pitchFamily="18" charset="2"/>
              </a:rPr>
              <a:t> </a:t>
            </a:r>
            <a:r>
              <a:rPr kumimoji="0" lang="en-US" altLang="ko-KR" sz="1800" i="1"/>
              <a:t>f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m</a:t>
            </a:r>
            <a:r>
              <a:rPr kumimoji="0" lang="en-US" altLang="ko-KR" sz="1800"/>
              <a:t>)</a:t>
            </a:r>
            <a:r>
              <a:rPr kumimoji="0" lang="en-US" altLang="ko-KR" sz="1800">
                <a:sym typeface="Symbol" pitchFamily="18" charset="2"/>
              </a:rPr>
              <a:t></a:t>
            </a:r>
            <a:r>
              <a:rPr kumimoji="0" lang="en-US" altLang="ko-KR" sz="1800" i="1">
                <a:sym typeface="Symbol" pitchFamily="18" charset="2"/>
              </a:rPr>
              <a:t>f</a:t>
            </a:r>
            <a:r>
              <a:rPr kumimoji="0" lang="en-US" altLang="ko-KR" sz="1800">
                <a:sym typeface="Symbol" pitchFamily="18" charset="2"/>
              </a:rPr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l</a:t>
            </a:r>
            <a:r>
              <a:rPr kumimoji="0" lang="en-US" altLang="ko-KR" sz="1800">
                <a:sym typeface="Symbol" pitchFamily="18" charset="2"/>
              </a:rPr>
              <a:t>) &lt; 0 </a:t>
            </a:r>
            <a:r>
              <a:rPr kumimoji="0" lang="en-US" altLang="ko-KR" sz="1800" b="1">
                <a:sym typeface="Symbol" pitchFamily="18" charset="2"/>
              </a:rPr>
              <a:t>then</a:t>
            </a:r>
            <a:r>
              <a:rPr kumimoji="0" lang="en-US" altLang="ko-KR" sz="1800">
                <a:sym typeface="Symbol" pitchFamily="18" charset="2"/>
              </a:rPr>
              <a:t>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h</a:t>
            </a:r>
            <a:r>
              <a:rPr kumimoji="0" lang="en-US" altLang="ko-KR" sz="1800">
                <a:sym typeface="Symbol" pitchFamily="18" charset="2"/>
              </a:rPr>
              <a:t> :=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m</a:t>
            </a:r>
            <a:r>
              <a:rPr kumimoji="0" lang="en-US" altLang="ko-KR" sz="1800">
                <a:sym typeface="Symbol" pitchFamily="18" charset="2"/>
              </a:rPr>
              <a:t>;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>
                <a:sym typeface="Symbol" pitchFamily="18" charset="2"/>
              </a:rPr>
              <a:t>		</a:t>
            </a:r>
            <a:r>
              <a:rPr kumimoji="0" lang="en-US" altLang="ko-KR" sz="1800" b="1">
                <a:sym typeface="Symbol" pitchFamily="18" charset="2"/>
              </a:rPr>
              <a:t>else</a:t>
            </a:r>
            <a:r>
              <a:rPr kumimoji="0" lang="en-US" altLang="ko-KR" sz="1800">
                <a:sym typeface="Symbol" pitchFamily="18" charset="2"/>
              </a:rPr>
              <a:t> </a:t>
            </a:r>
            <a:r>
              <a:rPr kumimoji="0" lang="en-US" altLang="ko-KR" sz="1800" b="1">
                <a:sym typeface="Symbol" pitchFamily="18" charset="2"/>
              </a:rPr>
              <a:t>if</a:t>
            </a:r>
            <a:r>
              <a:rPr kumimoji="0" lang="en-US" altLang="ko-KR" sz="1800">
                <a:sym typeface="Symbol" pitchFamily="18" charset="2"/>
              </a:rPr>
              <a:t> </a:t>
            </a:r>
            <a:r>
              <a:rPr kumimoji="0" lang="en-US" altLang="ko-KR" sz="1800" i="1"/>
              <a:t>f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m</a:t>
            </a:r>
            <a:r>
              <a:rPr kumimoji="0" lang="en-US" altLang="ko-KR" sz="1800"/>
              <a:t>)</a:t>
            </a:r>
            <a:r>
              <a:rPr kumimoji="0" lang="en-US" altLang="ko-KR" sz="1800">
                <a:sym typeface="Symbol" pitchFamily="18" charset="2"/>
              </a:rPr>
              <a:t></a:t>
            </a:r>
            <a:r>
              <a:rPr kumimoji="0" lang="en-US" altLang="ko-KR" sz="1800" i="1">
                <a:sym typeface="Symbol" pitchFamily="18" charset="2"/>
              </a:rPr>
              <a:t>f</a:t>
            </a:r>
            <a:r>
              <a:rPr kumimoji="0" lang="en-US" altLang="ko-KR" sz="1800">
                <a:sym typeface="Symbol" pitchFamily="18" charset="2"/>
              </a:rPr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h</a:t>
            </a:r>
            <a:r>
              <a:rPr kumimoji="0" lang="en-US" altLang="ko-KR" sz="1800">
                <a:sym typeface="Symbol" pitchFamily="18" charset="2"/>
              </a:rPr>
              <a:t>) &lt; 0 </a:t>
            </a:r>
            <a:r>
              <a:rPr kumimoji="0" lang="en-US" altLang="ko-KR" sz="1800" b="1">
                <a:sym typeface="Symbol" pitchFamily="18" charset="2"/>
              </a:rPr>
              <a:t>then</a:t>
            </a:r>
            <a:r>
              <a:rPr kumimoji="0" lang="en-US" altLang="ko-KR" sz="1800">
                <a:sym typeface="Symbol" pitchFamily="18" charset="2"/>
              </a:rPr>
              <a:t>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l</a:t>
            </a:r>
            <a:r>
              <a:rPr kumimoji="0" lang="en-US" altLang="ko-KR" sz="1800">
                <a:sym typeface="Symbol" pitchFamily="18" charset="2"/>
              </a:rPr>
              <a:t> :=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m</a:t>
            </a:r>
            <a:r>
              <a:rPr kumimoji="0" lang="en-US" altLang="ko-KR" sz="1800">
                <a:sym typeface="Symbol" pitchFamily="18" charset="2"/>
              </a:rPr>
              <a:t>;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>
                <a:sym typeface="Symbol" pitchFamily="18" charset="2"/>
              </a:rPr>
              <a:t>		</a:t>
            </a:r>
            <a:r>
              <a:rPr kumimoji="0" lang="en-US" altLang="ko-KR" sz="1800" b="1">
                <a:sym typeface="Symbol" pitchFamily="18" charset="2"/>
              </a:rPr>
              <a:t>else</a:t>
            </a:r>
            <a:r>
              <a:rPr kumimoji="0" lang="en-US" altLang="ko-KR" sz="1800">
                <a:sym typeface="Symbol" pitchFamily="18" charset="2"/>
              </a:rPr>
              <a:t> </a:t>
            </a:r>
            <a:r>
              <a:rPr kumimoji="0" lang="en-US" altLang="ko-KR" sz="1800" b="1">
                <a:sym typeface="Symbol" pitchFamily="18" charset="2"/>
              </a:rPr>
              <a:t>break</a:t>
            </a:r>
            <a:r>
              <a:rPr kumimoji="0" lang="en-US" altLang="ko-KR" sz="1800">
                <a:sym typeface="Symbol" pitchFamily="18" charset="2"/>
              </a:rPr>
              <a:t>; { something wrong </a:t>
            </a:r>
            <a:r>
              <a:rPr kumimoji="0" lang="en-US" altLang="ko-KR" sz="1800">
                <a:sym typeface="Wingdings" pitchFamily="2" charset="2"/>
              </a:rPr>
              <a:t> cannot find the root.}</a:t>
            </a:r>
            <a:endParaRPr kumimoji="0" lang="en-US" altLang="ko-KR" sz="1800">
              <a:sym typeface="Symbol" pitchFamily="18" charset="2"/>
            </a:endParaRP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b="1"/>
              <a:t>	end</a:t>
            </a:r>
            <a:endParaRPr kumimoji="0" lang="en-US" altLang="ko-KR" sz="1800" i="1"/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	</a:t>
            </a:r>
            <a:r>
              <a:rPr kumimoji="0" lang="en-US" altLang="ko-KR" sz="1800" b="1"/>
              <a:t>return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m</a:t>
            </a:r>
            <a:r>
              <a:rPr kumimoji="0" lang="en-US" altLang="ko-KR" sz="1800">
                <a:sym typeface="Symbol" pitchFamily="18" charset="2"/>
              </a:rPr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08FC1002-A723-4B9C-BD18-BA0A5B528276}" type="slidenum">
              <a:rPr lang="en-US" altLang="ko-KR"/>
              <a:pPr/>
              <a:t>2</a:t>
            </a:fld>
            <a:endParaRPr lang="en-US" altLang="ko-KR"/>
          </a:p>
        </p:txBody>
      </p:sp>
      <p:sp>
        <p:nvSpPr>
          <p:cNvPr id="649222" name="Rectangle 6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In this chapter … (1/2)</a:t>
            </a:r>
          </a:p>
        </p:txBody>
      </p:sp>
      <p:sp>
        <p:nvSpPr>
          <p:cNvPr id="649223" name="Text Box 7"/>
          <p:cNvSpPr txBox="1">
            <a:spLocks noChangeArrowheads="1"/>
          </p:cNvSpPr>
          <p:nvPr/>
        </p:nvSpPr>
        <p:spPr bwMode="auto">
          <a:xfrm>
            <a:off x="323850" y="1065213"/>
            <a:ext cx="8569325" cy="5335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일변수 방정식</a:t>
            </a:r>
            <a:r>
              <a:rPr lang="en-US" altLang="ko-KR" sz="2000">
                <a:ea typeface="HY헤드라인M" pitchFamily="18" charset="-127"/>
              </a:rPr>
              <a:t>(single variable equations)</a:t>
            </a:r>
            <a:r>
              <a:rPr lang="ko-KR" altLang="en-US" sz="2000">
                <a:ea typeface="HY헤드라인M" pitchFamily="18" charset="-127"/>
              </a:rPr>
              <a:t>에서</a:t>
            </a:r>
            <a:br>
              <a:rPr lang="ko-KR" altLang="en-US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1) </a:t>
            </a:r>
            <a:r>
              <a:rPr lang="ko-KR" altLang="en-US" sz="2000">
                <a:ea typeface="HY헤드라인M" pitchFamily="18" charset="-127"/>
              </a:rPr>
              <a:t>근을 구하는 문제</a:t>
            </a:r>
            <a:r>
              <a:rPr lang="en-US" altLang="ko-KR" sz="2000">
                <a:ea typeface="HY헤드라인M" pitchFamily="18" charset="-127"/>
              </a:rPr>
              <a:t>,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2) </a:t>
            </a:r>
            <a:r>
              <a:rPr lang="ko-KR" altLang="en-US" sz="2000">
                <a:ea typeface="HY헤드라인M" pitchFamily="18" charset="-127"/>
              </a:rPr>
              <a:t>최대값과 최소값을 구하는 문제를 다룬다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일변수 방정식이란</a:t>
            </a:r>
            <a:r>
              <a:rPr lang="en-US" altLang="ko-KR">
                <a:ea typeface="HY헤드라인M" pitchFamily="18" charset="-127"/>
              </a:rPr>
              <a:t>?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None/>
              <a:tabLst>
                <a:tab pos="268288" algn="l"/>
              </a:tabLst>
            </a:pPr>
            <a:r>
              <a:rPr lang="en-US" altLang="ko-KR">
                <a:ea typeface="HY헤드라인M" pitchFamily="18" charset="-127"/>
              </a:rPr>
              <a:t>	</a:t>
            </a:r>
            <a:r>
              <a:rPr lang="ko-KR" altLang="en-US">
                <a:ea typeface="HY헤드라인M" pitchFamily="18" charset="-127"/>
              </a:rPr>
              <a:t>변수가 하나인 방정식을 의미한다</a:t>
            </a:r>
            <a:r>
              <a:rPr lang="en-US" altLang="ko-KR">
                <a:ea typeface="HY헤드라인M" pitchFamily="18" charset="-127"/>
              </a:rPr>
              <a:t>.</a:t>
            </a:r>
            <a:br>
              <a:rPr lang="en-US" altLang="ko-KR">
                <a:ea typeface="HY헤드라인M" pitchFamily="18" charset="-127"/>
              </a:rPr>
            </a:br>
            <a:r>
              <a:rPr lang="ko-KR" altLang="en-US">
                <a:ea typeface="HY헤드라인M" pitchFamily="18" charset="-127"/>
              </a:rPr>
              <a:t>즉</a:t>
            </a:r>
            <a:r>
              <a:rPr lang="en-US" altLang="ko-KR">
                <a:ea typeface="HY헤드라인M" pitchFamily="18" charset="-127"/>
              </a:rPr>
              <a:t>, </a:t>
            </a:r>
            <a:r>
              <a:rPr lang="ko-KR" altLang="en-US">
                <a:ea typeface="HY헤드라인M" pitchFamily="18" charset="-127"/>
              </a:rPr>
              <a:t>일반적으로 </a:t>
            </a:r>
            <a:r>
              <a:rPr lang="en-US" altLang="ko-KR" i="1">
                <a:ea typeface="HY헤드라인M" pitchFamily="18" charset="-127"/>
              </a:rPr>
              <a:t>f</a:t>
            </a:r>
            <a:r>
              <a:rPr lang="en-US" altLang="ko-KR">
                <a:ea typeface="HY헤드라인M" pitchFamily="18" charset="-127"/>
              </a:rPr>
              <a:t>(</a:t>
            </a:r>
            <a:r>
              <a:rPr lang="en-US" altLang="ko-KR" i="1">
                <a:ea typeface="HY헤드라인M" pitchFamily="18" charset="-127"/>
              </a:rPr>
              <a:t>x</a:t>
            </a:r>
            <a:r>
              <a:rPr lang="en-US" altLang="ko-KR">
                <a:ea typeface="HY헤드라인M" pitchFamily="18" charset="-127"/>
              </a:rPr>
              <a:t>)</a:t>
            </a:r>
            <a:r>
              <a:rPr lang="ko-KR" altLang="en-US">
                <a:ea typeface="HY헤드라인M" pitchFamily="18" charset="-127"/>
              </a:rPr>
              <a:t>와 같은 형식으로 변수가 </a:t>
            </a:r>
            <a:r>
              <a:rPr lang="en-US" altLang="ko-KR" i="1">
                <a:ea typeface="HY헤드라인M" pitchFamily="18" charset="-127"/>
              </a:rPr>
              <a:t>x</a:t>
            </a:r>
            <a:r>
              <a:rPr lang="ko-KR" altLang="en-US">
                <a:ea typeface="HY헤드라인M" pitchFamily="18" charset="-127"/>
              </a:rPr>
              <a:t>만 주어지는 방정식을 의미한다</a:t>
            </a:r>
            <a:r>
              <a:rPr lang="en-US" altLang="ko-KR">
                <a:ea typeface="HY헤드라인M" pitchFamily="18" charset="-127"/>
              </a:rPr>
              <a:t>.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endParaRPr lang="en-US" altLang="ko-KR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일변수 방정식의 근을 구하는 문제는</a:t>
            </a:r>
            <a:br>
              <a:rPr lang="ko-KR" altLang="en-US" sz="2000">
                <a:ea typeface="HY헤드라인M" pitchFamily="18" charset="-127"/>
              </a:rPr>
            </a:b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 = 0 </a:t>
            </a:r>
            <a:r>
              <a:rPr lang="ko-KR" altLang="en-US" sz="2000">
                <a:ea typeface="HY헤드라인M" pitchFamily="18" charset="-127"/>
              </a:rPr>
              <a:t>꼴의 식을 만족하는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값을 찾는 문제라 할 수 있다</a:t>
            </a:r>
            <a:r>
              <a:rPr lang="en-US" altLang="ko-KR" sz="2000">
                <a:ea typeface="HY헤드라인M" pitchFamily="18" charset="-127"/>
              </a:rPr>
              <a:t>.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 0</a:t>
            </a:r>
            <a:r>
              <a:rPr lang="ko-KR" altLang="en-US" sz="2000">
                <a:ea typeface="HY헤드라인M" pitchFamily="18" charset="-127"/>
                <a:sym typeface="Wingdings" pitchFamily="2" charset="2"/>
              </a:rPr>
              <a:t>점 찾기</a:t>
            </a: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(zero crossing localization)</a:t>
            </a:r>
            <a:r>
              <a:rPr lang="ko-KR" altLang="en-US" sz="2000">
                <a:ea typeface="HY헤드라인M" pitchFamily="18" charset="-127"/>
                <a:sym typeface="Wingdings" pitchFamily="2" charset="2"/>
              </a:rPr>
              <a:t>라고도 한다</a:t>
            </a: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.)</a:t>
            </a:r>
            <a:endParaRPr lang="en-US" altLang="ko-KR" sz="2000">
              <a:ea typeface="HY헤드라인M" pitchFamily="18" charset="-127"/>
            </a:endParaRP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저차식</a:t>
            </a:r>
            <a:r>
              <a:rPr lang="en-US" altLang="ko-KR">
                <a:ea typeface="HY헤드라인M" pitchFamily="18" charset="-127"/>
              </a:rPr>
              <a:t>(1</a:t>
            </a:r>
            <a:r>
              <a:rPr lang="ko-KR" altLang="en-US">
                <a:ea typeface="HY헤드라인M" pitchFamily="18" charset="-127"/>
              </a:rPr>
              <a:t>차</a:t>
            </a:r>
            <a:r>
              <a:rPr lang="en-US" altLang="ko-KR">
                <a:ea typeface="HY헤드라인M" pitchFamily="18" charset="-127"/>
              </a:rPr>
              <a:t>, 2</a:t>
            </a:r>
            <a:r>
              <a:rPr lang="ko-KR" altLang="en-US">
                <a:ea typeface="HY헤드라인M" pitchFamily="18" charset="-127"/>
              </a:rPr>
              <a:t>차</a:t>
            </a:r>
            <a:r>
              <a:rPr lang="en-US" altLang="ko-KR">
                <a:ea typeface="HY헤드라인M" pitchFamily="18" charset="-127"/>
              </a:rPr>
              <a:t>, 3</a:t>
            </a:r>
            <a:r>
              <a:rPr lang="ko-KR" altLang="en-US">
                <a:ea typeface="HY헤드라인M" pitchFamily="18" charset="-127"/>
              </a:rPr>
              <a:t>차</a:t>
            </a:r>
            <a:r>
              <a:rPr lang="en-US" altLang="ko-KR">
                <a:ea typeface="HY헤드라인M" pitchFamily="18" charset="-127"/>
              </a:rPr>
              <a:t>)</a:t>
            </a:r>
            <a:r>
              <a:rPr lang="ko-KR" altLang="en-US">
                <a:ea typeface="HY헤드라인M" pitchFamily="18" charset="-127"/>
              </a:rPr>
              <a:t>인 경우</a:t>
            </a:r>
            <a:r>
              <a:rPr lang="en-US" altLang="ko-KR">
                <a:ea typeface="HY헤드라인M" pitchFamily="18" charset="-127"/>
              </a:rPr>
              <a:t>, </a:t>
            </a:r>
            <a:r>
              <a:rPr lang="ko-KR" altLang="en-US">
                <a:ea typeface="HY헤드라인M" pitchFamily="18" charset="-127"/>
              </a:rPr>
              <a:t>인수분해 등의 분석적 방법을 사용한다</a:t>
            </a:r>
            <a:r>
              <a:rPr lang="en-US" altLang="ko-KR">
                <a:ea typeface="HY헤드라인M" pitchFamily="18" charset="-127"/>
              </a:rPr>
              <a:t>.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en-US" altLang="ko-KR">
                <a:ea typeface="HY헤드라인M" pitchFamily="18" charset="-127"/>
              </a:rPr>
              <a:t>But, </a:t>
            </a:r>
            <a:r>
              <a:rPr lang="ko-KR" altLang="en-US">
                <a:ea typeface="HY헤드라인M" pitchFamily="18" charset="-127"/>
              </a:rPr>
              <a:t>고차식인 경우</a:t>
            </a:r>
            <a:r>
              <a:rPr lang="en-US" altLang="ko-KR">
                <a:ea typeface="HY헤드라인M" pitchFamily="18" charset="-127"/>
              </a:rPr>
              <a:t>, </a:t>
            </a:r>
            <a:r>
              <a:rPr lang="ko-KR" altLang="en-US">
                <a:ea typeface="HY헤드라인M" pitchFamily="18" charset="-127"/>
              </a:rPr>
              <a:t>비선형 함수</a:t>
            </a:r>
            <a:r>
              <a:rPr lang="en-US" altLang="ko-KR">
                <a:ea typeface="HY헤드라인M" pitchFamily="18" charset="-127"/>
              </a:rPr>
              <a:t>(</a:t>
            </a:r>
            <a:r>
              <a:rPr lang="ko-KR" altLang="en-US">
                <a:ea typeface="HY헤드라인M" pitchFamily="18" charset="-127"/>
              </a:rPr>
              <a:t>삼각</a:t>
            </a:r>
            <a:r>
              <a:rPr lang="en-US" altLang="ko-KR">
                <a:ea typeface="HY헤드라인M" pitchFamily="18" charset="-127"/>
              </a:rPr>
              <a:t>, </a:t>
            </a:r>
            <a:r>
              <a:rPr lang="ko-KR" altLang="en-US">
                <a:ea typeface="HY헤드라인M" pitchFamily="18" charset="-127"/>
              </a:rPr>
              <a:t>지수</a:t>
            </a:r>
            <a:r>
              <a:rPr lang="en-US" altLang="ko-KR">
                <a:ea typeface="HY헤드라인M" pitchFamily="18" charset="-127"/>
              </a:rPr>
              <a:t>, </a:t>
            </a:r>
            <a:r>
              <a:rPr lang="ko-KR" altLang="en-US">
                <a:ea typeface="HY헤드라인M" pitchFamily="18" charset="-127"/>
              </a:rPr>
              <a:t>로그 함수</a:t>
            </a:r>
            <a:r>
              <a:rPr lang="en-US" altLang="ko-KR">
                <a:ea typeface="HY헤드라인M" pitchFamily="18" charset="-127"/>
              </a:rPr>
              <a:t>)</a:t>
            </a:r>
            <a:r>
              <a:rPr lang="ko-KR" altLang="en-US">
                <a:ea typeface="HY헤드라인M" pitchFamily="18" charset="-127"/>
              </a:rPr>
              <a:t>인 경우</a:t>
            </a:r>
            <a:r>
              <a:rPr lang="en-US" altLang="ko-KR">
                <a:ea typeface="HY헤드라인M" pitchFamily="18" charset="-127"/>
              </a:rPr>
              <a:t>, </a:t>
            </a:r>
            <a:r>
              <a:rPr lang="ko-KR" altLang="en-US">
                <a:ea typeface="HY헤드라인M" pitchFamily="18" charset="-127"/>
              </a:rPr>
              <a:t>이들 함수들이 복합적으로 섞인 복잡한 방정식인 경우에는 어떻게 하나</a:t>
            </a:r>
            <a:r>
              <a:rPr lang="en-US" altLang="ko-KR">
                <a:ea typeface="HY헤드라인M" pitchFamily="18" charset="-127"/>
              </a:rPr>
              <a:t>…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None/>
              <a:tabLst>
                <a:tab pos="268288" algn="l"/>
              </a:tabLst>
            </a:pPr>
            <a:r>
              <a:rPr lang="en-US" altLang="ko-KR">
                <a:ea typeface="HY헤드라인M" pitchFamily="18" charset="-127"/>
                <a:sym typeface="Wingdings" pitchFamily="2" charset="2"/>
              </a:rPr>
              <a:t>	</a:t>
            </a:r>
            <a:r>
              <a:rPr lang="ko-KR" altLang="en-US">
                <a:ea typeface="HY헤드라인M" pitchFamily="18" charset="-127"/>
              </a:rPr>
              <a:t>분석적 방법이 어려우므로 수치해석적인 방법</a:t>
            </a:r>
            <a:r>
              <a:rPr lang="en-US" altLang="ko-KR">
                <a:ea typeface="HY헤드라인M" pitchFamily="18" charset="-127"/>
              </a:rPr>
              <a:t>(Numerical Method)</a:t>
            </a:r>
            <a:r>
              <a:rPr lang="ko-KR" altLang="en-US">
                <a:ea typeface="HY헤드라인M" pitchFamily="18" charset="-127"/>
              </a:rPr>
              <a:t>을 통하여 풀어낸다</a:t>
            </a:r>
            <a:r>
              <a:rPr lang="en-US" altLang="ko-KR">
                <a:ea typeface="HY헤드라인M" pitchFamily="18" charset="-127"/>
              </a:rPr>
              <a:t>.</a:t>
            </a:r>
            <a:endParaRPr lang="en-US" altLang="ko-KR" sz="2000">
              <a:ea typeface="HY헤드라인M" pitchFamily="18" charset="-127"/>
            </a:endParaRPr>
          </a:p>
        </p:txBody>
      </p:sp>
      <p:sp>
        <p:nvSpPr>
          <p:cNvPr id="649224" name="Text Box 8"/>
          <p:cNvSpPr txBox="1">
            <a:spLocks noChangeArrowheads="1"/>
          </p:cNvSpPr>
          <p:nvPr/>
        </p:nvSpPr>
        <p:spPr bwMode="auto">
          <a:xfrm>
            <a:off x="7516813" y="476250"/>
            <a:ext cx="15367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일변수 방정식과 함수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64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6492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6492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7F30CE1B-8637-480B-A83E-1258CA39C652}" type="slidenum">
              <a:rPr lang="en-US" altLang="ko-KR"/>
              <a:pPr/>
              <a:t>20</a:t>
            </a:fld>
            <a:endParaRPr lang="en-US" altLang="ko-KR"/>
          </a:p>
        </p:txBody>
      </p:sp>
      <p:sp>
        <p:nvSpPr>
          <p:cNvPr id="754690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이분법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(1/2)</a:t>
            </a:r>
          </a:p>
        </p:txBody>
      </p:sp>
      <p:sp>
        <p:nvSpPr>
          <p:cNvPr id="754692" name="Text Box 4"/>
          <p:cNvSpPr txBox="1">
            <a:spLocks noChangeArrowheads="1"/>
          </p:cNvSpPr>
          <p:nvPr/>
        </p:nvSpPr>
        <p:spPr bwMode="auto">
          <a:xfrm>
            <a:off x="7816850" y="476250"/>
            <a:ext cx="12366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754693" name="Rectangle 5"/>
          <p:cNvSpPr>
            <a:spLocks noChangeArrowheads="1"/>
          </p:cNvSpPr>
          <p:nvPr/>
        </p:nvSpPr>
        <p:spPr bwMode="auto">
          <a:xfrm>
            <a:off x="538163" y="1398588"/>
            <a:ext cx="8137525" cy="5054600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#include &lt;</a:t>
            </a:r>
            <a:r>
              <a:rPr kumimoji="0" lang="en-US" altLang="ko-KR" sz="1400" dirty="0" err="1">
                <a:latin typeface="Courier New" pitchFamily="49" charset="0"/>
              </a:rPr>
              <a:t>stdio.h</a:t>
            </a:r>
            <a:r>
              <a:rPr kumimoji="0" lang="en-US" altLang="ko-KR" sz="1400" dirty="0">
                <a:latin typeface="Courier New" pitchFamily="49" charset="0"/>
              </a:rPr>
              <a:t>&gt;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#include &lt;</a:t>
            </a:r>
            <a:r>
              <a:rPr kumimoji="0" lang="en-US" altLang="ko-KR" sz="1400" dirty="0" err="1">
                <a:latin typeface="Courier New" pitchFamily="49" charset="0"/>
              </a:rPr>
              <a:t>stdlib.h</a:t>
            </a:r>
            <a:r>
              <a:rPr kumimoji="0" lang="en-US" altLang="ko-KR" sz="1400" dirty="0">
                <a:latin typeface="Courier New" pitchFamily="49" charset="0"/>
              </a:rPr>
              <a:t>&gt;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#include &lt;</a:t>
            </a:r>
            <a:r>
              <a:rPr kumimoji="0" lang="en-US" altLang="ko-KR" sz="1400" dirty="0" err="1">
                <a:latin typeface="Courier New" pitchFamily="49" charset="0"/>
              </a:rPr>
              <a:t>math.h</a:t>
            </a:r>
            <a:r>
              <a:rPr kumimoji="0" lang="en-US" altLang="ko-KR" sz="1400" dirty="0">
                <a:latin typeface="Courier New" pitchFamily="49" charset="0"/>
              </a:rPr>
              <a:t>&gt;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float f(float);       // evaluation of f(x)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main(</a:t>
            </a:r>
            <a:r>
              <a:rPr kumimoji="0" lang="en-US" altLang="ko-KR" sz="1400" dirty="0" err="1">
                <a:latin typeface="Courier New" pitchFamily="49" charset="0"/>
              </a:rPr>
              <a:t>int</a:t>
            </a:r>
            <a:r>
              <a:rPr kumimoji="0" lang="en-US" altLang="ko-KR" sz="1400" dirty="0">
                <a:latin typeface="Courier New" pitchFamily="49" charset="0"/>
              </a:rPr>
              <a:t> </a:t>
            </a:r>
            <a:r>
              <a:rPr kumimoji="0" lang="en-US" altLang="ko-KR" sz="1400" dirty="0" err="1">
                <a:latin typeface="Courier New" pitchFamily="49" charset="0"/>
              </a:rPr>
              <a:t>argc</a:t>
            </a:r>
            <a:r>
              <a:rPr kumimoji="0" lang="en-US" altLang="ko-KR" sz="1400" dirty="0">
                <a:latin typeface="Courier New" pitchFamily="49" charset="0"/>
              </a:rPr>
              <a:t>, char *</a:t>
            </a:r>
            <a:r>
              <a:rPr kumimoji="0" lang="en-US" altLang="ko-KR" sz="1400" dirty="0" err="1">
                <a:latin typeface="Courier New" pitchFamily="49" charset="0"/>
              </a:rPr>
              <a:t>argv</a:t>
            </a:r>
            <a:r>
              <a:rPr kumimoji="0" lang="en-US" altLang="ko-KR" sz="1400" dirty="0">
                <a:latin typeface="Courier New" pitchFamily="49" charset="0"/>
              </a:rPr>
              <a:t>[])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	</a:t>
            </a:r>
            <a:r>
              <a:rPr kumimoji="0" lang="en-US" altLang="ko-KR" sz="1400" dirty="0" err="1">
                <a:latin typeface="Courier New" pitchFamily="49" charset="0"/>
              </a:rPr>
              <a:t>int</a:t>
            </a:r>
            <a:r>
              <a:rPr kumimoji="0" lang="en-US" altLang="ko-KR" sz="1400" dirty="0">
                <a:latin typeface="Courier New" pitchFamily="49" charset="0"/>
              </a:rPr>
              <a:t> </a:t>
            </a:r>
            <a:r>
              <a:rPr kumimoji="0" lang="en-US" altLang="ko-KR" sz="1400" dirty="0" err="1">
                <a:latin typeface="Courier New" pitchFamily="49" charset="0"/>
              </a:rPr>
              <a:t>i</a:t>
            </a:r>
            <a:r>
              <a:rPr kumimoji="0" lang="en-US" altLang="ko-KR" sz="1400" dirty="0">
                <a:latin typeface="Courier New" pitchFamily="49" charset="0"/>
              </a:rPr>
              <a:t> = 1;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	float </a:t>
            </a:r>
            <a:r>
              <a:rPr kumimoji="0" lang="en-US" altLang="ko-KR" sz="1400" dirty="0" err="1">
                <a:latin typeface="Courier New" pitchFamily="49" charset="0"/>
              </a:rPr>
              <a:t>xh</a:t>
            </a:r>
            <a:r>
              <a:rPr kumimoji="0" lang="en-US" altLang="ko-KR" sz="1400" dirty="0">
                <a:latin typeface="Courier New" pitchFamily="49" charset="0"/>
              </a:rPr>
              <a:t>, xl, </a:t>
            </a:r>
            <a:r>
              <a:rPr kumimoji="0" lang="en-US" altLang="ko-KR" sz="1400" dirty="0" err="1">
                <a:latin typeface="Courier New" pitchFamily="49" charset="0"/>
              </a:rPr>
              <a:t>xm</a:t>
            </a:r>
            <a:r>
              <a:rPr kumimoji="0" lang="en-US" altLang="ko-KR" sz="1400" dirty="0">
                <a:latin typeface="Courier New" pitchFamily="49" charset="0"/>
              </a:rPr>
              <a:t>, e;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	if(</a:t>
            </a:r>
            <a:r>
              <a:rPr kumimoji="0" lang="en-US" altLang="ko-KR" sz="1400" dirty="0" err="1">
                <a:latin typeface="Courier New" pitchFamily="49" charset="0"/>
              </a:rPr>
              <a:t>argc</a:t>
            </a:r>
            <a:r>
              <a:rPr kumimoji="0" lang="en-US" altLang="ko-KR" sz="1400" dirty="0">
                <a:latin typeface="Courier New" pitchFamily="49" charset="0"/>
              </a:rPr>
              <a:t> &lt; 4) {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		</a:t>
            </a:r>
            <a:r>
              <a:rPr kumimoji="0" lang="en-US" altLang="ko-KR" sz="1400" dirty="0" err="1">
                <a:latin typeface="Courier New" pitchFamily="49" charset="0"/>
              </a:rPr>
              <a:t>printf</a:t>
            </a:r>
            <a:r>
              <a:rPr kumimoji="0" lang="en-US" altLang="ko-KR" sz="1400" dirty="0">
                <a:latin typeface="Courier New" pitchFamily="49" charset="0"/>
              </a:rPr>
              <a:t>("Usage: %s </a:t>
            </a:r>
            <a:r>
              <a:rPr kumimoji="0" lang="en-US" altLang="ko-KR" sz="1400" dirty="0" err="1">
                <a:latin typeface="Courier New" pitchFamily="49" charset="0"/>
              </a:rPr>
              <a:t>xh</a:t>
            </a:r>
            <a:r>
              <a:rPr kumimoji="0" lang="en-US" altLang="ko-KR" sz="1400" dirty="0">
                <a:latin typeface="Courier New" pitchFamily="49" charset="0"/>
              </a:rPr>
              <a:t> xl e\n", </a:t>
            </a:r>
            <a:r>
              <a:rPr kumimoji="0" lang="en-US" altLang="ko-KR" sz="1400" dirty="0" err="1">
                <a:latin typeface="Courier New" pitchFamily="49" charset="0"/>
              </a:rPr>
              <a:t>argv</a:t>
            </a:r>
            <a:r>
              <a:rPr kumimoji="0" lang="en-US" altLang="ko-KR" sz="1400" dirty="0">
                <a:latin typeface="Courier New" pitchFamily="49" charset="0"/>
              </a:rPr>
              <a:t>[0]);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		exit(0);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	}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	</a:t>
            </a:r>
            <a:r>
              <a:rPr kumimoji="0" lang="en-US" altLang="ko-KR" sz="1400" dirty="0" err="1">
                <a:latin typeface="Courier New" pitchFamily="49" charset="0"/>
              </a:rPr>
              <a:t>xh</a:t>
            </a:r>
            <a:r>
              <a:rPr kumimoji="0" lang="en-US" altLang="ko-KR" sz="1400" dirty="0">
                <a:latin typeface="Courier New" pitchFamily="49" charset="0"/>
              </a:rPr>
              <a:t> = (float)</a:t>
            </a:r>
            <a:r>
              <a:rPr kumimoji="0" lang="en-US" altLang="ko-KR" sz="1400" dirty="0" err="1">
                <a:latin typeface="Courier New" pitchFamily="49" charset="0"/>
              </a:rPr>
              <a:t>atof</a:t>
            </a:r>
            <a:r>
              <a:rPr kumimoji="0" lang="en-US" altLang="ko-KR" sz="1400" dirty="0">
                <a:latin typeface="Courier New" pitchFamily="49" charset="0"/>
              </a:rPr>
              <a:t>(</a:t>
            </a:r>
            <a:r>
              <a:rPr kumimoji="0" lang="en-US" altLang="ko-KR" sz="1400" dirty="0" err="1">
                <a:latin typeface="Courier New" pitchFamily="49" charset="0"/>
              </a:rPr>
              <a:t>argv</a:t>
            </a:r>
            <a:r>
              <a:rPr kumimoji="0" lang="en-US" altLang="ko-KR" sz="1400" dirty="0">
                <a:latin typeface="Courier New" pitchFamily="49" charset="0"/>
              </a:rPr>
              <a:t>[1]);   // </a:t>
            </a:r>
            <a:r>
              <a:rPr kumimoji="0" lang="en-US" altLang="ko-KR" sz="1400" dirty="0" err="1">
                <a:latin typeface="Courier New" pitchFamily="49" charset="0"/>
              </a:rPr>
              <a:t>ascii</a:t>
            </a:r>
            <a:r>
              <a:rPr kumimoji="0" lang="en-US" altLang="ko-KR" sz="1400" dirty="0">
                <a:latin typeface="Courier New" pitchFamily="49" charset="0"/>
              </a:rPr>
              <a:t> to float function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	xl = (float)</a:t>
            </a:r>
            <a:r>
              <a:rPr kumimoji="0" lang="en-US" altLang="ko-KR" sz="1400" dirty="0" err="1">
                <a:latin typeface="Courier New" pitchFamily="49" charset="0"/>
              </a:rPr>
              <a:t>atof</a:t>
            </a:r>
            <a:r>
              <a:rPr kumimoji="0" lang="en-US" altLang="ko-KR" sz="1400" dirty="0">
                <a:latin typeface="Courier New" pitchFamily="49" charset="0"/>
              </a:rPr>
              <a:t>(</a:t>
            </a:r>
            <a:r>
              <a:rPr kumimoji="0" lang="en-US" altLang="ko-KR" sz="1400" dirty="0" err="1">
                <a:latin typeface="Courier New" pitchFamily="49" charset="0"/>
              </a:rPr>
              <a:t>argv</a:t>
            </a:r>
            <a:r>
              <a:rPr kumimoji="0" lang="en-US" altLang="ko-KR" sz="1400" dirty="0">
                <a:latin typeface="Courier New" pitchFamily="49" charset="0"/>
              </a:rPr>
              <a:t>[2]);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	e  = (float)</a:t>
            </a:r>
            <a:r>
              <a:rPr kumimoji="0" lang="en-US" altLang="ko-KR" sz="1400" dirty="0" err="1">
                <a:latin typeface="Courier New" pitchFamily="49" charset="0"/>
              </a:rPr>
              <a:t>atof</a:t>
            </a:r>
            <a:r>
              <a:rPr kumimoji="0" lang="en-US" altLang="ko-KR" sz="1400" dirty="0">
                <a:latin typeface="Courier New" pitchFamily="49" charset="0"/>
              </a:rPr>
              <a:t>(</a:t>
            </a:r>
            <a:r>
              <a:rPr kumimoji="0" lang="en-US" altLang="ko-KR" sz="1400" dirty="0" err="1">
                <a:latin typeface="Courier New" pitchFamily="49" charset="0"/>
              </a:rPr>
              <a:t>argv</a:t>
            </a:r>
            <a:r>
              <a:rPr kumimoji="0" lang="en-US" altLang="ko-KR" sz="1400" dirty="0">
                <a:latin typeface="Courier New" pitchFamily="49" charset="0"/>
              </a:rPr>
              <a:t>[3]);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	</a:t>
            </a:r>
            <a:r>
              <a:rPr kumimoji="0" lang="en-US" altLang="ko-KR" sz="1400" dirty="0" err="1">
                <a:latin typeface="Courier New" pitchFamily="49" charset="0"/>
              </a:rPr>
              <a:t>printf</a:t>
            </a:r>
            <a:r>
              <a:rPr kumimoji="0" lang="en-US" altLang="ko-KR" sz="1400" dirty="0">
                <a:latin typeface="Courier New" pitchFamily="49" charset="0"/>
              </a:rPr>
              <a:t>("</a:t>
            </a:r>
            <a:r>
              <a:rPr kumimoji="0" lang="en-US" altLang="ko-KR" sz="1400" dirty="0" err="1">
                <a:latin typeface="Courier New" pitchFamily="49" charset="0"/>
              </a:rPr>
              <a:t>xh</a:t>
            </a:r>
            <a:r>
              <a:rPr kumimoji="0" lang="en-US" altLang="ko-KR" sz="1400" dirty="0">
                <a:latin typeface="Courier New" pitchFamily="49" charset="0"/>
              </a:rPr>
              <a:t> = %.10f\n", </a:t>
            </a:r>
            <a:r>
              <a:rPr kumimoji="0" lang="en-US" altLang="ko-KR" sz="1400" dirty="0" err="1">
                <a:latin typeface="Courier New" pitchFamily="49" charset="0"/>
              </a:rPr>
              <a:t>xh</a:t>
            </a:r>
            <a:r>
              <a:rPr kumimoji="0" lang="en-US" altLang="ko-KR" sz="14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	</a:t>
            </a:r>
            <a:r>
              <a:rPr kumimoji="0" lang="en-US" altLang="ko-KR" sz="1400" dirty="0" err="1">
                <a:latin typeface="Courier New" pitchFamily="49" charset="0"/>
              </a:rPr>
              <a:t>printf</a:t>
            </a:r>
            <a:r>
              <a:rPr kumimoji="0" lang="en-US" altLang="ko-KR" sz="1400" dirty="0">
                <a:latin typeface="Courier New" pitchFamily="49" charset="0"/>
              </a:rPr>
              <a:t>("xl = %.10f\n", xl);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	</a:t>
            </a:r>
            <a:r>
              <a:rPr kumimoji="0" lang="en-US" altLang="ko-KR" sz="1400" dirty="0" err="1">
                <a:latin typeface="Courier New" pitchFamily="49" charset="0"/>
              </a:rPr>
              <a:t>printf</a:t>
            </a:r>
            <a:r>
              <a:rPr kumimoji="0" lang="en-US" altLang="ko-KR" sz="1400" dirty="0">
                <a:latin typeface="Courier New" pitchFamily="49" charset="0"/>
              </a:rPr>
              <a:t>("e  = %.10f\n", e);</a:t>
            </a:r>
          </a:p>
        </p:txBody>
      </p:sp>
      <p:graphicFrame>
        <p:nvGraphicFramePr>
          <p:cNvPr id="754694" name="Object 6"/>
          <p:cNvGraphicFramePr>
            <a:graphicFrameLocks noChangeAspect="1"/>
          </p:cNvGraphicFramePr>
          <p:nvPr/>
        </p:nvGraphicFramePr>
        <p:xfrm>
          <a:off x="2089150" y="866775"/>
          <a:ext cx="27971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4695" name="Equation" r:id="rId4" imgW="977760" imgH="164880" progId="Equation.DSMT4">
                  <p:embed/>
                </p:oleObj>
              </mc:Choice>
              <mc:Fallback>
                <p:oleObj name="Equation" r:id="rId4" imgW="977760" imgH="164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9150" y="866775"/>
                        <a:ext cx="279717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4695" name="Text Box 7"/>
          <p:cNvSpPr txBox="1">
            <a:spLocks noChangeArrowheads="1"/>
          </p:cNvSpPr>
          <p:nvPr/>
        </p:nvSpPr>
        <p:spPr bwMode="auto">
          <a:xfrm>
            <a:off x="395288" y="8366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6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대상 함수</a:t>
            </a:r>
            <a:r>
              <a:rPr lang="en-US" altLang="ko-KR" sz="2000">
                <a:ea typeface="HY헤드라인M" pitchFamily="18" charset="-127"/>
              </a:rPr>
              <a:t>: </a:t>
            </a:r>
          </a:p>
        </p:txBody>
      </p:sp>
      <p:sp>
        <p:nvSpPr>
          <p:cNvPr id="754700" name="Rectangle 12"/>
          <p:cNvSpPr>
            <a:spLocks noChangeArrowheads="1"/>
          </p:cNvSpPr>
          <p:nvPr/>
        </p:nvSpPr>
        <p:spPr bwMode="auto">
          <a:xfrm>
            <a:off x="611188" y="3140075"/>
            <a:ext cx="7897812" cy="496888"/>
          </a:xfrm>
          <a:prstGeom prst="rect">
            <a:avLst/>
          </a:prstGeom>
          <a:noFill/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754701" name="Rectangle 13"/>
          <p:cNvSpPr>
            <a:spLocks noChangeArrowheads="1"/>
          </p:cNvSpPr>
          <p:nvPr/>
        </p:nvSpPr>
        <p:spPr bwMode="auto">
          <a:xfrm>
            <a:off x="609600" y="4851400"/>
            <a:ext cx="7897813" cy="1546225"/>
          </a:xfrm>
          <a:prstGeom prst="rect">
            <a:avLst/>
          </a:prstGeom>
          <a:noFill/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5" name="타원형 설명선 14"/>
          <p:cNvSpPr/>
          <p:nvPr/>
        </p:nvSpPr>
        <p:spPr bwMode="auto">
          <a:xfrm>
            <a:off x="5857884" y="3429000"/>
            <a:ext cx="2500330" cy="647553"/>
          </a:xfrm>
          <a:prstGeom prst="wedgeEllipseCallout">
            <a:avLst>
              <a:gd name="adj1" fmla="val -51119"/>
              <a:gd name="adj2" fmla="val 57500"/>
            </a:avLst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292100" marR="0" indent="-292100" algn="ctr" defTabSz="914400" rtl="0" eaLnBrk="1" fontAlgn="ctr" latinLnBrk="1" hangingPunct="1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Clr>
                <a:srgbClr val="660066"/>
              </a:buClr>
              <a:buSzTx/>
              <a:buNone/>
              <a:tabLst>
                <a:tab pos="292100" algn="l"/>
                <a:tab pos="685800" algn="l"/>
              </a:tabLst>
            </a:pPr>
            <a:r>
              <a:rPr kumimoji="1" lang="en-US" altLang="ko-K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굴림체" pitchFamily="49" charset="-127"/>
              </a:rPr>
              <a:t>argi.c</a:t>
            </a: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굴림체" pitchFamily="49" charset="-127"/>
              </a:rPr>
              <a:t>, </a:t>
            </a:r>
            <a:r>
              <a:rPr kumimoji="1" lang="en-US" altLang="ko-K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굴림체" pitchFamily="49" charset="-127"/>
              </a:rPr>
              <a:t>argf.c</a:t>
            </a:r>
            <a:endParaRPr kumimoji="1" lang="ko-KR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ea typeface="굴림체" pitchFamily="49" charset="-127"/>
            </a:endParaRPr>
          </a:p>
        </p:txBody>
      </p:sp>
      <p:sp>
        <p:nvSpPr>
          <p:cNvPr id="754696" name="Rectangle 8"/>
          <p:cNvSpPr>
            <a:spLocks noChangeArrowheads="1"/>
          </p:cNvSpPr>
          <p:nvPr/>
        </p:nvSpPr>
        <p:spPr bwMode="auto">
          <a:xfrm>
            <a:off x="635000" y="1463675"/>
            <a:ext cx="7897813" cy="692150"/>
          </a:xfrm>
          <a:prstGeom prst="rect">
            <a:avLst/>
          </a:prstGeom>
          <a:noFill/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754697" name="Rectangle 9"/>
          <p:cNvSpPr>
            <a:spLocks noChangeArrowheads="1"/>
          </p:cNvSpPr>
          <p:nvPr/>
        </p:nvSpPr>
        <p:spPr bwMode="auto">
          <a:xfrm>
            <a:off x="623888" y="2266950"/>
            <a:ext cx="7897812" cy="301625"/>
          </a:xfrm>
          <a:prstGeom prst="rect">
            <a:avLst/>
          </a:prstGeom>
          <a:noFill/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pSp>
        <p:nvGrpSpPr>
          <p:cNvPr id="754702" name="Group 14"/>
          <p:cNvGrpSpPr>
            <a:grpSpLocks/>
          </p:cNvGrpSpPr>
          <p:nvPr/>
        </p:nvGrpSpPr>
        <p:grpSpPr bwMode="auto">
          <a:xfrm>
            <a:off x="601663" y="2695575"/>
            <a:ext cx="7908925" cy="2027238"/>
            <a:chOff x="379" y="1698"/>
            <a:chExt cx="4982" cy="1277"/>
          </a:xfrm>
        </p:grpSpPr>
        <p:sp>
          <p:nvSpPr>
            <p:cNvPr id="754698" name="Rectangle 10"/>
            <p:cNvSpPr>
              <a:spLocks noChangeArrowheads="1"/>
            </p:cNvSpPr>
            <p:nvPr/>
          </p:nvSpPr>
          <p:spPr bwMode="auto">
            <a:xfrm>
              <a:off x="386" y="1698"/>
              <a:ext cx="4975" cy="190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54699" name="Rectangle 11"/>
            <p:cNvSpPr>
              <a:spLocks noChangeArrowheads="1"/>
            </p:cNvSpPr>
            <p:nvPr/>
          </p:nvSpPr>
          <p:spPr bwMode="auto">
            <a:xfrm>
              <a:off x="379" y="2378"/>
              <a:ext cx="4975" cy="597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546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546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547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547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54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4700" grpId="0" animBg="1"/>
      <p:bldP spid="754701" grpId="0" animBg="1"/>
      <p:bldP spid="754696" grpId="0" animBg="1"/>
      <p:bldP spid="75469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24E57098-0A97-4FB5-9FD9-794727489145}" type="slidenum">
              <a:rPr lang="en-US" altLang="ko-KR"/>
              <a:pPr/>
              <a:t>21</a:t>
            </a:fld>
            <a:endParaRPr lang="en-US" altLang="ko-KR"/>
          </a:p>
        </p:txBody>
      </p:sp>
      <p:sp>
        <p:nvSpPr>
          <p:cNvPr id="756738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이분법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(2/2)</a:t>
            </a:r>
          </a:p>
        </p:txBody>
      </p:sp>
      <p:sp>
        <p:nvSpPr>
          <p:cNvPr id="756740" name="Text Box 4"/>
          <p:cNvSpPr txBox="1">
            <a:spLocks noChangeArrowheads="1"/>
          </p:cNvSpPr>
          <p:nvPr/>
        </p:nvSpPr>
        <p:spPr bwMode="auto">
          <a:xfrm>
            <a:off x="7816850" y="476250"/>
            <a:ext cx="12366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756741" name="Rectangle 5"/>
          <p:cNvSpPr>
            <a:spLocks noChangeArrowheads="1"/>
          </p:cNvSpPr>
          <p:nvPr/>
        </p:nvSpPr>
        <p:spPr bwMode="auto">
          <a:xfrm>
            <a:off x="538163" y="966788"/>
            <a:ext cx="8137525" cy="5054600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 lvl="1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	while((</a:t>
            </a:r>
            <a:r>
              <a:rPr kumimoji="0" lang="en-US" altLang="ko-KR" sz="1400" dirty="0" err="1">
                <a:latin typeface="Courier New" pitchFamily="49" charset="0"/>
              </a:rPr>
              <a:t>xh</a:t>
            </a:r>
            <a:r>
              <a:rPr kumimoji="0" lang="en-US" altLang="ko-KR" sz="1400" dirty="0">
                <a:latin typeface="Courier New" pitchFamily="49" charset="0"/>
              </a:rPr>
              <a:t> - xl) &gt; e) {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		</a:t>
            </a:r>
            <a:r>
              <a:rPr kumimoji="0" lang="en-US" altLang="ko-KR" sz="1400" dirty="0" err="1">
                <a:latin typeface="Courier New" pitchFamily="49" charset="0"/>
              </a:rPr>
              <a:t>xm</a:t>
            </a:r>
            <a:r>
              <a:rPr kumimoji="0" lang="en-US" altLang="ko-KR" sz="1400" dirty="0">
                <a:latin typeface="Courier New" pitchFamily="49" charset="0"/>
              </a:rPr>
              <a:t> = (</a:t>
            </a:r>
            <a:r>
              <a:rPr kumimoji="0" lang="en-US" altLang="ko-KR" sz="1400" dirty="0" err="1">
                <a:latin typeface="Courier New" pitchFamily="49" charset="0"/>
              </a:rPr>
              <a:t>xh</a:t>
            </a:r>
            <a:r>
              <a:rPr kumimoji="0" lang="en-US" altLang="ko-KR" sz="1400" dirty="0">
                <a:latin typeface="Courier New" pitchFamily="49" charset="0"/>
              </a:rPr>
              <a:t> + xl) / 2.0;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		if((f(</a:t>
            </a:r>
            <a:r>
              <a:rPr kumimoji="0" lang="en-US" altLang="ko-KR" sz="1400" dirty="0" err="1">
                <a:latin typeface="Courier New" pitchFamily="49" charset="0"/>
              </a:rPr>
              <a:t>xm</a:t>
            </a:r>
            <a:r>
              <a:rPr kumimoji="0" lang="en-US" altLang="ko-KR" sz="1400" dirty="0">
                <a:latin typeface="Courier New" pitchFamily="49" charset="0"/>
              </a:rPr>
              <a:t>)*f(</a:t>
            </a:r>
            <a:r>
              <a:rPr kumimoji="0" lang="en-US" altLang="ko-KR" sz="1400" dirty="0" err="1">
                <a:latin typeface="Courier New" pitchFamily="49" charset="0"/>
              </a:rPr>
              <a:t>xh</a:t>
            </a:r>
            <a:r>
              <a:rPr kumimoji="0" lang="en-US" altLang="ko-KR" sz="1400" dirty="0">
                <a:latin typeface="Courier New" pitchFamily="49" charset="0"/>
              </a:rPr>
              <a:t>)) == (float)0) break;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		else if((f(</a:t>
            </a:r>
            <a:r>
              <a:rPr kumimoji="0" lang="en-US" altLang="ko-KR" sz="1400" dirty="0" err="1">
                <a:latin typeface="Courier New" pitchFamily="49" charset="0"/>
              </a:rPr>
              <a:t>xm</a:t>
            </a:r>
            <a:r>
              <a:rPr kumimoji="0" lang="en-US" altLang="ko-KR" sz="1400" dirty="0">
                <a:latin typeface="Courier New" pitchFamily="49" charset="0"/>
              </a:rPr>
              <a:t>)*f(xl)) &lt; (float)0) </a:t>
            </a:r>
            <a:r>
              <a:rPr kumimoji="0" lang="en-US" altLang="ko-KR" sz="1400" dirty="0" err="1">
                <a:latin typeface="Courier New" pitchFamily="49" charset="0"/>
              </a:rPr>
              <a:t>xh</a:t>
            </a:r>
            <a:r>
              <a:rPr kumimoji="0" lang="en-US" altLang="ko-KR" sz="1400" dirty="0">
                <a:latin typeface="Courier New" pitchFamily="49" charset="0"/>
              </a:rPr>
              <a:t> = </a:t>
            </a:r>
            <a:r>
              <a:rPr kumimoji="0" lang="en-US" altLang="ko-KR" sz="1400" dirty="0" err="1">
                <a:latin typeface="Courier New" pitchFamily="49" charset="0"/>
              </a:rPr>
              <a:t>xm</a:t>
            </a:r>
            <a:r>
              <a:rPr kumimoji="0" lang="en-US" altLang="ko-KR" sz="14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		else if((f(</a:t>
            </a:r>
            <a:r>
              <a:rPr kumimoji="0" lang="en-US" altLang="ko-KR" sz="1400" dirty="0" err="1">
                <a:latin typeface="Courier New" pitchFamily="49" charset="0"/>
              </a:rPr>
              <a:t>xm</a:t>
            </a:r>
            <a:r>
              <a:rPr kumimoji="0" lang="en-US" altLang="ko-KR" sz="1400" dirty="0">
                <a:latin typeface="Courier New" pitchFamily="49" charset="0"/>
              </a:rPr>
              <a:t>)*f(</a:t>
            </a:r>
            <a:r>
              <a:rPr kumimoji="0" lang="en-US" altLang="ko-KR" sz="1400" dirty="0" err="1">
                <a:latin typeface="Courier New" pitchFamily="49" charset="0"/>
              </a:rPr>
              <a:t>xh</a:t>
            </a:r>
            <a:r>
              <a:rPr kumimoji="0" lang="en-US" altLang="ko-KR" sz="1400" dirty="0">
                <a:latin typeface="Courier New" pitchFamily="49" charset="0"/>
              </a:rPr>
              <a:t>)) &lt; (float)0) xl = </a:t>
            </a:r>
            <a:r>
              <a:rPr kumimoji="0" lang="en-US" altLang="ko-KR" sz="1400" dirty="0" err="1">
                <a:latin typeface="Courier New" pitchFamily="49" charset="0"/>
              </a:rPr>
              <a:t>xm</a:t>
            </a:r>
            <a:r>
              <a:rPr kumimoji="0" lang="en-US" altLang="ko-KR" sz="14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		else {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			</a:t>
            </a:r>
            <a:r>
              <a:rPr kumimoji="0" lang="en-US" altLang="ko-KR" sz="1400" dirty="0" err="1">
                <a:latin typeface="Courier New" pitchFamily="49" charset="0"/>
              </a:rPr>
              <a:t>printf</a:t>
            </a:r>
            <a:r>
              <a:rPr kumimoji="0" lang="en-US" altLang="ko-KR" sz="1400" dirty="0">
                <a:latin typeface="Courier New" pitchFamily="49" charset="0"/>
              </a:rPr>
              <a:t>(“Something </a:t>
            </a:r>
            <a:r>
              <a:rPr kumimoji="0" lang="en-US" altLang="ko-KR" sz="1400" dirty="0" err="1">
                <a:latin typeface="Courier New" pitchFamily="49" charset="0"/>
              </a:rPr>
              <a:t>worng</a:t>
            </a:r>
            <a:r>
              <a:rPr kumimoji="0" lang="en-US" altLang="ko-KR" sz="1400" dirty="0">
                <a:latin typeface="Courier New" pitchFamily="49" charset="0"/>
              </a:rPr>
              <a:t> --&gt; cannot find the root.\n”);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			break;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		}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		</a:t>
            </a:r>
            <a:r>
              <a:rPr kumimoji="0" lang="en-US" altLang="ko-KR" sz="1400" dirty="0" err="1">
                <a:latin typeface="Courier New" pitchFamily="49" charset="0"/>
              </a:rPr>
              <a:t>printf</a:t>
            </a:r>
            <a:r>
              <a:rPr kumimoji="0" lang="en-US" altLang="ko-KR" sz="1400" dirty="0">
                <a:latin typeface="Courier New" pitchFamily="49" charset="0"/>
              </a:rPr>
              <a:t>("[Iteration %02d]: The root is %.10f &lt;with error %.10f&gt;\n",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			    </a:t>
            </a:r>
            <a:r>
              <a:rPr kumimoji="0" lang="en-US" altLang="ko-KR" sz="1400" dirty="0" err="1">
                <a:latin typeface="Courier New" pitchFamily="49" charset="0"/>
              </a:rPr>
              <a:t>i</a:t>
            </a:r>
            <a:r>
              <a:rPr kumimoji="0" lang="en-US" altLang="ko-KR" sz="1400" dirty="0">
                <a:latin typeface="Courier New" pitchFamily="49" charset="0"/>
              </a:rPr>
              <a:t>++, </a:t>
            </a:r>
            <a:r>
              <a:rPr kumimoji="0" lang="en-US" altLang="ko-KR" sz="1400" dirty="0" err="1">
                <a:latin typeface="Courier New" pitchFamily="49" charset="0"/>
              </a:rPr>
              <a:t>xm</a:t>
            </a:r>
            <a:r>
              <a:rPr kumimoji="0" lang="en-US" altLang="ko-KR" sz="1400" dirty="0">
                <a:latin typeface="Courier New" pitchFamily="49" charset="0"/>
              </a:rPr>
              <a:t>, </a:t>
            </a:r>
            <a:r>
              <a:rPr kumimoji="0" lang="en-US" altLang="ko-KR" sz="1400" dirty="0" err="1">
                <a:latin typeface="Courier New" pitchFamily="49" charset="0"/>
              </a:rPr>
              <a:t>xh</a:t>
            </a:r>
            <a:r>
              <a:rPr kumimoji="0" lang="en-US" altLang="ko-KR" sz="1400" dirty="0">
                <a:latin typeface="Courier New" pitchFamily="49" charset="0"/>
              </a:rPr>
              <a:t>-xl);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}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float f(float x)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	return ((float)log(x + 5.0) + x);   //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}</a:t>
            </a:r>
          </a:p>
        </p:txBody>
      </p:sp>
      <p:sp>
        <p:nvSpPr>
          <p:cNvPr id="756745" name="Rectangle 9"/>
          <p:cNvSpPr>
            <a:spLocks noChangeArrowheads="1"/>
          </p:cNvSpPr>
          <p:nvPr/>
        </p:nvSpPr>
        <p:spPr bwMode="auto">
          <a:xfrm>
            <a:off x="609600" y="1196975"/>
            <a:ext cx="7897813" cy="3240088"/>
          </a:xfrm>
          <a:prstGeom prst="rect">
            <a:avLst/>
          </a:prstGeom>
          <a:noFill/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756746" name="Rectangle 10"/>
          <p:cNvSpPr>
            <a:spLocks noChangeArrowheads="1"/>
          </p:cNvSpPr>
          <p:nvPr/>
        </p:nvSpPr>
        <p:spPr bwMode="auto">
          <a:xfrm>
            <a:off x="611188" y="5013325"/>
            <a:ext cx="7897812" cy="922338"/>
          </a:xfrm>
          <a:prstGeom prst="rect">
            <a:avLst/>
          </a:prstGeom>
          <a:noFill/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756747" name="Object 11"/>
          <p:cNvGraphicFramePr>
            <a:graphicFrameLocks noChangeAspect="1"/>
          </p:cNvGraphicFramePr>
          <p:nvPr/>
        </p:nvGraphicFramePr>
        <p:xfrm>
          <a:off x="5214938" y="5434013"/>
          <a:ext cx="200660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6748" name="Equation" r:id="rId4" imgW="977760" imgH="164880" progId="Equation.DSMT4">
                  <p:embed/>
                </p:oleObj>
              </mc:Choice>
              <mc:Fallback>
                <p:oleObj name="Equation" r:id="rId4" imgW="977760" imgH="164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4938" y="5434013"/>
                        <a:ext cx="2006600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567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56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6745" grpId="0" animBg="1"/>
      <p:bldP spid="75674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04DD6EB4-A1D2-4CB6-B917-D5F1FC209E0A}" type="slidenum">
              <a:rPr lang="en-US" altLang="ko-KR"/>
              <a:pPr/>
              <a:t>22</a:t>
            </a:fld>
            <a:endParaRPr lang="en-US" altLang="ko-KR"/>
          </a:p>
        </p:txBody>
      </p:sp>
      <p:sp>
        <p:nvSpPr>
          <p:cNvPr id="758786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프로그램 실행 결과</a:t>
            </a:r>
          </a:p>
        </p:txBody>
      </p:sp>
      <p:sp>
        <p:nvSpPr>
          <p:cNvPr id="758788" name="Text Box 4"/>
          <p:cNvSpPr txBox="1">
            <a:spLocks noChangeArrowheads="1"/>
          </p:cNvSpPr>
          <p:nvPr/>
        </p:nvSpPr>
        <p:spPr bwMode="auto">
          <a:xfrm>
            <a:off x="7816850" y="476250"/>
            <a:ext cx="12366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758789" name="Picture 5" descr="bisection_iteration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013" y="869950"/>
            <a:ext cx="7313612" cy="5438775"/>
          </a:xfrm>
          <a:prstGeom prst="rect">
            <a:avLst/>
          </a:prstGeom>
          <a:noFill/>
        </p:spPr>
      </p:pic>
      <p:pic>
        <p:nvPicPr>
          <p:cNvPr id="758790" name="Picture 6" descr="bisection_iteration-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6375" y="869950"/>
            <a:ext cx="7313613" cy="5438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5B0A733C-F2DA-4B25-B2C2-F6332CC5DCE2}" type="slidenum">
              <a:rPr lang="en-US" altLang="ko-KR"/>
              <a:pPr/>
              <a:t>23</a:t>
            </a:fld>
            <a:endParaRPr lang="en-US" altLang="ko-KR"/>
          </a:p>
        </p:txBody>
      </p:sp>
      <p:sp>
        <p:nvSpPr>
          <p:cNvPr id="760834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다른 함수의 예와 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(1/2)</a:t>
            </a:r>
          </a:p>
        </p:txBody>
      </p:sp>
      <p:sp>
        <p:nvSpPr>
          <p:cNvPr id="760835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1774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대상 함수</a:t>
            </a:r>
            <a:r>
              <a:rPr lang="en-US" altLang="ko-KR" sz="2000">
                <a:ea typeface="HY헤드라인M" pitchFamily="18" charset="-127"/>
              </a:rPr>
              <a:t>: 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이분법 알고리즘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프로그램</a:t>
            </a:r>
            <a:r>
              <a:rPr lang="en-US" altLang="ko-KR" sz="2000">
                <a:ea typeface="HY헤드라인M" pitchFamily="18" charset="-127"/>
              </a:rPr>
              <a:t>) </a:t>
            </a:r>
            <a:r>
              <a:rPr lang="ko-KR" altLang="en-US" sz="2000">
                <a:ea typeface="HY헤드라인M" pitchFamily="18" charset="-127"/>
              </a:rPr>
              <a:t>자체는 동일하며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단지 함수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만 다음과 같이 달리하면 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760836" name="Text Box 4"/>
          <p:cNvSpPr txBox="1">
            <a:spLocks noChangeArrowheads="1"/>
          </p:cNvSpPr>
          <p:nvPr/>
        </p:nvSpPr>
        <p:spPr bwMode="auto">
          <a:xfrm>
            <a:off x="7816850" y="476250"/>
            <a:ext cx="12366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760837" name="Object 5"/>
          <p:cNvGraphicFramePr>
            <a:graphicFrameLocks noChangeAspect="1"/>
          </p:cNvGraphicFramePr>
          <p:nvPr/>
        </p:nvGraphicFramePr>
        <p:xfrm>
          <a:off x="1908175" y="989013"/>
          <a:ext cx="2979738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838" name="Equation" r:id="rId5" imgW="1041120" imgH="190440" progId="Equation.DSMT4">
                  <p:embed/>
                </p:oleObj>
              </mc:Choice>
              <mc:Fallback>
                <p:oleObj name="Equation" r:id="rId5" imgW="1041120" imgH="190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989013"/>
                        <a:ext cx="2979738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60838" name="Picture 6" descr="bisection_iteration-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4213" y="2987675"/>
            <a:ext cx="8135937" cy="1428750"/>
          </a:xfrm>
          <a:prstGeom prst="rect">
            <a:avLst/>
          </a:prstGeom>
          <a:noFill/>
        </p:spPr>
      </p:pic>
      <p:sp>
        <p:nvSpPr>
          <p:cNvPr id="760839" name="Text Box 7"/>
          <p:cNvSpPr txBox="1">
            <a:spLocks noChangeArrowheads="1"/>
          </p:cNvSpPr>
          <p:nvPr/>
        </p:nvSpPr>
        <p:spPr bwMode="auto">
          <a:xfrm>
            <a:off x="323850" y="4606925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참고</a:t>
            </a:r>
            <a:r>
              <a:rPr lang="en-US" altLang="ko-KR" sz="2000">
                <a:ea typeface="HY헤드라인M" pitchFamily="18" charset="-127"/>
              </a:rPr>
              <a:t>: pow(x, y) = x</a:t>
            </a:r>
            <a:r>
              <a:rPr lang="en-US" altLang="ko-KR" sz="2000" baseline="30000">
                <a:ea typeface="HY헤드라인M" pitchFamily="18" charset="-127"/>
              </a:rPr>
              <a:t>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40D637C8-FCC8-48AD-AF7F-3F0A0B3B1A7E}" type="slidenum">
              <a:rPr lang="en-US" altLang="ko-KR"/>
              <a:pPr/>
              <a:t>24</a:t>
            </a:fld>
            <a:endParaRPr lang="en-US" altLang="ko-KR"/>
          </a:p>
        </p:txBody>
      </p:sp>
      <p:sp>
        <p:nvSpPr>
          <p:cNvPr id="828418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다른 함수의 예와 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(2/2)</a:t>
            </a:r>
          </a:p>
        </p:txBody>
      </p:sp>
      <p:sp>
        <p:nvSpPr>
          <p:cNvPr id="828420" name="Text Box 4"/>
          <p:cNvSpPr txBox="1">
            <a:spLocks noChangeArrowheads="1"/>
          </p:cNvSpPr>
          <p:nvPr/>
        </p:nvSpPr>
        <p:spPr bwMode="auto">
          <a:xfrm>
            <a:off x="7816850" y="476250"/>
            <a:ext cx="12366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828424" name="Picture 8" descr="bisection_iteration-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981075"/>
            <a:ext cx="7542212" cy="5400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FA3382B0-A65B-4567-AE59-A2CFD4309EAD}" type="slidenum">
              <a:rPr lang="en-US" altLang="ko-KR"/>
              <a:pPr/>
              <a:t>25</a:t>
            </a:fld>
            <a:endParaRPr lang="en-US" altLang="ko-KR"/>
          </a:p>
        </p:txBody>
      </p:sp>
      <p:sp>
        <p:nvSpPr>
          <p:cNvPr id="762882" name="Rectangle 2"/>
          <p:cNvSpPr>
            <a:spLocks noChangeArrowheads="1"/>
          </p:cNvSpPr>
          <p:nvPr/>
        </p:nvSpPr>
        <p:spPr bwMode="auto">
          <a:xfrm>
            <a:off x="815975" y="163513"/>
            <a:ext cx="6348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이분법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재귀 알고리즘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(recursive algorithm)</a:t>
            </a:r>
          </a:p>
        </p:txBody>
      </p:sp>
      <p:sp>
        <p:nvSpPr>
          <p:cNvPr id="762884" name="Text Box 4"/>
          <p:cNvSpPr txBox="1">
            <a:spLocks noChangeArrowheads="1"/>
          </p:cNvSpPr>
          <p:nvPr/>
        </p:nvSpPr>
        <p:spPr bwMode="auto">
          <a:xfrm>
            <a:off x="7816850" y="476250"/>
            <a:ext cx="12366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762889" name="Rectangle 9"/>
          <p:cNvSpPr>
            <a:spLocks noChangeArrowheads="1"/>
          </p:cNvSpPr>
          <p:nvPr/>
        </p:nvSpPr>
        <p:spPr bwMode="auto">
          <a:xfrm>
            <a:off x="611188" y="1074738"/>
            <a:ext cx="7777162" cy="5194300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2000" b="1" dirty="0"/>
              <a:t>procedure</a:t>
            </a:r>
            <a:r>
              <a:rPr kumimoji="0" lang="en-US" altLang="ko-KR" sz="2000" dirty="0"/>
              <a:t> </a:t>
            </a:r>
            <a:r>
              <a:rPr kumimoji="0" lang="en-US" altLang="ko-KR" sz="2000" i="1" dirty="0"/>
              <a:t>bisection</a:t>
            </a:r>
            <a:r>
              <a:rPr kumimoji="0" lang="en-US" altLang="ko-KR" sz="2000" dirty="0"/>
              <a:t>(</a:t>
            </a:r>
            <a:r>
              <a:rPr kumimoji="0" lang="en-US" altLang="ko-KR" sz="2000" i="1" dirty="0"/>
              <a:t>x</a:t>
            </a:r>
            <a:r>
              <a:rPr kumimoji="0" lang="en-US" altLang="ko-KR" sz="2000" i="1" baseline="-25000" dirty="0"/>
              <a:t>l</a:t>
            </a:r>
            <a:r>
              <a:rPr kumimoji="0" lang="en-US" altLang="ko-KR" sz="2000" dirty="0"/>
              <a:t>, </a:t>
            </a:r>
            <a:r>
              <a:rPr kumimoji="0" lang="en-US" altLang="ko-KR" sz="2000" i="1" dirty="0" err="1"/>
              <a:t>x</a:t>
            </a:r>
            <a:r>
              <a:rPr kumimoji="0" lang="en-US" altLang="ko-KR" sz="2000" i="1" baseline="-25000" dirty="0" err="1"/>
              <a:t>h</a:t>
            </a:r>
            <a:r>
              <a:rPr kumimoji="0" lang="en-US" altLang="ko-KR" sz="2000" dirty="0"/>
              <a:t>, </a:t>
            </a:r>
            <a:r>
              <a:rPr kumimoji="0" lang="en-US" altLang="ko-KR" sz="2000" i="1" dirty="0"/>
              <a:t>e</a:t>
            </a:r>
            <a:r>
              <a:rPr kumimoji="0" lang="en-US" altLang="ko-KR" sz="2000" dirty="0"/>
              <a:t>: real numbers)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2000" dirty="0"/>
              <a:t>{ </a:t>
            </a:r>
            <a:r>
              <a:rPr kumimoji="0" lang="en-US" altLang="ko-KR" sz="2000" i="1" dirty="0"/>
              <a:t>x</a:t>
            </a:r>
            <a:r>
              <a:rPr kumimoji="0" lang="en-US" altLang="ko-KR" sz="2000" i="1" baseline="-25000" dirty="0"/>
              <a:t>l</a:t>
            </a:r>
            <a:r>
              <a:rPr kumimoji="0" lang="en-US" altLang="ko-KR" sz="2000" baseline="-25000" dirty="0"/>
              <a:t> </a:t>
            </a:r>
            <a:r>
              <a:rPr kumimoji="0" lang="en-US" altLang="ko-KR" sz="2000" dirty="0"/>
              <a:t>is a left bound value of the range having a root.}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2000" dirty="0"/>
              <a:t>{ </a:t>
            </a:r>
            <a:r>
              <a:rPr kumimoji="0" lang="en-US" altLang="ko-KR" sz="2000" i="1" dirty="0" err="1"/>
              <a:t>x</a:t>
            </a:r>
            <a:r>
              <a:rPr kumimoji="0" lang="en-US" altLang="ko-KR" sz="2000" i="1" baseline="-25000" dirty="0" err="1"/>
              <a:t>h</a:t>
            </a:r>
            <a:r>
              <a:rPr kumimoji="0" lang="en-US" altLang="ko-KR" sz="2000" baseline="-25000" dirty="0"/>
              <a:t> </a:t>
            </a:r>
            <a:r>
              <a:rPr kumimoji="0" lang="en-US" altLang="ko-KR" sz="2000" dirty="0"/>
              <a:t>is a </a:t>
            </a:r>
            <a:r>
              <a:rPr kumimoji="0" lang="en-US" altLang="ko-KR" sz="2000" dirty="0" smtClean="0"/>
              <a:t>right bound </a:t>
            </a:r>
            <a:r>
              <a:rPr kumimoji="0" lang="en-US" altLang="ko-KR" sz="2000" dirty="0"/>
              <a:t>value of the range having a root.}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2000" dirty="0"/>
              <a:t>{ </a:t>
            </a:r>
            <a:r>
              <a:rPr kumimoji="0" lang="en-US" altLang="ko-KR" sz="2000" i="1" dirty="0"/>
              <a:t>e</a:t>
            </a:r>
            <a:r>
              <a:rPr kumimoji="0" lang="en-US" altLang="ko-KR" sz="2000" baseline="-25000" dirty="0"/>
              <a:t> </a:t>
            </a:r>
            <a:r>
              <a:rPr kumimoji="0" lang="en-US" altLang="ko-KR" sz="2000" dirty="0"/>
              <a:t>is an allowable error value.}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2000" i="1" dirty="0"/>
              <a:t>	</a:t>
            </a:r>
            <a:r>
              <a:rPr kumimoji="0" lang="en-US" altLang="ko-KR" sz="2000" i="1" dirty="0" err="1"/>
              <a:t>x</a:t>
            </a:r>
            <a:r>
              <a:rPr kumimoji="0" lang="en-US" altLang="ko-KR" i="1" baseline="-25000" dirty="0" err="1"/>
              <a:t>m</a:t>
            </a:r>
            <a:r>
              <a:rPr kumimoji="0" lang="en-US" altLang="ko-KR" sz="2000" dirty="0"/>
              <a:t> := (</a:t>
            </a:r>
            <a:r>
              <a:rPr kumimoji="0" lang="en-US" altLang="ko-KR" sz="2000" i="1" dirty="0" err="1"/>
              <a:t>x</a:t>
            </a:r>
            <a:r>
              <a:rPr kumimoji="0" lang="en-US" altLang="ko-KR" sz="2000" i="1" baseline="-25000" dirty="0" err="1"/>
              <a:t>h</a:t>
            </a:r>
            <a:r>
              <a:rPr kumimoji="0" lang="en-US" altLang="ko-KR" sz="2000" dirty="0"/>
              <a:t> + </a:t>
            </a:r>
            <a:r>
              <a:rPr kumimoji="0" lang="en-US" altLang="ko-KR" sz="2000" i="1" dirty="0"/>
              <a:t>x</a:t>
            </a:r>
            <a:r>
              <a:rPr kumimoji="0" lang="en-US" altLang="ko-KR" sz="2000" i="1" baseline="-25000" dirty="0"/>
              <a:t>l</a:t>
            </a:r>
            <a:r>
              <a:rPr kumimoji="0" lang="en-US" altLang="ko-KR" sz="2000" dirty="0"/>
              <a:t>) / 2;    {get a medium value}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2000" dirty="0"/>
              <a:t>	</a:t>
            </a:r>
            <a:r>
              <a:rPr kumimoji="0" lang="en-US" altLang="ko-KR" sz="2000" b="1" dirty="0"/>
              <a:t>if</a:t>
            </a:r>
            <a:r>
              <a:rPr kumimoji="0" lang="en-US" altLang="ko-KR" sz="2000" dirty="0"/>
              <a:t> </a:t>
            </a:r>
            <a:r>
              <a:rPr kumimoji="0" lang="en-US" altLang="ko-KR" sz="2000" i="1" dirty="0"/>
              <a:t>f</a:t>
            </a:r>
            <a:r>
              <a:rPr kumimoji="0" lang="en-US" altLang="ko-KR" sz="2000" dirty="0"/>
              <a:t>(</a:t>
            </a:r>
            <a:r>
              <a:rPr kumimoji="0" lang="en-US" altLang="ko-KR" sz="2000" i="1" dirty="0" err="1"/>
              <a:t>x</a:t>
            </a:r>
            <a:r>
              <a:rPr kumimoji="0" lang="en-US" altLang="ko-KR" i="1" baseline="-25000" dirty="0" err="1"/>
              <a:t>m</a:t>
            </a:r>
            <a:r>
              <a:rPr kumimoji="0" lang="en-US" altLang="ko-KR" sz="2000" dirty="0"/>
              <a:t>)</a:t>
            </a:r>
            <a:r>
              <a:rPr kumimoji="0" lang="en-US" altLang="ko-KR" sz="2000" dirty="0">
                <a:sym typeface="Symbol" pitchFamily="18" charset="2"/>
              </a:rPr>
              <a:t></a:t>
            </a:r>
            <a:r>
              <a:rPr kumimoji="0" lang="en-US" altLang="ko-KR" sz="2000" i="1" dirty="0">
                <a:sym typeface="Symbol" pitchFamily="18" charset="2"/>
              </a:rPr>
              <a:t>f</a:t>
            </a:r>
            <a:r>
              <a:rPr kumimoji="0" lang="en-US" altLang="ko-KR" sz="2000" dirty="0">
                <a:sym typeface="Symbol" pitchFamily="18" charset="2"/>
              </a:rPr>
              <a:t>(</a:t>
            </a:r>
            <a:r>
              <a:rPr kumimoji="0" lang="en-US" altLang="ko-KR" sz="2000" i="1" dirty="0" err="1"/>
              <a:t>x</a:t>
            </a:r>
            <a:r>
              <a:rPr kumimoji="0" lang="en-US" altLang="ko-KR" sz="2000" i="1" baseline="-25000" dirty="0" err="1"/>
              <a:t>h</a:t>
            </a:r>
            <a:r>
              <a:rPr kumimoji="0" lang="en-US" altLang="ko-KR" sz="2000" dirty="0">
                <a:sym typeface="Symbol" pitchFamily="18" charset="2"/>
              </a:rPr>
              <a:t>) = 0 </a:t>
            </a:r>
            <a:r>
              <a:rPr kumimoji="0" lang="en-US" altLang="ko-KR" sz="2000" b="1" dirty="0">
                <a:sym typeface="Symbol" pitchFamily="18" charset="2"/>
              </a:rPr>
              <a:t>then</a:t>
            </a:r>
            <a:r>
              <a:rPr kumimoji="0" lang="en-US" altLang="ko-KR" sz="2000" dirty="0">
                <a:sym typeface="Symbol" pitchFamily="18" charset="2"/>
              </a:rPr>
              <a:t> </a:t>
            </a:r>
            <a:r>
              <a:rPr kumimoji="0" lang="en-US" altLang="ko-KR" sz="2000" b="1" dirty="0">
                <a:sym typeface="Symbol" pitchFamily="18" charset="2"/>
              </a:rPr>
              <a:t>return</a:t>
            </a:r>
            <a:r>
              <a:rPr kumimoji="0" lang="en-US" altLang="ko-KR" sz="2000" dirty="0">
                <a:sym typeface="Symbol" pitchFamily="18" charset="2"/>
              </a:rPr>
              <a:t> </a:t>
            </a:r>
            <a:r>
              <a:rPr kumimoji="0" lang="en-US" altLang="ko-KR" sz="2000" i="1" dirty="0" err="1"/>
              <a:t>x</a:t>
            </a:r>
            <a:r>
              <a:rPr kumimoji="0" lang="en-US" altLang="ko-KR" i="1" baseline="-25000" dirty="0" err="1"/>
              <a:t>m</a:t>
            </a:r>
            <a:r>
              <a:rPr kumimoji="0" lang="en-US" altLang="ko-KR" sz="2000" dirty="0">
                <a:sym typeface="Symbol" pitchFamily="18" charset="2"/>
              </a:rPr>
              <a:t>;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2000" dirty="0">
                <a:sym typeface="Symbol" pitchFamily="18" charset="2"/>
              </a:rPr>
              <a:t>	</a:t>
            </a:r>
            <a:r>
              <a:rPr kumimoji="0" lang="en-US" altLang="ko-KR" sz="2000" b="1" dirty="0">
                <a:sym typeface="Symbol" pitchFamily="18" charset="2"/>
              </a:rPr>
              <a:t>else if</a:t>
            </a:r>
            <a:r>
              <a:rPr kumimoji="0" lang="en-US" altLang="ko-KR" sz="2000" dirty="0">
                <a:sym typeface="Symbol" pitchFamily="18" charset="2"/>
              </a:rPr>
              <a:t> </a:t>
            </a:r>
            <a:r>
              <a:rPr kumimoji="0" lang="en-US" altLang="ko-KR" sz="2000" i="1" dirty="0"/>
              <a:t>f</a:t>
            </a:r>
            <a:r>
              <a:rPr kumimoji="0" lang="en-US" altLang="ko-KR" sz="2000" dirty="0"/>
              <a:t>(</a:t>
            </a:r>
            <a:r>
              <a:rPr kumimoji="0" lang="en-US" altLang="ko-KR" sz="2000" i="1" dirty="0" err="1"/>
              <a:t>x</a:t>
            </a:r>
            <a:r>
              <a:rPr kumimoji="0" lang="en-US" altLang="ko-KR" i="1" baseline="-25000" dirty="0" err="1"/>
              <a:t>m</a:t>
            </a:r>
            <a:r>
              <a:rPr kumimoji="0" lang="en-US" altLang="ko-KR" sz="2000" dirty="0"/>
              <a:t>)</a:t>
            </a:r>
            <a:r>
              <a:rPr kumimoji="0" lang="en-US" altLang="ko-KR" sz="2000" dirty="0">
                <a:sym typeface="Symbol" pitchFamily="18" charset="2"/>
              </a:rPr>
              <a:t></a:t>
            </a:r>
            <a:r>
              <a:rPr kumimoji="0" lang="en-US" altLang="ko-KR" sz="2000" i="1" dirty="0">
                <a:sym typeface="Symbol" pitchFamily="18" charset="2"/>
              </a:rPr>
              <a:t>f</a:t>
            </a:r>
            <a:r>
              <a:rPr kumimoji="0" lang="en-US" altLang="ko-KR" sz="2000" dirty="0">
                <a:sym typeface="Symbol" pitchFamily="18" charset="2"/>
              </a:rPr>
              <a:t>(</a:t>
            </a:r>
            <a:r>
              <a:rPr kumimoji="0" lang="en-US" altLang="ko-KR" sz="2000" i="1" dirty="0"/>
              <a:t>x</a:t>
            </a:r>
            <a:r>
              <a:rPr kumimoji="0" lang="en-US" altLang="ko-KR" sz="2000" i="1" baseline="-25000" dirty="0"/>
              <a:t>l</a:t>
            </a:r>
            <a:r>
              <a:rPr kumimoji="0" lang="en-US" altLang="ko-KR" sz="2000" dirty="0">
                <a:sym typeface="Symbol" pitchFamily="18" charset="2"/>
              </a:rPr>
              <a:t>) &lt; 0 </a:t>
            </a:r>
            <a:r>
              <a:rPr kumimoji="0" lang="en-US" altLang="ko-KR" sz="2000" b="1" dirty="0">
                <a:sym typeface="Symbol" pitchFamily="18" charset="2"/>
              </a:rPr>
              <a:t>then</a:t>
            </a:r>
            <a:r>
              <a:rPr kumimoji="0" lang="en-US" altLang="ko-KR" sz="2000" dirty="0">
                <a:sym typeface="Symbol" pitchFamily="18" charset="2"/>
              </a:rPr>
              <a:t> </a:t>
            </a:r>
            <a:r>
              <a:rPr kumimoji="0" lang="en-US" altLang="ko-KR" sz="2000" i="1" dirty="0" err="1"/>
              <a:t>x</a:t>
            </a:r>
            <a:r>
              <a:rPr kumimoji="0" lang="en-US" altLang="ko-KR" sz="2000" i="1" baseline="-25000" dirty="0" err="1"/>
              <a:t>h</a:t>
            </a:r>
            <a:r>
              <a:rPr kumimoji="0" lang="en-US" altLang="ko-KR" sz="2000" dirty="0">
                <a:sym typeface="Symbol" pitchFamily="18" charset="2"/>
              </a:rPr>
              <a:t> := </a:t>
            </a:r>
            <a:r>
              <a:rPr kumimoji="0" lang="en-US" altLang="ko-KR" sz="2000" i="1" dirty="0" err="1"/>
              <a:t>x</a:t>
            </a:r>
            <a:r>
              <a:rPr kumimoji="0" lang="en-US" altLang="ko-KR" i="1" baseline="-25000" dirty="0" err="1"/>
              <a:t>m</a:t>
            </a:r>
            <a:r>
              <a:rPr kumimoji="0" lang="en-US" altLang="ko-KR" sz="2000" dirty="0">
                <a:sym typeface="Symbol" pitchFamily="18" charset="2"/>
              </a:rPr>
              <a:t>;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2000" dirty="0">
                <a:sym typeface="Symbol" pitchFamily="18" charset="2"/>
              </a:rPr>
              <a:t>	</a:t>
            </a:r>
            <a:r>
              <a:rPr kumimoji="0" lang="en-US" altLang="ko-KR" sz="2000" b="1" dirty="0">
                <a:sym typeface="Symbol" pitchFamily="18" charset="2"/>
              </a:rPr>
              <a:t>else</a:t>
            </a:r>
            <a:r>
              <a:rPr kumimoji="0" lang="en-US" altLang="ko-KR" sz="2000" dirty="0">
                <a:sym typeface="Symbol" pitchFamily="18" charset="2"/>
              </a:rPr>
              <a:t> if </a:t>
            </a:r>
            <a:r>
              <a:rPr kumimoji="0" lang="en-US" altLang="ko-KR" sz="2000" i="1" dirty="0"/>
              <a:t>f</a:t>
            </a:r>
            <a:r>
              <a:rPr kumimoji="0" lang="en-US" altLang="ko-KR" sz="2000" dirty="0"/>
              <a:t>(</a:t>
            </a:r>
            <a:r>
              <a:rPr kumimoji="0" lang="en-US" altLang="ko-KR" sz="2000" i="1" dirty="0" err="1"/>
              <a:t>x</a:t>
            </a:r>
            <a:r>
              <a:rPr kumimoji="0" lang="en-US" altLang="ko-KR" i="1" baseline="-25000" dirty="0" err="1"/>
              <a:t>m</a:t>
            </a:r>
            <a:r>
              <a:rPr kumimoji="0" lang="en-US" altLang="ko-KR" sz="2000" dirty="0"/>
              <a:t>)</a:t>
            </a:r>
            <a:r>
              <a:rPr kumimoji="0" lang="en-US" altLang="ko-KR" sz="2000" dirty="0">
                <a:sym typeface="Symbol" pitchFamily="18" charset="2"/>
              </a:rPr>
              <a:t></a:t>
            </a:r>
            <a:r>
              <a:rPr kumimoji="0" lang="en-US" altLang="ko-KR" sz="2000" i="1" dirty="0">
                <a:sym typeface="Symbol" pitchFamily="18" charset="2"/>
              </a:rPr>
              <a:t>f</a:t>
            </a:r>
            <a:r>
              <a:rPr kumimoji="0" lang="en-US" altLang="ko-KR" sz="2000" dirty="0">
                <a:sym typeface="Symbol" pitchFamily="18" charset="2"/>
              </a:rPr>
              <a:t>(</a:t>
            </a:r>
            <a:r>
              <a:rPr kumimoji="0" lang="en-US" altLang="ko-KR" sz="2000" i="1" dirty="0" err="1"/>
              <a:t>x</a:t>
            </a:r>
            <a:r>
              <a:rPr kumimoji="0" lang="en-US" altLang="ko-KR" sz="2000" i="1" baseline="-25000" dirty="0" err="1"/>
              <a:t>h</a:t>
            </a:r>
            <a:r>
              <a:rPr kumimoji="0" lang="en-US" altLang="ko-KR" sz="2000" dirty="0">
                <a:sym typeface="Symbol" pitchFamily="18" charset="2"/>
              </a:rPr>
              <a:t>) &lt; 0 </a:t>
            </a:r>
            <a:r>
              <a:rPr kumimoji="0" lang="en-US" altLang="ko-KR" sz="2000" b="1" dirty="0">
                <a:sym typeface="Symbol" pitchFamily="18" charset="2"/>
              </a:rPr>
              <a:t>then</a:t>
            </a:r>
            <a:r>
              <a:rPr kumimoji="0" lang="en-US" altLang="ko-KR" sz="2000" dirty="0">
                <a:sym typeface="Symbol" pitchFamily="18" charset="2"/>
              </a:rPr>
              <a:t> </a:t>
            </a:r>
            <a:r>
              <a:rPr kumimoji="0" lang="en-US" altLang="ko-KR" sz="2000" i="1" dirty="0"/>
              <a:t>x</a:t>
            </a:r>
            <a:r>
              <a:rPr kumimoji="0" lang="en-US" altLang="ko-KR" sz="2000" i="1" baseline="-25000" dirty="0"/>
              <a:t>l</a:t>
            </a:r>
            <a:r>
              <a:rPr kumimoji="0" lang="en-US" altLang="ko-KR" sz="2000" dirty="0">
                <a:sym typeface="Symbol" pitchFamily="18" charset="2"/>
              </a:rPr>
              <a:t> := </a:t>
            </a:r>
            <a:r>
              <a:rPr kumimoji="0" lang="en-US" altLang="ko-KR" sz="2000" i="1" dirty="0" err="1"/>
              <a:t>x</a:t>
            </a:r>
            <a:r>
              <a:rPr kumimoji="0" lang="en-US" altLang="ko-KR" i="1" baseline="-25000" dirty="0" err="1"/>
              <a:t>m</a:t>
            </a:r>
            <a:r>
              <a:rPr kumimoji="0" lang="en-US" altLang="ko-KR" sz="2000" dirty="0">
                <a:sym typeface="Symbol" pitchFamily="18" charset="2"/>
              </a:rPr>
              <a:t>;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2000" dirty="0">
                <a:sym typeface="Symbol" pitchFamily="18" charset="2"/>
              </a:rPr>
              <a:t>	</a:t>
            </a:r>
            <a:r>
              <a:rPr kumimoji="0" lang="en-US" altLang="ko-KR" sz="2000" b="1" dirty="0">
                <a:sym typeface="Symbol" pitchFamily="18" charset="2"/>
              </a:rPr>
              <a:t>else</a:t>
            </a:r>
            <a:r>
              <a:rPr kumimoji="0" lang="en-US" altLang="ko-KR" sz="2000" dirty="0">
                <a:sym typeface="Symbol" pitchFamily="18" charset="2"/>
              </a:rPr>
              <a:t> </a:t>
            </a:r>
            <a:r>
              <a:rPr kumimoji="0" lang="en-US" altLang="ko-KR" sz="2000" b="1" dirty="0">
                <a:sym typeface="Symbol" pitchFamily="18" charset="2"/>
              </a:rPr>
              <a:t>break</a:t>
            </a:r>
            <a:r>
              <a:rPr kumimoji="0" lang="en-US" altLang="ko-KR" sz="2000" dirty="0">
                <a:sym typeface="Symbol" pitchFamily="18" charset="2"/>
              </a:rPr>
              <a:t>;  {something wrong </a:t>
            </a:r>
            <a:r>
              <a:rPr kumimoji="0" lang="en-US" altLang="ko-KR" sz="2000" dirty="0">
                <a:sym typeface="Wingdings" pitchFamily="2" charset="2"/>
              </a:rPr>
              <a:t> cannot find the root.}</a:t>
            </a:r>
            <a:endParaRPr kumimoji="0" lang="en-US" altLang="ko-KR" sz="2000" dirty="0">
              <a:sym typeface="Symbol" pitchFamily="18" charset="2"/>
            </a:endParaRP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2000" b="1" dirty="0"/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2000" b="1" dirty="0"/>
              <a:t>	if </a:t>
            </a:r>
            <a:r>
              <a:rPr kumimoji="0" lang="en-US" altLang="ko-KR" sz="2000" dirty="0"/>
              <a:t>(</a:t>
            </a:r>
            <a:r>
              <a:rPr kumimoji="0" lang="en-US" altLang="ko-KR" sz="2000" i="1" dirty="0" err="1"/>
              <a:t>x</a:t>
            </a:r>
            <a:r>
              <a:rPr kumimoji="0" lang="en-US" altLang="ko-KR" sz="2000" i="1" baseline="-25000" dirty="0" err="1"/>
              <a:t>h</a:t>
            </a:r>
            <a:r>
              <a:rPr kumimoji="0" lang="en-US" altLang="ko-KR" sz="2000" dirty="0"/>
              <a:t> </a:t>
            </a:r>
            <a:r>
              <a:rPr kumimoji="0" lang="en-US" altLang="ko-KR" sz="1800" dirty="0"/>
              <a:t>−</a:t>
            </a:r>
            <a:r>
              <a:rPr kumimoji="0" lang="en-US" altLang="ko-KR" sz="2000" dirty="0"/>
              <a:t> </a:t>
            </a:r>
            <a:r>
              <a:rPr kumimoji="0" lang="en-US" altLang="ko-KR" sz="2000" i="1" dirty="0"/>
              <a:t>x</a:t>
            </a:r>
            <a:r>
              <a:rPr kumimoji="0" lang="en-US" altLang="ko-KR" sz="2000" i="1" baseline="-25000" dirty="0"/>
              <a:t>l</a:t>
            </a:r>
            <a:r>
              <a:rPr kumimoji="0" lang="en-US" altLang="ko-KR" sz="2000" dirty="0"/>
              <a:t>) </a:t>
            </a:r>
            <a:r>
              <a:rPr kumimoji="0" lang="en-US" altLang="ko-KR" sz="2000" dirty="0">
                <a:sym typeface="Symbol" pitchFamily="18" charset="2"/>
              </a:rPr>
              <a:t> </a:t>
            </a:r>
            <a:r>
              <a:rPr kumimoji="0" lang="en-US" altLang="ko-KR" sz="2000" i="1" dirty="0">
                <a:sym typeface="Symbol" pitchFamily="18" charset="2"/>
              </a:rPr>
              <a:t>e</a:t>
            </a:r>
            <a:r>
              <a:rPr kumimoji="0" lang="en-US" altLang="ko-KR" sz="2000" dirty="0">
                <a:sym typeface="Symbol" pitchFamily="18" charset="2"/>
              </a:rPr>
              <a:t> </a:t>
            </a:r>
            <a:r>
              <a:rPr kumimoji="0" lang="en-US" altLang="ko-KR" sz="2000" b="1" dirty="0">
                <a:sym typeface="Symbol" pitchFamily="18" charset="2"/>
              </a:rPr>
              <a:t>then</a:t>
            </a:r>
            <a:r>
              <a:rPr kumimoji="0" lang="en-US" altLang="ko-KR" sz="2000" dirty="0">
                <a:sym typeface="Symbol" pitchFamily="18" charset="2"/>
              </a:rPr>
              <a:t> </a:t>
            </a:r>
            <a:r>
              <a:rPr kumimoji="0" lang="en-US" altLang="ko-KR" sz="2000" b="1" dirty="0">
                <a:sym typeface="Symbol" pitchFamily="18" charset="2"/>
              </a:rPr>
              <a:t>return</a:t>
            </a:r>
            <a:r>
              <a:rPr kumimoji="0" lang="en-US" altLang="ko-KR" sz="2000" dirty="0">
                <a:sym typeface="Symbol" pitchFamily="18" charset="2"/>
              </a:rPr>
              <a:t> </a:t>
            </a:r>
            <a:r>
              <a:rPr kumimoji="0" lang="en-US" altLang="ko-KR" sz="2000" i="1" dirty="0" err="1"/>
              <a:t>x</a:t>
            </a:r>
            <a:r>
              <a:rPr kumimoji="0" lang="en-US" altLang="ko-KR" i="1" baseline="-25000" dirty="0" err="1"/>
              <a:t>m</a:t>
            </a:r>
            <a:endParaRPr kumimoji="0" lang="en-US" altLang="en-US" sz="2000" b="1" dirty="0">
              <a:sym typeface="Symbol" pitchFamily="18" charset="2"/>
            </a:endParaRP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2000" b="1" dirty="0"/>
              <a:t>	else return </a:t>
            </a:r>
            <a:r>
              <a:rPr kumimoji="0" lang="en-US" altLang="ko-KR" sz="2000" i="1" dirty="0">
                <a:solidFill>
                  <a:schemeClr val="accent2"/>
                </a:solidFill>
              </a:rPr>
              <a:t>bisection</a:t>
            </a:r>
            <a:r>
              <a:rPr kumimoji="0" lang="en-US" altLang="ko-KR" sz="2000" dirty="0"/>
              <a:t>(</a:t>
            </a:r>
            <a:r>
              <a:rPr kumimoji="0" lang="en-US" altLang="ko-KR" sz="2000" i="1" dirty="0" err="1"/>
              <a:t>x</a:t>
            </a:r>
            <a:r>
              <a:rPr kumimoji="0" lang="en-US" altLang="ko-KR" sz="2000" i="1" baseline="-25000" dirty="0" err="1"/>
              <a:t>h</a:t>
            </a:r>
            <a:r>
              <a:rPr kumimoji="0" lang="en-US" altLang="ko-KR" sz="2000" dirty="0"/>
              <a:t>, </a:t>
            </a:r>
            <a:r>
              <a:rPr kumimoji="0" lang="en-US" altLang="ko-KR" sz="2000" i="1" dirty="0"/>
              <a:t>x</a:t>
            </a:r>
            <a:r>
              <a:rPr kumimoji="0" lang="en-US" altLang="ko-KR" sz="2000" i="1" baseline="-25000" dirty="0"/>
              <a:t>l</a:t>
            </a:r>
            <a:r>
              <a:rPr kumimoji="0" lang="en-US" altLang="ko-KR" sz="2000" dirty="0"/>
              <a:t>, </a:t>
            </a:r>
            <a:r>
              <a:rPr kumimoji="0" lang="en-US" altLang="ko-KR" sz="2000" i="1" dirty="0"/>
              <a:t>e</a:t>
            </a:r>
            <a:r>
              <a:rPr kumimoji="0" lang="en-US" altLang="ko-KR" sz="2000" dirty="0"/>
              <a:t>);</a:t>
            </a:r>
          </a:p>
        </p:txBody>
      </p:sp>
      <p:sp>
        <p:nvSpPr>
          <p:cNvPr id="762890" name="Rectangle 10"/>
          <p:cNvSpPr>
            <a:spLocks noChangeArrowheads="1"/>
          </p:cNvSpPr>
          <p:nvPr/>
        </p:nvSpPr>
        <p:spPr bwMode="auto">
          <a:xfrm>
            <a:off x="611188" y="5373688"/>
            <a:ext cx="7537450" cy="850900"/>
          </a:xfrm>
          <a:prstGeom prst="rect">
            <a:avLst/>
          </a:prstGeom>
          <a:noFill/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62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289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0067B88A-F6F4-444C-8682-BC05B2A98A5E}" type="slidenum">
              <a:rPr lang="en-US" altLang="ko-KR"/>
              <a:pPr/>
              <a:t>26</a:t>
            </a:fld>
            <a:endParaRPr lang="en-US" altLang="ko-KR"/>
          </a:p>
        </p:txBody>
      </p:sp>
      <p:sp>
        <p:nvSpPr>
          <p:cNvPr id="764930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이분법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재귀 프로그램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(1/2)</a:t>
            </a:r>
          </a:p>
        </p:txBody>
      </p:sp>
      <p:sp>
        <p:nvSpPr>
          <p:cNvPr id="764932" name="Text Box 4"/>
          <p:cNvSpPr txBox="1">
            <a:spLocks noChangeArrowheads="1"/>
          </p:cNvSpPr>
          <p:nvPr/>
        </p:nvSpPr>
        <p:spPr bwMode="auto">
          <a:xfrm>
            <a:off x="7816850" y="476250"/>
            <a:ext cx="12366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764933" name="Rectangle 5"/>
          <p:cNvSpPr>
            <a:spLocks noChangeArrowheads="1"/>
          </p:cNvSpPr>
          <p:nvPr/>
        </p:nvSpPr>
        <p:spPr bwMode="auto">
          <a:xfrm>
            <a:off x="755650" y="1412875"/>
            <a:ext cx="8137525" cy="4918075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#include &lt;stdio.h&gt;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#include &lt;stdlib.h&gt;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#include &lt;math.h&gt;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int i = 1;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float f(float);     // evaluation of f(x)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void bisection(float, float, float);  // recursive function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main(int argc, char *argv[])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{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float xh, xl, e;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if(argc &lt; 4) {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    printf("Usage: %s xh xl e\n", argv[0]);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    exit(0);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}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xh = (float)atof(argv[1]);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xl = (float)atof(argv[2]);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e  = (float)atof(argv[3]);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printf("xh = %.10f\n", xh);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printf("xl = %.10f\n", xl);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printf("e  = %.10f\n", e);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</a:t>
            </a:r>
            <a:r>
              <a:rPr kumimoji="0" lang="en-US" altLang="ko-KR" sz="1400" b="1">
                <a:solidFill>
                  <a:schemeClr val="accent2"/>
                </a:solidFill>
                <a:latin typeface="Courier New" pitchFamily="49" charset="0"/>
              </a:rPr>
              <a:t>bisection(xh, xl, e);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 b="1"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}</a:t>
            </a:r>
          </a:p>
        </p:txBody>
      </p:sp>
      <p:graphicFrame>
        <p:nvGraphicFramePr>
          <p:cNvPr id="764934" name="Object 6"/>
          <p:cNvGraphicFramePr>
            <a:graphicFrameLocks noChangeAspect="1"/>
          </p:cNvGraphicFramePr>
          <p:nvPr/>
        </p:nvGraphicFramePr>
        <p:xfrm>
          <a:off x="2089150" y="866775"/>
          <a:ext cx="27971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4935" name="Equation" r:id="rId4" imgW="977760" imgH="164880" progId="Equation.DSMT4">
                  <p:embed/>
                </p:oleObj>
              </mc:Choice>
              <mc:Fallback>
                <p:oleObj name="Equation" r:id="rId4" imgW="977760" imgH="164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9150" y="866775"/>
                        <a:ext cx="279717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4935" name="Text Box 7"/>
          <p:cNvSpPr txBox="1">
            <a:spLocks noChangeArrowheads="1"/>
          </p:cNvSpPr>
          <p:nvPr/>
        </p:nvSpPr>
        <p:spPr bwMode="auto">
          <a:xfrm>
            <a:off x="395288" y="8366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6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대상 함수</a:t>
            </a:r>
            <a:r>
              <a:rPr lang="en-US" altLang="ko-KR" sz="2000">
                <a:ea typeface="HY헤드라인M" pitchFamily="18" charset="-127"/>
              </a:rPr>
              <a:t>: </a:t>
            </a:r>
          </a:p>
        </p:txBody>
      </p:sp>
      <p:sp>
        <p:nvSpPr>
          <p:cNvPr id="764936" name="Rectangle 8"/>
          <p:cNvSpPr>
            <a:spLocks noChangeArrowheads="1"/>
          </p:cNvSpPr>
          <p:nvPr/>
        </p:nvSpPr>
        <p:spPr bwMode="auto">
          <a:xfrm>
            <a:off x="827088" y="2068513"/>
            <a:ext cx="7897812" cy="647700"/>
          </a:xfrm>
          <a:prstGeom prst="rect">
            <a:avLst/>
          </a:prstGeom>
          <a:noFill/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764937" name="Rectangle 9"/>
          <p:cNvSpPr>
            <a:spLocks noChangeArrowheads="1"/>
          </p:cNvSpPr>
          <p:nvPr/>
        </p:nvSpPr>
        <p:spPr bwMode="auto">
          <a:xfrm>
            <a:off x="827088" y="5668963"/>
            <a:ext cx="7897812" cy="288925"/>
          </a:xfrm>
          <a:prstGeom prst="rect">
            <a:avLst/>
          </a:prstGeom>
          <a:solidFill>
            <a:srgbClr val="FF99CC">
              <a:alpha val="25000"/>
            </a:srgbClr>
          </a:solidFill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649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64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649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6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4936" grpId="0" animBg="1"/>
      <p:bldP spid="76493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C9697E40-EA3F-4361-83AE-79CEAA8AE8B1}" type="slidenum">
              <a:rPr lang="en-US" altLang="ko-KR"/>
              <a:pPr/>
              <a:t>27</a:t>
            </a:fld>
            <a:endParaRPr lang="en-US" altLang="ko-KR"/>
          </a:p>
        </p:txBody>
      </p:sp>
      <p:sp>
        <p:nvSpPr>
          <p:cNvPr id="766978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이분법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재귀 프로그램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(2/2)</a:t>
            </a:r>
          </a:p>
        </p:txBody>
      </p:sp>
      <p:sp>
        <p:nvSpPr>
          <p:cNvPr id="766980" name="Text Box 4"/>
          <p:cNvSpPr txBox="1">
            <a:spLocks noChangeArrowheads="1"/>
          </p:cNvSpPr>
          <p:nvPr/>
        </p:nvSpPr>
        <p:spPr bwMode="auto">
          <a:xfrm>
            <a:off x="7816850" y="476250"/>
            <a:ext cx="12366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766981" name="Rectangle 5"/>
          <p:cNvSpPr>
            <a:spLocks noChangeArrowheads="1"/>
          </p:cNvSpPr>
          <p:nvPr/>
        </p:nvSpPr>
        <p:spPr bwMode="auto">
          <a:xfrm>
            <a:off x="538163" y="806450"/>
            <a:ext cx="8137525" cy="5692775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void bisection(float </a:t>
            </a:r>
            <a:r>
              <a:rPr kumimoji="0" lang="en-US" altLang="ko-KR" sz="1400" dirty="0" err="1">
                <a:latin typeface="Courier New" pitchFamily="49" charset="0"/>
              </a:rPr>
              <a:t>xh</a:t>
            </a:r>
            <a:r>
              <a:rPr kumimoji="0" lang="en-US" altLang="ko-KR" sz="1400" dirty="0">
                <a:latin typeface="Courier New" pitchFamily="49" charset="0"/>
              </a:rPr>
              <a:t>, float xl, float e)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    float </a:t>
            </a:r>
            <a:r>
              <a:rPr kumimoji="0" lang="en-US" altLang="ko-KR" sz="1400" dirty="0" err="1">
                <a:latin typeface="Courier New" pitchFamily="49" charset="0"/>
              </a:rPr>
              <a:t>xm</a:t>
            </a:r>
            <a:r>
              <a:rPr kumimoji="0" lang="en-US" altLang="ko-KR" sz="14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    </a:t>
            </a:r>
            <a:r>
              <a:rPr kumimoji="0" lang="en-US" altLang="ko-KR" sz="1400" dirty="0" err="1">
                <a:latin typeface="Courier New" pitchFamily="49" charset="0"/>
              </a:rPr>
              <a:t>xm</a:t>
            </a:r>
            <a:r>
              <a:rPr kumimoji="0" lang="en-US" altLang="ko-KR" sz="1400" dirty="0">
                <a:latin typeface="Courier New" pitchFamily="49" charset="0"/>
              </a:rPr>
              <a:t> = (</a:t>
            </a:r>
            <a:r>
              <a:rPr kumimoji="0" lang="en-US" altLang="ko-KR" sz="1400" dirty="0" err="1">
                <a:latin typeface="Courier New" pitchFamily="49" charset="0"/>
              </a:rPr>
              <a:t>xh</a:t>
            </a:r>
            <a:r>
              <a:rPr kumimoji="0" lang="en-US" altLang="ko-KR" sz="1400" dirty="0">
                <a:latin typeface="Courier New" pitchFamily="49" charset="0"/>
              </a:rPr>
              <a:t> + xl) / 2.0;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    </a:t>
            </a:r>
            <a:r>
              <a:rPr kumimoji="0" lang="en-US" altLang="ko-KR" sz="1400" dirty="0" smtClean="0">
                <a:latin typeface="Courier New" pitchFamily="49" charset="0"/>
              </a:rPr>
              <a:t>if(f(</a:t>
            </a:r>
            <a:r>
              <a:rPr kumimoji="0" lang="en-US" altLang="ko-KR" sz="1400" dirty="0" err="1" smtClean="0">
                <a:latin typeface="Courier New" pitchFamily="49" charset="0"/>
              </a:rPr>
              <a:t>xm</a:t>
            </a:r>
            <a:r>
              <a:rPr kumimoji="0" lang="en-US" altLang="ko-KR" sz="1400" dirty="0" smtClean="0">
                <a:latin typeface="Courier New" pitchFamily="49" charset="0"/>
              </a:rPr>
              <a:t>) </a:t>
            </a:r>
            <a:r>
              <a:rPr kumimoji="0" lang="en-US" altLang="ko-KR" sz="1400" dirty="0">
                <a:latin typeface="Courier New" pitchFamily="49" charset="0"/>
              </a:rPr>
              <a:t>== (float)0) return;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    else if((f(</a:t>
            </a:r>
            <a:r>
              <a:rPr kumimoji="0" lang="en-US" altLang="ko-KR" sz="1400" dirty="0" err="1">
                <a:latin typeface="Courier New" pitchFamily="49" charset="0"/>
              </a:rPr>
              <a:t>xm</a:t>
            </a:r>
            <a:r>
              <a:rPr kumimoji="0" lang="en-US" altLang="ko-KR" sz="1400" dirty="0">
                <a:latin typeface="Courier New" pitchFamily="49" charset="0"/>
              </a:rPr>
              <a:t>)*f(xl)) &lt; (float)0) </a:t>
            </a:r>
            <a:r>
              <a:rPr kumimoji="0" lang="en-US" altLang="ko-KR" sz="1400" dirty="0" err="1">
                <a:latin typeface="Courier New" pitchFamily="49" charset="0"/>
              </a:rPr>
              <a:t>xh</a:t>
            </a:r>
            <a:r>
              <a:rPr kumimoji="0" lang="en-US" altLang="ko-KR" sz="1400" dirty="0">
                <a:latin typeface="Courier New" pitchFamily="49" charset="0"/>
              </a:rPr>
              <a:t> = </a:t>
            </a:r>
            <a:r>
              <a:rPr kumimoji="0" lang="en-US" altLang="ko-KR" sz="1400" dirty="0" err="1">
                <a:latin typeface="Courier New" pitchFamily="49" charset="0"/>
              </a:rPr>
              <a:t>xm</a:t>
            </a:r>
            <a:r>
              <a:rPr kumimoji="0" lang="en-US" altLang="ko-KR" sz="14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    else if((f(</a:t>
            </a:r>
            <a:r>
              <a:rPr kumimoji="0" lang="en-US" altLang="ko-KR" sz="1400" dirty="0" err="1">
                <a:latin typeface="Courier New" pitchFamily="49" charset="0"/>
              </a:rPr>
              <a:t>xm</a:t>
            </a:r>
            <a:r>
              <a:rPr kumimoji="0" lang="en-US" altLang="ko-KR" sz="1400" dirty="0">
                <a:latin typeface="Courier New" pitchFamily="49" charset="0"/>
              </a:rPr>
              <a:t>)*f(</a:t>
            </a:r>
            <a:r>
              <a:rPr kumimoji="0" lang="en-US" altLang="ko-KR" sz="1400" dirty="0" err="1">
                <a:latin typeface="Courier New" pitchFamily="49" charset="0"/>
              </a:rPr>
              <a:t>xh</a:t>
            </a:r>
            <a:r>
              <a:rPr kumimoji="0" lang="en-US" altLang="ko-KR" sz="1400" dirty="0">
                <a:latin typeface="Courier New" pitchFamily="49" charset="0"/>
              </a:rPr>
              <a:t>)) &lt; (float)0) xl = </a:t>
            </a:r>
            <a:r>
              <a:rPr kumimoji="0" lang="en-US" altLang="ko-KR" sz="1400" dirty="0" err="1">
                <a:latin typeface="Courier New" pitchFamily="49" charset="0"/>
              </a:rPr>
              <a:t>xm</a:t>
            </a:r>
            <a:r>
              <a:rPr kumimoji="0" lang="en-US" altLang="ko-KR" sz="14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    else {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        </a:t>
            </a:r>
            <a:r>
              <a:rPr kumimoji="0" lang="en-US" altLang="ko-KR" sz="1400" dirty="0" err="1">
                <a:latin typeface="Courier New" pitchFamily="49" charset="0"/>
              </a:rPr>
              <a:t>printf</a:t>
            </a:r>
            <a:r>
              <a:rPr kumimoji="0" lang="en-US" altLang="ko-KR" sz="1400" dirty="0">
                <a:latin typeface="Courier New" pitchFamily="49" charset="0"/>
              </a:rPr>
              <a:t>(“Something </a:t>
            </a:r>
            <a:r>
              <a:rPr kumimoji="0" lang="en-US" altLang="ko-KR" sz="1400" dirty="0" err="1">
                <a:latin typeface="Courier New" pitchFamily="49" charset="0"/>
              </a:rPr>
              <a:t>worng</a:t>
            </a:r>
            <a:r>
              <a:rPr kumimoji="0" lang="en-US" altLang="ko-KR" sz="1400" dirty="0">
                <a:latin typeface="Courier New" pitchFamily="49" charset="0"/>
              </a:rPr>
              <a:t> --&gt; cannot find the root.\n”);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        exit(-1);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    </a:t>
            </a:r>
            <a:r>
              <a:rPr kumimoji="0" lang="en-US" altLang="ko-KR" sz="1400" dirty="0" err="1">
                <a:latin typeface="Courier New" pitchFamily="49" charset="0"/>
              </a:rPr>
              <a:t>printf</a:t>
            </a:r>
            <a:r>
              <a:rPr kumimoji="0" lang="en-US" altLang="ko-KR" sz="1400" dirty="0">
                <a:latin typeface="Courier New" pitchFamily="49" charset="0"/>
              </a:rPr>
              <a:t>("[Recursion %02d]: The root is %.10f &lt;with error %.10f&gt;\n",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			  </a:t>
            </a:r>
            <a:r>
              <a:rPr kumimoji="0" lang="en-US" altLang="ko-KR" sz="1400" dirty="0" err="1">
                <a:latin typeface="Courier New" pitchFamily="49" charset="0"/>
              </a:rPr>
              <a:t>i</a:t>
            </a:r>
            <a:r>
              <a:rPr kumimoji="0" lang="en-US" altLang="ko-KR" sz="1400" dirty="0">
                <a:latin typeface="Courier New" pitchFamily="49" charset="0"/>
              </a:rPr>
              <a:t>++, </a:t>
            </a:r>
            <a:r>
              <a:rPr kumimoji="0" lang="en-US" altLang="ko-KR" sz="1400" dirty="0" err="1">
                <a:latin typeface="Courier New" pitchFamily="49" charset="0"/>
              </a:rPr>
              <a:t>xm</a:t>
            </a:r>
            <a:r>
              <a:rPr kumimoji="0" lang="en-US" altLang="ko-KR" sz="1400" dirty="0">
                <a:latin typeface="Courier New" pitchFamily="49" charset="0"/>
              </a:rPr>
              <a:t>, </a:t>
            </a:r>
            <a:r>
              <a:rPr kumimoji="0" lang="en-US" altLang="ko-KR" sz="1400" dirty="0" err="1">
                <a:latin typeface="Courier New" pitchFamily="49" charset="0"/>
              </a:rPr>
              <a:t>xh</a:t>
            </a:r>
            <a:r>
              <a:rPr kumimoji="0" lang="en-US" altLang="ko-KR" sz="1400" dirty="0">
                <a:latin typeface="Courier New" pitchFamily="49" charset="0"/>
              </a:rPr>
              <a:t>-xl);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    if((</a:t>
            </a:r>
            <a:r>
              <a:rPr kumimoji="0" lang="en-US" altLang="ko-KR" sz="1400" dirty="0" err="1">
                <a:latin typeface="Courier New" pitchFamily="49" charset="0"/>
              </a:rPr>
              <a:t>xh</a:t>
            </a:r>
            <a:r>
              <a:rPr kumimoji="0" lang="en-US" altLang="ko-KR" sz="1400" dirty="0">
                <a:latin typeface="Courier New" pitchFamily="49" charset="0"/>
              </a:rPr>
              <a:t> - xl) &lt;= e) return;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    else </a:t>
            </a:r>
            <a:r>
              <a:rPr kumimoji="0" lang="en-US" altLang="ko-KR" sz="1400" b="1" dirty="0">
                <a:solidFill>
                  <a:schemeClr val="accent2"/>
                </a:solidFill>
                <a:latin typeface="Courier New" pitchFamily="49" charset="0"/>
              </a:rPr>
              <a:t>bisection(</a:t>
            </a:r>
            <a:r>
              <a:rPr kumimoji="0" lang="en-US" altLang="ko-KR" sz="1400" b="1" dirty="0" err="1">
                <a:solidFill>
                  <a:schemeClr val="accent2"/>
                </a:solidFill>
                <a:latin typeface="Courier New" pitchFamily="49" charset="0"/>
              </a:rPr>
              <a:t>xh</a:t>
            </a:r>
            <a:r>
              <a:rPr kumimoji="0" lang="en-US" altLang="ko-KR" sz="1400" b="1" dirty="0">
                <a:solidFill>
                  <a:schemeClr val="accent2"/>
                </a:solidFill>
                <a:latin typeface="Courier New" pitchFamily="49" charset="0"/>
              </a:rPr>
              <a:t>, xl, e);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}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float f(float x)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    return ((float)log(x + 5.0) + x);  //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dirty="0">
                <a:latin typeface="Courier New" pitchFamily="49" charset="0"/>
              </a:rPr>
              <a:t>}</a:t>
            </a:r>
          </a:p>
        </p:txBody>
      </p:sp>
      <p:sp>
        <p:nvSpPr>
          <p:cNvPr id="766982" name="Rectangle 6"/>
          <p:cNvSpPr>
            <a:spLocks noChangeArrowheads="1"/>
          </p:cNvSpPr>
          <p:nvPr/>
        </p:nvSpPr>
        <p:spPr bwMode="auto">
          <a:xfrm>
            <a:off x="611188" y="868363"/>
            <a:ext cx="7705725" cy="4311650"/>
          </a:xfrm>
          <a:prstGeom prst="rect">
            <a:avLst/>
          </a:prstGeom>
          <a:noFill/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766983" name="Object 7"/>
          <p:cNvGraphicFramePr>
            <a:graphicFrameLocks noChangeAspect="1"/>
          </p:cNvGraphicFramePr>
          <p:nvPr/>
        </p:nvGraphicFramePr>
        <p:xfrm>
          <a:off x="5241925" y="5902325"/>
          <a:ext cx="2006600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6984" name="Equation" r:id="rId4" imgW="977760" imgH="164880" progId="Equation.DSMT4">
                  <p:embed/>
                </p:oleObj>
              </mc:Choice>
              <mc:Fallback>
                <p:oleObj name="Equation" r:id="rId4" imgW="977760" imgH="164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1925" y="5902325"/>
                        <a:ext cx="2006600" cy="338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669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6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698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D134664E-AD2D-4D74-BFFD-549226A8D09A}" type="slidenum">
              <a:rPr lang="en-US" altLang="ko-KR"/>
              <a:pPr/>
              <a:t>28</a:t>
            </a:fld>
            <a:endParaRPr lang="en-US" altLang="ko-KR"/>
          </a:p>
        </p:txBody>
      </p:sp>
      <p:sp>
        <p:nvSpPr>
          <p:cNvPr id="769026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재귀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실행 결과</a:t>
            </a:r>
          </a:p>
        </p:txBody>
      </p:sp>
      <p:sp>
        <p:nvSpPr>
          <p:cNvPr id="769028" name="Text Box 4"/>
          <p:cNvSpPr txBox="1">
            <a:spLocks noChangeArrowheads="1"/>
          </p:cNvSpPr>
          <p:nvPr/>
        </p:nvSpPr>
        <p:spPr bwMode="auto">
          <a:xfrm>
            <a:off x="7816850" y="476250"/>
            <a:ext cx="12366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769029" name="Picture 5" descr="bisection_recursion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981075"/>
            <a:ext cx="7542213" cy="5400675"/>
          </a:xfrm>
          <a:prstGeom prst="rect">
            <a:avLst/>
          </a:prstGeom>
          <a:noFill/>
        </p:spPr>
      </p:pic>
      <p:pic>
        <p:nvPicPr>
          <p:cNvPr id="769030" name="Picture 6" descr="bisection_recursion-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8888" y="981075"/>
            <a:ext cx="7542212" cy="5400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A84FA57E-C470-439E-9AA7-07C0C8A9A067}" type="slidenum">
              <a:rPr lang="en-US" altLang="ko-KR"/>
              <a:pPr/>
              <a:t>29</a:t>
            </a:fld>
            <a:endParaRPr lang="en-US" altLang="ko-KR"/>
          </a:p>
        </p:txBody>
      </p:sp>
      <p:sp>
        <p:nvSpPr>
          <p:cNvPr id="866306" name="AutoShape 2"/>
          <p:cNvSpPr>
            <a:spLocks noChangeArrowheads="1"/>
          </p:cNvSpPr>
          <p:nvPr/>
        </p:nvSpPr>
        <p:spPr bwMode="auto">
          <a:xfrm>
            <a:off x="250825" y="1665288"/>
            <a:ext cx="8353425" cy="5524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12700">
            <a:solidFill>
              <a:srgbClr val="FF990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66307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We are now …</a:t>
            </a:r>
          </a:p>
        </p:txBody>
      </p:sp>
      <p:sp>
        <p:nvSpPr>
          <p:cNvPr id="866308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284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이분법</a:t>
            </a:r>
            <a:r>
              <a:rPr lang="en-US" altLang="ko-KR" sz="2000">
                <a:ea typeface="HY헤드라인M" pitchFamily="18" charset="-127"/>
              </a:rPr>
              <a:t>(bisection method)</a:t>
            </a:r>
            <a:r>
              <a:rPr lang="ko-KR" altLang="en-US" sz="2000">
                <a:ea typeface="HY헤드라인M" pitchFamily="18" charset="-127"/>
              </a:rPr>
              <a:t>을 사용한 방정식 풀이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뉴튼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랩슨법</a:t>
            </a:r>
            <a:r>
              <a:rPr lang="en-US" altLang="ko-KR" sz="2000">
                <a:ea typeface="HY헤드라인M" pitchFamily="18" charset="-127"/>
              </a:rPr>
              <a:t>(Newton-Raphson Method)</a:t>
            </a:r>
            <a:r>
              <a:rPr lang="ko-KR" altLang="en-US" sz="2000">
                <a:ea typeface="HY헤드라인M" pitchFamily="18" charset="-127"/>
              </a:rPr>
              <a:t>을 사용한 방정식 풀이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그 외의 방정식 풀이 방법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할선법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가상 위치법 등</a:t>
            </a:r>
            <a:r>
              <a:rPr lang="en-US" altLang="ko-KR" sz="2000">
                <a:ea typeface="HY헤드라인M" pitchFamily="18" charset="-127"/>
              </a:rPr>
              <a:t>)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극값</a:t>
            </a:r>
            <a:r>
              <a:rPr lang="en-US" altLang="ko-KR" sz="2000">
                <a:ea typeface="HY헤드라인M" pitchFamily="18" charset="-127"/>
              </a:rPr>
              <a:t>(extreme value) </a:t>
            </a:r>
            <a:r>
              <a:rPr lang="ko-KR" altLang="en-US" sz="2000">
                <a:ea typeface="HY헤드라인M" pitchFamily="18" charset="-127"/>
              </a:rPr>
              <a:t>찾기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다항식의 인수분해</a:t>
            </a:r>
          </a:p>
        </p:txBody>
      </p:sp>
      <p:sp>
        <p:nvSpPr>
          <p:cNvPr id="866310" name="Text Box 6"/>
          <p:cNvSpPr txBox="1">
            <a:spLocks noChangeArrowheads="1"/>
          </p:cNvSpPr>
          <p:nvPr/>
        </p:nvSpPr>
        <p:spPr bwMode="auto">
          <a:xfrm>
            <a:off x="7299325" y="476250"/>
            <a:ext cx="175418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Newton-Raphson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6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66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630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EC99ACB6-3AE2-4F7A-AA9E-8883DC24A5B5}" type="slidenum">
              <a:rPr lang="en-US" altLang="ko-KR"/>
              <a:pPr/>
              <a:t>3</a:t>
            </a:fld>
            <a:endParaRPr lang="en-US" altLang="ko-KR"/>
          </a:p>
        </p:txBody>
      </p:sp>
      <p:sp>
        <p:nvSpPr>
          <p:cNvPr id="742402" name="Rectangle 2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In this chapter … (2/2)</a:t>
            </a:r>
          </a:p>
        </p:txBody>
      </p:sp>
      <p:sp>
        <p:nvSpPr>
          <p:cNvPr id="742403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52308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근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최대값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최소값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극대값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극소값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endParaRPr lang="ko-KR" altLang="en-US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endParaRPr lang="ko-KR" altLang="en-US" sz="2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endParaRPr lang="ko-KR" altLang="en-US" sz="2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endParaRPr lang="ko-KR" altLang="en-US" sz="2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endParaRPr lang="ko-KR" altLang="en-US" sz="2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We will cover …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이분법</a:t>
            </a:r>
            <a:r>
              <a:rPr lang="en-US" altLang="ko-KR">
                <a:ea typeface="HY헤드라인M" pitchFamily="18" charset="-127"/>
              </a:rPr>
              <a:t>(bisection method)</a:t>
            </a:r>
            <a:r>
              <a:rPr lang="ko-KR" altLang="en-US">
                <a:ea typeface="HY헤드라인M" pitchFamily="18" charset="-127"/>
              </a:rPr>
              <a:t>을 사용한 방정식 풀이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뉴튼</a:t>
            </a:r>
            <a:r>
              <a:rPr lang="en-US" altLang="ko-KR">
                <a:ea typeface="HY헤드라인M" pitchFamily="18" charset="-127"/>
              </a:rPr>
              <a:t>-</a:t>
            </a:r>
            <a:r>
              <a:rPr lang="ko-KR" altLang="en-US">
                <a:ea typeface="HY헤드라인M" pitchFamily="18" charset="-127"/>
              </a:rPr>
              <a:t>랩슨법</a:t>
            </a:r>
            <a:r>
              <a:rPr lang="en-US" altLang="ko-KR">
                <a:ea typeface="HY헤드라인M" pitchFamily="18" charset="-127"/>
              </a:rPr>
              <a:t>(Newton-Raphson Method)</a:t>
            </a:r>
            <a:r>
              <a:rPr lang="ko-KR" altLang="en-US">
                <a:ea typeface="HY헤드라인M" pitchFamily="18" charset="-127"/>
              </a:rPr>
              <a:t>을 사용한 방정식 풀이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그 외의 방정식 풀이 방법</a:t>
            </a:r>
            <a:r>
              <a:rPr lang="en-US" altLang="ko-KR">
                <a:ea typeface="HY헤드라인M" pitchFamily="18" charset="-127"/>
              </a:rPr>
              <a:t>(</a:t>
            </a:r>
            <a:r>
              <a:rPr lang="ko-KR" altLang="en-US">
                <a:ea typeface="HY헤드라인M" pitchFamily="18" charset="-127"/>
              </a:rPr>
              <a:t>할선법</a:t>
            </a:r>
            <a:r>
              <a:rPr lang="en-US" altLang="ko-KR">
                <a:ea typeface="HY헤드라인M" pitchFamily="18" charset="-127"/>
              </a:rPr>
              <a:t>, </a:t>
            </a:r>
            <a:r>
              <a:rPr lang="ko-KR" altLang="en-US">
                <a:ea typeface="HY헤드라인M" pitchFamily="18" charset="-127"/>
              </a:rPr>
              <a:t>가상 위치법 등</a:t>
            </a:r>
            <a:r>
              <a:rPr lang="en-US" altLang="ko-KR">
                <a:ea typeface="HY헤드라인M" pitchFamily="18" charset="-127"/>
              </a:rPr>
              <a:t>)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극값</a:t>
            </a:r>
            <a:r>
              <a:rPr lang="en-US" altLang="ko-KR">
                <a:ea typeface="HY헤드라인M" pitchFamily="18" charset="-127"/>
              </a:rPr>
              <a:t>(extreme value) </a:t>
            </a:r>
            <a:r>
              <a:rPr lang="ko-KR" altLang="en-US">
                <a:ea typeface="HY헤드라인M" pitchFamily="18" charset="-127"/>
              </a:rPr>
              <a:t>찾기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다항식의 인수분해</a:t>
            </a:r>
          </a:p>
        </p:txBody>
      </p:sp>
      <p:sp>
        <p:nvSpPr>
          <p:cNvPr id="742404" name="Text Box 4"/>
          <p:cNvSpPr txBox="1">
            <a:spLocks noChangeArrowheads="1"/>
          </p:cNvSpPr>
          <p:nvPr/>
        </p:nvSpPr>
        <p:spPr bwMode="auto">
          <a:xfrm>
            <a:off x="7516813" y="476250"/>
            <a:ext cx="15367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일변수 방정식과 함수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pSp>
        <p:nvGrpSpPr>
          <p:cNvPr id="742434" name="Group 34"/>
          <p:cNvGrpSpPr>
            <a:grpSpLocks/>
          </p:cNvGrpSpPr>
          <p:nvPr/>
        </p:nvGrpSpPr>
        <p:grpSpPr bwMode="auto">
          <a:xfrm>
            <a:off x="785813" y="1636713"/>
            <a:ext cx="5730875" cy="1863725"/>
            <a:chOff x="930" y="1101"/>
            <a:chExt cx="3610" cy="1174"/>
          </a:xfrm>
        </p:grpSpPr>
        <p:sp>
          <p:nvSpPr>
            <p:cNvPr id="742435" name="Line 35"/>
            <p:cNvSpPr>
              <a:spLocks noChangeShapeType="1"/>
            </p:cNvSpPr>
            <p:nvPr/>
          </p:nvSpPr>
          <p:spPr bwMode="auto">
            <a:xfrm>
              <a:off x="1066" y="2069"/>
              <a:ext cx="231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42436" name="Line 36"/>
            <p:cNvSpPr>
              <a:spLocks noChangeShapeType="1"/>
            </p:cNvSpPr>
            <p:nvPr/>
          </p:nvSpPr>
          <p:spPr bwMode="auto">
            <a:xfrm flipV="1">
              <a:off x="1202" y="1207"/>
              <a:ext cx="0" cy="99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42437" name="Freeform 37"/>
            <p:cNvSpPr>
              <a:spLocks/>
            </p:cNvSpPr>
            <p:nvPr/>
          </p:nvSpPr>
          <p:spPr bwMode="auto">
            <a:xfrm>
              <a:off x="1382" y="1162"/>
              <a:ext cx="1751" cy="1043"/>
            </a:xfrm>
            <a:custGeom>
              <a:avLst/>
              <a:gdLst/>
              <a:ahLst/>
              <a:cxnLst>
                <a:cxn ang="0">
                  <a:pos x="0" y="1491"/>
                </a:cxn>
                <a:cxn ang="0">
                  <a:pos x="515" y="132"/>
                </a:cxn>
                <a:cxn ang="0">
                  <a:pos x="907" y="700"/>
                </a:cxn>
                <a:cxn ang="0">
                  <a:pos x="1444" y="324"/>
                </a:cxn>
                <a:cxn ang="0">
                  <a:pos x="1751" y="1453"/>
                </a:cxn>
              </a:cxnLst>
              <a:rect l="0" t="0" r="r" b="b"/>
              <a:pathLst>
                <a:path w="1751" h="1491">
                  <a:moveTo>
                    <a:pt x="0" y="1491"/>
                  </a:moveTo>
                  <a:cubicBezTo>
                    <a:pt x="86" y="1265"/>
                    <a:pt x="364" y="264"/>
                    <a:pt x="515" y="132"/>
                  </a:cubicBezTo>
                  <a:cubicBezTo>
                    <a:pt x="666" y="0"/>
                    <a:pt x="752" y="668"/>
                    <a:pt x="907" y="700"/>
                  </a:cubicBezTo>
                  <a:cubicBezTo>
                    <a:pt x="1062" y="732"/>
                    <a:pt x="1303" y="198"/>
                    <a:pt x="1444" y="324"/>
                  </a:cubicBezTo>
                  <a:cubicBezTo>
                    <a:pt x="1585" y="450"/>
                    <a:pt x="1687" y="1218"/>
                    <a:pt x="1751" y="1453"/>
                  </a:cubicBezTo>
                </a:path>
              </a:pathLst>
            </a:cu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42438" name="Text Box 38"/>
            <p:cNvSpPr txBox="1">
              <a:spLocks noChangeArrowheads="1"/>
            </p:cNvSpPr>
            <p:nvPr/>
          </p:nvSpPr>
          <p:spPr bwMode="auto">
            <a:xfrm>
              <a:off x="930" y="1162"/>
              <a:ext cx="272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ct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/>
                <a:t>f</a:t>
              </a:r>
              <a:r>
                <a:rPr lang="en-US" altLang="ko-KR"/>
                <a:t>(</a:t>
              </a:r>
              <a:r>
                <a:rPr lang="en-US" altLang="ko-KR" i="1"/>
                <a:t>x</a:t>
              </a:r>
              <a:r>
                <a:rPr lang="en-US" altLang="ko-KR"/>
                <a:t>)</a:t>
              </a:r>
            </a:p>
          </p:txBody>
        </p:sp>
        <p:sp>
          <p:nvSpPr>
            <p:cNvPr id="742439" name="Text Box 39"/>
            <p:cNvSpPr txBox="1">
              <a:spLocks noChangeArrowheads="1"/>
            </p:cNvSpPr>
            <p:nvPr/>
          </p:nvSpPr>
          <p:spPr bwMode="auto">
            <a:xfrm>
              <a:off x="3243" y="2024"/>
              <a:ext cx="136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ct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/>
                <a:t>x</a:t>
              </a:r>
              <a:endParaRPr lang="en-US" altLang="ko-KR"/>
            </a:p>
          </p:txBody>
        </p:sp>
        <p:sp>
          <p:nvSpPr>
            <p:cNvPr id="742440" name="Text Box 40"/>
            <p:cNvSpPr txBox="1">
              <a:spLocks noChangeArrowheads="1"/>
            </p:cNvSpPr>
            <p:nvPr/>
          </p:nvSpPr>
          <p:spPr bwMode="auto">
            <a:xfrm>
              <a:off x="1050" y="2024"/>
              <a:ext cx="136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ct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/>
                <a:t>0</a:t>
              </a:r>
            </a:p>
          </p:txBody>
        </p:sp>
        <p:sp>
          <p:nvSpPr>
            <p:cNvPr id="742441" name="Text Box 41"/>
            <p:cNvSpPr txBox="1">
              <a:spLocks noChangeArrowheads="1"/>
            </p:cNvSpPr>
            <p:nvPr/>
          </p:nvSpPr>
          <p:spPr bwMode="auto">
            <a:xfrm>
              <a:off x="2226" y="1101"/>
              <a:ext cx="2314" cy="16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algn="ctr">
                <a:spcBef>
                  <a:spcPct val="50000"/>
                </a:spcBef>
                <a:buFont typeface="Wingdings" pitchFamily="2" charset="2"/>
                <a:buNone/>
              </a:pPr>
              <a:r>
                <a:rPr lang="ko-KR" altLang="en-US" sz="1200">
                  <a:solidFill>
                    <a:schemeClr val="accent2"/>
                  </a:solidFill>
                  <a:ea typeface="HY헤드라인M" pitchFamily="18" charset="-127"/>
                </a:rPr>
                <a:t>극대값</a:t>
              </a:r>
              <a:r>
                <a:rPr lang="en-US" altLang="ko-KR" sz="1200">
                  <a:solidFill>
                    <a:schemeClr val="accent2"/>
                  </a:solidFill>
                  <a:ea typeface="HY헤드라인M" pitchFamily="18" charset="-127"/>
                </a:rPr>
                <a:t>(local maximum) </a:t>
              </a:r>
              <a:r>
                <a:rPr lang="ko-KR" altLang="en-US" sz="1200">
                  <a:solidFill>
                    <a:schemeClr val="accent2"/>
                  </a:solidFill>
                  <a:ea typeface="HY헤드라인M" pitchFamily="18" charset="-127"/>
                </a:rPr>
                <a:t>및 최대값</a:t>
              </a:r>
              <a:r>
                <a:rPr lang="en-US" altLang="ko-KR" sz="1200">
                  <a:solidFill>
                    <a:schemeClr val="accent2"/>
                  </a:solidFill>
                  <a:ea typeface="HY헤드라인M" pitchFamily="18" charset="-127"/>
                </a:rPr>
                <a:t>(global maximum)</a:t>
              </a:r>
            </a:p>
          </p:txBody>
        </p:sp>
        <p:sp>
          <p:nvSpPr>
            <p:cNvPr id="742442" name="Oval 42"/>
            <p:cNvSpPr>
              <a:spLocks noChangeArrowheads="1"/>
            </p:cNvSpPr>
            <p:nvPr/>
          </p:nvSpPr>
          <p:spPr bwMode="auto">
            <a:xfrm>
              <a:off x="1911" y="1221"/>
              <a:ext cx="46" cy="4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cxnSp>
          <p:nvCxnSpPr>
            <p:cNvPr id="742443" name="AutoShape 43"/>
            <p:cNvCxnSpPr>
              <a:cxnSpLocks noChangeShapeType="1"/>
              <a:stCxn id="742441" idx="1"/>
              <a:endCxn id="742442" idx="7"/>
            </p:cNvCxnSpPr>
            <p:nvPr/>
          </p:nvCxnSpPr>
          <p:spPr bwMode="auto">
            <a:xfrm rot="10800000" flipV="1">
              <a:off x="1950" y="1182"/>
              <a:ext cx="276" cy="46"/>
            </a:xfrm>
            <a:prstGeom prst="curvedConnector2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sm" len="lg"/>
            </a:ln>
            <a:effectLst/>
          </p:spPr>
        </p:cxnSp>
        <p:sp>
          <p:nvSpPr>
            <p:cNvPr id="742444" name="Text Box 44"/>
            <p:cNvSpPr txBox="1">
              <a:spLocks noChangeArrowheads="1"/>
            </p:cNvSpPr>
            <p:nvPr/>
          </p:nvSpPr>
          <p:spPr bwMode="auto">
            <a:xfrm>
              <a:off x="3198" y="1432"/>
              <a:ext cx="1043" cy="16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algn="ctr">
                <a:spcBef>
                  <a:spcPct val="50000"/>
                </a:spcBef>
                <a:buFont typeface="Wingdings" pitchFamily="2" charset="2"/>
                <a:buNone/>
              </a:pPr>
              <a:r>
                <a:rPr lang="ko-KR" altLang="en-US" sz="1200">
                  <a:solidFill>
                    <a:schemeClr val="accent2"/>
                  </a:solidFill>
                  <a:ea typeface="HY헤드라인M" pitchFamily="18" charset="-127"/>
                </a:rPr>
                <a:t>극대값</a:t>
              </a:r>
              <a:r>
                <a:rPr lang="en-US" altLang="ko-KR" sz="1200">
                  <a:solidFill>
                    <a:schemeClr val="accent2"/>
                  </a:solidFill>
                  <a:ea typeface="HY헤드라인M" pitchFamily="18" charset="-127"/>
                </a:rPr>
                <a:t>(local maximum)</a:t>
              </a:r>
            </a:p>
          </p:txBody>
        </p:sp>
        <p:cxnSp>
          <p:nvCxnSpPr>
            <p:cNvPr id="742445" name="AutoShape 45"/>
            <p:cNvCxnSpPr>
              <a:cxnSpLocks noChangeShapeType="1"/>
              <a:stCxn id="742444" idx="1"/>
              <a:endCxn id="742446" idx="6"/>
            </p:cNvCxnSpPr>
            <p:nvPr/>
          </p:nvCxnSpPr>
          <p:spPr bwMode="auto">
            <a:xfrm rot="10800000">
              <a:off x="2803" y="1380"/>
              <a:ext cx="395" cy="133"/>
            </a:xfrm>
            <a:prstGeom prst="curvedConnector3">
              <a:avLst>
                <a:gd name="adj1" fmla="val 49875"/>
              </a:avLst>
            </a:prstGeom>
            <a:noFill/>
            <a:ln w="6350">
              <a:solidFill>
                <a:srgbClr val="FF0000"/>
              </a:solidFill>
              <a:round/>
              <a:headEnd/>
              <a:tailEnd type="stealth" w="sm" len="lg"/>
            </a:ln>
            <a:effectLst/>
          </p:spPr>
        </p:cxnSp>
        <p:sp>
          <p:nvSpPr>
            <p:cNvPr id="742446" name="Oval 46"/>
            <p:cNvSpPr>
              <a:spLocks noChangeArrowheads="1"/>
            </p:cNvSpPr>
            <p:nvPr/>
          </p:nvSpPr>
          <p:spPr bwMode="auto">
            <a:xfrm>
              <a:off x="2757" y="1357"/>
              <a:ext cx="46" cy="4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42447" name="Oval 47"/>
            <p:cNvSpPr>
              <a:spLocks noChangeArrowheads="1"/>
            </p:cNvSpPr>
            <p:nvPr/>
          </p:nvSpPr>
          <p:spPr bwMode="auto">
            <a:xfrm>
              <a:off x="2282" y="1632"/>
              <a:ext cx="46" cy="4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42448" name="Text Box 48"/>
            <p:cNvSpPr txBox="1">
              <a:spLocks noChangeArrowheads="1"/>
            </p:cNvSpPr>
            <p:nvPr/>
          </p:nvSpPr>
          <p:spPr bwMode="auto">
            <a:xfrm>
              <a:off x="2381" y="1797"/>
              <a:ext cx="1043" cy="16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algn="ctr">
                <a:spcBef>
                  <a:spcPct val="50000"/>
                </a:spcBef>
                <a:buFont typeface="Wingdings" pitchFamily="2" charset="2"/>
                <a:buNone/>
              </a:pPr>
              <a:r>
                <a:rPr lang="ko-KR" altLang="en-US" sz="1200">
                  <a:solidFill>
                    <a:schemeClr val="accent2"/>
                  </a:solidFill>
                  <a:ea typeface="HY헤드라인M" pitchFamily="18" charset="-127"/>
                </a:rPr>
                <a:t>극소값</a:t>
              </a:r>
              <a:r>
                <a:rPr lang="en-US" altLang="ko-KR" sz="1200">
                  <a:solidFill>
                    <a:schemeClr val="accent2"/>
                  </a:solidFill>
                  <a:ea typeface="HY헤드라인M" pitchFamily="18" charset="-127"/>
                </a:rPr>
                <a:t>(local minimum)</a:t>
              </a:r>
            </a:p>
          </p:txBody>
        </p:sp>
        <p:cxnSp>
          <p:nvCxnSpPr>
            <p:cNvPr id="742449" name="AutoShape 49"/>
            <p:cNvCxnSpPr>
              <a:cxnSpLocks noChangeShapeType="1"/>
              <a:stCxn id="742448" idx="1"/>
              <a:endCxn id="742447" idx="4"/>
            </p:cNvCxnSpPr>
            <p:nvPr/>
          </p:nvCxnSpPr>
          <p:spPr bwMode="auto">
            <a:xfrm rot="10800000">
              <a:off x="2305" y="1677"/>
              <a:ext cx="76" cy="201"/>
            </a:xfrm>
            <a:prstGeom prst="curvedConnector2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sm" len="lg"/>
            </a:ln>
            <a:effectLst/>
          </p:spPr>
        </p:cxnSp>
        <p:sp>
          <p:nvSpPr>
            <p:cNvPr id="742450" name="Oval 50"/>
            <p:cNvSpPr>
              <a:spLocks noChangeArrowheads="1"/>
            </p:cNvSpPr>
            <p:nvPr/>
          </p:nvSpPr>
          <p:spPr bwMode="auto">
            <a:xfrm>
              <a:off x="1423" y="2045"/>
              <a:ext cx="46" cy="4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42451" name="Oval 51"/>
            <p:cNvSpPr>
              <a:spLocks noChangeArrowheads="1"/>
            </p:cNvSpPr>
            <p:nvPr/>
          </p:nvSpPr>
          <p:spPr bwMode="auto">
            <a:xfrm>
              <a:off x="3082" y="2048"/>
              <a:ext cx="46" cy="4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42452" name="Text Box 52"/>
            <p:cNvSpPr txBox="1">
              <a:spLocks noChangeArrowheads="1"/>
            </p:cNvSpPr>
            <p:nvPr/>
          </p:nvSpPr>
          <p:spPr bwMode="auto">
            <a:xfrm>
              <a:off x="1927" y="2115"/>
              <a:ext cx="590" cy="16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algn="ctr">
                <a:spcBef>
                  <a:spcPct val="50000"/>
                </a:spcBef>
                <a:buFont typeface="Wingdings" pitchFamily="2" charset="2"/>
                <a:buNone/>
              </a:pPr>
              <a:r>
                <a:rPr lang="en-US" altLang="ko-KR" sz="1200">
                  <a:solidFill>
                    <a:schemeClr val="accent2"/>
                  </a:solidFill>
                  <a:ea typeface="HY헤드라인M" pitchFamily="18" charset="-127"/>
                </a:rPr>
                <a:t>0</a:t>
              </a:r>
              <a:r>
                <a:rPr lang="ko-KR" altLang="en-US" sz="1200">
                  <a:solidFill>
                    <a:schemeClr val="accent2"/>
                  </a:solidFill>
                  <a:ea typeface="HY헤드라인M" pitchFamily="18" charset="-127"/>
                </a:rPr>
                <a:t>점</a:t>
              </a:r>
              <a:r>
                <a:rPr lang="en-US" altLang="ko-KR" sz="1200">
                  <a:solidFill>
                    <a:schemeClr val="accent2"/>
                  </a:solidFill>
                  <a:ea typeface="HY헤드라인M" pitchFamily="18" charset="-127"/>
                </a:rPr>
                <a:t>, i.e., </a:t>
              </a:r>
              <a:r>
                <a:rPr lang="ko-KR" altLang="en-US" sz="1200">
                  <a:solidFill>
                    <a:schemeClr val="accent2"/>
                  </a:solidFill>
                  <a:ea typeface="HY헤드라인M" pitchFamily="18" charset="-127"/>
                </a:rPr>
                <a:t>근</a:t>
              </a:r>
            </a:p>
          </p:txBody>
        </p:sp>
        <p:cxnSp>
          <p:nvCxnSpPr>
            <p:cNvPr id="742453" name="AutoShape 53"/>
            <p:cNvCxnSpPr>
              <a:cxnSpLocks noChangeShapeType="1"/>
              <a:stCxn id="742452" idx="1"/>
              <a:endCxn id="742450" idx="5"/>
            </p:cNvCxnSpPr>
            <p:nvPr/>
          </p:nvCxnSpPr>
          <p:spPr bwMode="auto">
            <a:xfrm rot="10800000">
              <a:off x="1462" y="2083"/>
              <a:ext cx="465" cy="112"/>
            </a:xfrm>
            <a:prstGeom prst="curvedConnector2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sm" len="lg"/>
            </a:ln>
            <a:effectLst/>
          </p:spPr>
        </p:cxnSp>
        <p:cxnSp>
          <p:nvCxnSpPr>
            <p:cNvPr id="742454" name="AutoShape 54"/>
            <p:cNvCxnSpPr>
              <a:cxnSpLocks noChangeShapeType="1"/>
              <a:endCxn id="742451" idx="3"/>
            </p:cNvCxnSpPr>
            <p:nvPr/>
          </p:nvCxnSpPr>
          <p:spPr bwMode="auto">
            <a:xfrm flipV="1">
              <a:off x="2517" y="2086"/>
              <a:ext cx="572" cy="119"/>
            </a:xfrm>
            <a:prstGeom prst="curvedConnector2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 type="stealth" w="sm" len="lg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576C0F8B-F80B-41B3-B504-0B7BD2F8A53B}" type="slidenum">
              <a:rPr lang="en-US" altLang="ko-KR"/>
              <a:pPr/>
              <a:t>30</a:t>
            </a:fld>
            <a:endParaRPr lang="en-US" altLang="ko-KR"/>
          </a:p>
        </p:txBody>
      </p:sp>
      <p:sp>
        <p:nvSpPr>
          <p:cNvPr id="771074" name="Rectangle 2"/>
          <p:cNvSpPr>
            <a:spLocks noChangeArrowheads="1"/>
          </p:cNvSpPr>
          <p:nvPr/>
        </p:nvSpPr>
        <p:spPr bwMode="auto">
          <a:xfrm>
            <a:off x="815975" y="163513"/>
            <a:ext cx="742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뉴튼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랩슨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(Newton-Raphson)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방법 이전에</a:t>
            </a:r>
          </a:p>
        </p:txBody>
      </p:sp>
      <p:sp>
        <p:nvSpPr>
          <p:cNvPr id="771075" name="Text Box 3"/>
          <p:cNvSpPr txBox="1">
            <a:spLocks noChangeArrowheads="1"/>
          </p:cNvSpPr>
          <p:nvPr/>
        </p:nvSpPr>
        <p:spPr bwMode="auto">
          <a:xfrm>
            <a:off x="323850" y="3213100"/>
            <a:ext cx="8569325" cy="2139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미분</a:t>
            </a:r>
            <a:r>
              <a:rPr lang="en-US" altLang="ko-KR" sz="2000">
                <a:ea typeface="HY헤드라인M" pitchFamily="18" charset="-127"/>
              </a:rPr>
              <a:t>(differentiation)</a:t>
            </a:r>
            <a:r>
              <a:rPr lang="ko-KR" altLang="en-US" sz="2000">
                <a:ea typeface="HY헤드라인M" pitchFamily="18" charset="-127"/>
              </a:rPr>
              <a:t>의 정의를 복습하고</a:t>
            </a:r>
            <a:r>
              <a:rPr lang="en-US" altLang="ko-KR" sz="2000">
                <a:ea typeface="HY헤드라인M" pitchFamily="18" charset="-127"/>
              </a:rPr>
              <a:t>,</a:t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몇 가지 중요한 함수들에 대한 도함수</a:t>
            </a:r>
            <a:r>
              <a:rPr lang="en-US" altLang="ko-KR" sz="2000">
                <a:ea typeface="HY헤드라인M" pitchFamily="18" charset="-127"/>
              </a:rPr>
              <a:t>(derivative)</a:t>
            </a:r>
            <a:r>
              <a:rPr lang="ko-KR" altLang="en-US" sz="2000">
                <a:ea typeface="HY헤드라인M" pitchFamily="18" charset="-127"/>
              </a:rPr>
              <a:t>를 살펴본다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뉴튼 랩슨 방법의 이론적 </a:t>
            </a:r>
            <a:r>
              <a:rPr lang="en-US" altLang="ko-KR" sz="2000">
                <a:ea typeface="HY헤드라인M" pitchFamily="18" charset="-127"/>
              </a:rPr>
              <a:t>Background</a:t>
            </a:r>
            <a:r>
              <a:rPr lang="ko-KR" altLang="en-US" sz="2000">
                <a:ea typeface="HY헤드라인M" pitchFamily="18" charset="-127"/>
              </a:rPr>
              <a:t>에 해당하는</a:t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테일러 정리</a:t>
            </a:r>
            <a:r>
              <a:rPr lang="en-US" altLang="ko-KR" sz="2000">
                <a:ea typeface="HY헤드라인M" pitchFamily="18" charset="-127"/>
              </a:rPr>
              <a:t>(Tayler’s Theorem)</a:t>
            </a:r>
            <a:r>
              <a:rPr lang="ko-KR" altLang="en-US" sz="2000">
                <a:ea typeface="HY헤드라인M" pitchFamily="18" charset="-127"/>
              </a:rPr>
              <a:t>에 대해서 살펴본다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771076" name="Text Box 4"/>
          <p:cNvSpPr txBox="1">
            <a:spLocks noChangeArrowheads="1"/>
          </p:cNvSpPr>
          <p:nvPr/>
        </p:nvSpPr>
        <p:spPr bwMode="auto">
          <a:xfrm>
            <a:off x="7299325" y="476250"/>
            <a:ext cx="175418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Newton-Raphson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771077" name="Text Box 5"/>
          <p:cNvSpPr txBox="1">
            <a:spLocks noChangeArrowheads="1"/>
          </p:cNvSpPr>
          <p:nvPr/>
        </p:nvSpPr>
        <p:spPr bwMode="auto">
          <a:xfrm>
            <a:off x="287338" y="1052513"/>
            <a:ext cx="8569325" cy="790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10000"/>
              </a:lnSpc>
              <a:spcBef>
                <a:spcPct val="8000"/>
              </a:spcBef>
              <a:spcAft>
                <a:spcPct val="8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미분 그까이껏</a:t>
            </a:r>
            <a:r>
              <a:rPr lang="en-US" altLang="ko-KR" sz="2000">
                <a:ea typeface="HY헤드라인M" pitchFamily="18" charset="-127"/>
              </a:rPr>
              <a:t>~  </a:t>
            </a:r>
            <a:r>
              <a:rPr lang="ko-KR" altLang="en-US" sz="2000">
                <a:ea typeface="HY헤드라인M" pitchFamily="18" charset="-127"/>
              </a:rPr>
              <a:t>고딩 시절에 다 배운 것인데</a:t>
            </a:r>
            <a:r>
              <a:rPr lang="en-US" altLang="ko-KR" sz="2000">
                <a:ea typeface="HY헤드라인M" pitchFamily="18" charset="-127"/>
              </a:rPr>
              <a:t>… </a:t>
            </a:r>
            <a:r>
              <a:rPr lang="ko-KR" altLang="en-US" sz="2000">
                <a:ea typeface="HY헤드라인M" pitchFamily="18" charset="-127"/>
              </a:rPr>
              <a:t>뭘</a:t>
            </a:r>
            <a:r>
              <a:rPr lang="en-US" altLang="ko-KR" sz="2000">
                <a:ea typeface="HY헤드라인M" pitchFamily="18" charset="-127"/>
              </a:rPr>
              <a:t>~</a:t>
            </a:r>
          </a:p>
          <a:p>
            <a:pPr marL="292100" indent="-292100">
              <a:lnSpc>
                <a:spcPct val="110000"/>
              </a:lnSpc>
              <a:spcBef>
                <a:spcPct val="8000"/>
              </a:spcBef>
              <a:spcAft>
                <a:spcPct val="8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더구나</a:t>
            </a:r>
            <a:r>
              <a:rPr lang="en-US" altLang="ko-KR" sz="2000">
                <a:ea typeface="HY헤드라인M" pitchFamily="18" charset="-127"/>
              </a:rPr>
              <a:t>, 1</a:t>
            </a:r>
            <a:r>
              <a:rPr lang="ko-KR" altLang="en-US" sz="2000">
                <a:ea typeface="HY헤드라인M" pitchFamily="18" charset="-127"/>
              </a:rPr>
              <a:t>학년때 </a:t>
            </a:r>
            <a:r>
              <a:rPr lang="en-US" altLang="ko-KR" sz="2000">
                <a:ea typeface="HY헤드라인M" pitchFamily="18" charset="-127"/>
              </a:rPr>
              <a:t>Calculus </a:t>
            </a:r>
            <a:r>
              <a:rPr lang="ko-KR" altLang="en-US" sz="2000">
                <a:ea typeface="HY헤드라인M" pitchFamily="18" charset="-127"/>
              </a:rPr>
              <a:t>열심히 공부해서</a:t>
            </a:r>
            <a:r>
              <a:rPr lang="en-US" altLang="ko-KR" sz="2000">
                <a:ea typeface="HY헤드라인M" pitchFamily="18" charset="-127"/>
              </a:rPr>
              <a:t>… </a:t>
            </a:r>
            <a:r>
              <a:rPr lang="ko-KR" altLang="en-US" sz="2000">
                <a:ea typeface="HY헤드라인M" pitchFamily="18" charset="-127"/>
              </a:rPr>
              <a:t>별 걱정 없을 껄</a:t>
            </a:r>
            <a:r>
              <a:rPr lang="en-US" altLang="ko-KR" sz="2000">
                <a:ea typeface="HY헤드라인M" pitchFamily="18" charset="-127"/>
              </a:rPr>
              <a:t>~</a:t>
            </a:r>
          </a:p>
        </p:txBody>
      </p:sp>
      <p:sp>
        <p:nvSpPr>
          <p:cNvPr id="771078" name="Text Box 6"/>
          <p:cNvSpPr txBox="1">
            <a:spLocks noChangeArrowheads="1"/>
          </p:cNvSpPr>
          <p:nvPr/>
        </p:nvSpPr>
        <p:spPr bwMode="auto">
          <a:xfrm>
            <a:off x="276225" y="2157413"/>
            <a:ext cx="8569325" cy="4079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10000"/>
              </a:lnSpc>
              <a:spcBef>
                <a:spcPct val="8000"/>
              </a:spcBef>
              <a:spcAft>
                <a:spcPct val="8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여러분의 기억력을 믿지만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그래도 </a:t>
            </a:r>
            <a:r>
              <a:rPr lang="en-US" altLang="ko-KR" sz="2000">
                <a:ea typeface="HY헤드라인M" pitchFamily="18" charset="-127"/>
              </a:rPr>
              <a:t>… Back to the Future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107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107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1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107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107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1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3" dur="1000"/>
                                        <p:tgtEl>
                                          <p:spTgt spid="771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1075" grpId="0"/>
      <p:bldP spid="771077" grpId="0"/>
      <p:bldP spid="77107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E21C765B-2B84-4221-98B7-BC37ABDA7120}" type="slidenum">
              <a:rPr lang="en-US" altLang="ko-KR"/>
              <a:pPr/>
              <a:t>31</a:t>
            </a:fld>
            <a:endParaRPr lang="en-US" altLang="ko-KR"/>
          </a:p>
        </p:txBody>
      </p:sp>
      <p:sp>
        <p:nvSpPr>
          <p:cNvPr id="773122" name="Rectangle 2"/>
          <p:cNvSpPr>
            <a:spLocks noChangeArrowheads="1"/>
          </p:cNvSpPr>
          <p:nvPr/>
        </p:nvSpPr>
        <p:spPr bwMode="auto">
          <a:xfrm>
            <a:off x="815975" y="163513"/>
            <a:ext cx="742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미분과 도함수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(1/10)</a:t>
            </a:r>
          </a:p>
        </p:txBody>
      </p:sp>
      <p:sp>
        <p:nvSpPr>
          <p:cNvPr id="773123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4519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정의</a:t>
            </a:r>
            <a:r>
              <a:rPr lang="en-US" altLang="ko-KR" sz="2000">
                <a:ea typeface="HY헤드라인M" pitchFamily="18" charset="-127"/>
              </a:rPr>
              <a:t>: </a:t>
            </a:r>
            <a:r>
              <a:rPr lang="ko-KR" altLang="en-US" sz="2000">
                <a:ea typeface="HY헤드라인M" pitchFamily="18" charset="-127"/>
              </a:rPr>
              <a:t>함수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에서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ko-KR" altLang="en-US" sz="2000">
                <a:ea typeface="HY헤드라인M" pitchFamily="18" charset="-127"/>
              </a:rPr>
              <a:t>가 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와 다른 값을 가지면서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에 한없이 가까워질 때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의 값이 일정한 값 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</a:t>
            </a:r>
            <a:r>
              <a:rPr lang="ko-KR" altLang="en-US" sz="2000">
                <a:ea typeface="HY헤드라인M" pitchFamily="18" charset="-127"/>
              </a:rPr>
              <a:t>에 한없이 가까워지면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 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a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일 때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, 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f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(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x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)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는 에 </a:t>
            </a:r>
            <a:r>
              <a:rPr lang="ko-KR" altLang="en-US" sz="2000" b="1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수렴한다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 하고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,                           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와 같이 나타낸다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.</a:t>
            </a:r>
            <a:br>
              <a:rPr lang="en-US" altLang="ko-KR" sz="2000">
                <a:ea typeface="HY헤드라인M" pitchFamily="18" charset="-127"/>
                <a:sym typeface="Symbol" pitchFamily="18" charset="2"/>
              </a:rPr>
            </a:br>
            <a:r>
              <a:rPr lang="ko-KR" altLang="en-US" sz="2000">
                <a:ea typeface="HY헤드라인M" pitchFamily="18" charset="-127"/>
                <a:sym typeface="Symbol" pitchFamily="18" charset="2"/>
              </a:rPr>
              <a:t>그리고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, 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이때 를 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f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(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x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)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의 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(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a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에 대한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) </a:t>
            </a:r>
            <a:r>
              <a:rPr lang="ko-KR" altLang="en-US" sz="2000" b="1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극한</a:t>
            </a: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(</a:t>
            </a:r>
            <a:r>
              <a:rPr lang="ko-KR" altLang="en-US" sz="2000" b="1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값</a:t>
            </a: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)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이라 한다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.</a:t>
            </a:r>
          </a:p>
          <a:p>
            <a:pPr marL="292100" indent="-292100"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  <a:sym typeface="Symbol" pitchFamily="18" charset="2"/>
            </a:endParaRPr>
          </a:p>
          <a:p>
            <a:pPr marL="292100" indent="-292100"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예제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:</a:t>
            </a:r>
          </a:p>
          <a:p>
            <a:pPr marL="714375" lvl="1" indent="-420688"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  <a:sym typeface="Symbol" pitchFamily="18" charset="2"/>
              </a:rPr>
              <a:t> </a:t>
            </a:r>
          </a:p>
          <a:p>
            <a:pPr marL="714375" lvl="1" indent="-420688"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  <a:sym typeface="Symbol" pitchFamily="18" charset="2"/>
            </a:endParaRPr>
          </a:p>
          <a:p>
            <a:pPr marL="714375" lvl="1" indent="-420688"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  <a:sym typeface="Symbol" pitchFamily="18" charset="2"/>
              </a:rPr>
              <a:t>  </a:t>
            </a:r>
          </a:p>
        </p:txBody>
      </p:sp>
      <p:sp>
        <p:nvSpPr>
          <p:cNvPr id="773125" name="Text Box 5"/>
          <p:cNvSpPr txBox="1">
            <a:spLocks noChangeArrowheads="1"/>
          </p:cNvSpPr>
          <p:nvPr/>
        </p:nvSpPr>
        <p:spPr bwMode="auto">
          <a:xfrm>
            <a:off x="7299325" y="476250"/>
            <a:ext cx="175418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Newton-Raphson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773126" name="Object 6"/>
          <p:cNvGraphicFramePr>
            <a:graphicFrameLocks noChangeAspect="1"/>
          </p:cNvGraphicFramePr>
          <p:nvPr/>
        </p:nvGraphicFramePr>
        <p:xfrm>
          <a:off x="2195513" y="2024063"/>
          <a:ext cx="19304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3148" name="Equation" r:id="rId5" imgW="749160" imgH="164880" progId="Equation.DSMT4">
                  <p:embed/>
                </p:oleObj>
              </mc:Choice>
              <mc:Fallback>
                <p:oleObj name="Equation" r:id="rId5" imgW="749160" imgH="164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2024063"/>
                        <a:ext cx="193040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3146" name="Object 26"/>
          <p:cNvGraphicFramePr>
            <a:graphicFrameLocks noChangeAspect="1"/>
          </p:cNvGraphicFramePr>
          <p:nvPr/>
        </p:nvGraphicFramePr>
        <p:xfrm>
          <a:off x="971550" y="4044950"/>
          <a:ext cx="2324100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3149" name="Equation" r:id="rId7" imgW="901440" imgH="190440" progId="Equation.DSMT4">
                  <p:embed/>
                </p:oleObj>
              </mc:Choice>
              <mc:Fallback>
                <p:oleObj name="Equation" r:id="rId7" imgW="901440" imgH="19044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044950"/>
                        <a:ext cx="2324100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3147" name="Object 27"/>
          <p:cNvGraphicFramePr>
            <a:graphicFrameLocks noChangeAspect="1"/>
          </p:cNvGraphicFramePr>
          <p:nvPr/>
        </p:nvGraphicFramePr>
        <p:xfrm>
          <a:off x="971550" y="5026025"/>
          <a:ext cx="3862388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3150" name="Equation" r:id="rId9" imgW="1498320" imgH="304560" progId="Equation.DSMT4">
                  <p:embed/>
                </p:oleObj>
              </mc:Choice>
              <mc:Fallback>
                <p:oleObj name="Equation" r:id="rId9" imgW="1498320" imgH="30456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5026025"/>
                        <a:ext cx="3862388" cy="779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FEE37E48-4747-401D-811B-A8FEDA831A62}" type="slidenum">
              <a:rPr lang="en-US" altLang="ko-KR"/>
              <a:pPr/>
              <a:t>32</a:t>
            </a:fld>
            <a:endParaRPr lang="en-US" altLang="ko-KR"/>
          </a:p>
        </p:txBody>
      </p:sp>
      <p:sp>
        <p:nvSpPr>
          <p:cNvPr id="834562" name="Rectangle 2"/>
          <p:cNvSpPr>
            <a:spLocks noChangeArrowheads="1"/>
          </p:cNvSpPr>
          <p:nvPr/>
        </p:nvSpPr>
        <p:spPr bwMode="auto">
          <a:xfrm>
            <a:off x="815975" y="163513"/>
            <a:ext cx="742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미분과 도함수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(2/10)</a:t>
            </a:r>
          </a:p>
        </p:txBody>
      </p:sp>
      <p:sp>
        <p:nvSpPr>
          <p:cNvPr id="834563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3911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정의</a:t>
            </a:r>
            <a:r>
              <a:rPr lang="en-US" altLang="ko-KR" sz="2000">
                <a:ea typeface="HY헤드라인M" pitchFamily="18" charset="-127"/>
              </a:rPr>
              <a:t>: </a:t>
            </a:r>
            <a:r>
              <a:rPr lang="ko-KR" altLang="en-US" sz="2000">
                <a:ea typeface="HY헤드라인M" pitchFamily="18" charset="-127"/>
              </a:rPr>
              <a:t>함수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에서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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a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일 때 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f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(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x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)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의 값이 한없이 커지면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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a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일 때 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f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(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x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)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는 </a:t>
            </a:r>
            <a:r>
              <a:rPr lang="ko-KR" altLang="en-US" sz="2000" b="1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양의 무한대로 발산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한다 하고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,                           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와 같이 나타낸다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.</a:t>
            </a:r>
            <a:br>
              <a:rPr lang="en-US" altLang="ko-KR" sz="2000">
                <a:ea typeface="HY헤드라인M" pitchFamily="18" charset="-127"/>
                <a:sym typeface="Symbol" pitchFamily="18" charset="2"/>
              </a:rPr>
            </a:br>
            <a:r>
              <a:rPr lang="ko-KR" altLang="en-US" sz="2000">
                <a:ea typeface="HY헤드라인M" pitchFamily="18" charset="-127"/>
                <a:sym typeface="Symbol" pitchFamily="18" charset="2"/>
              </a:rPr>
              <a:t>그리고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, 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이때 </a:t>
            </a:r>
            <a:r>
              <a:rPr lang="en-US" altLang="ko-KR" sz="2000" b="1" i="1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f</a:t>
            </a:r>
            <a:r>
              <a:rPr lang="en-US" altLang="ko-KR" sz="2000" b="1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(</a:t>
            </a:r>
            <a:r>
              <a:rPr lang="en-US" altLang="ko-KR" sz="2000" b="1" i="1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x</a:t>
            </a:r>
            <a:r>
              <a:rPr lang="en-US" altLang="ko-KR" sz="2000" b="1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)</a:t>
            </a:r>
            <a:r>
              <a:rPr lang="ko-KR" altLang="en-US" sz="2000" b="1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의 극한은 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라 한다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.</a:t>
            </a:r>
          </a:p>
          <a:p>
            <a:pPr marL="292100" indent="-292100"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정의</a:t>
            </a:r>
            <a:r>
              <a:rPr lang="en-US" altLang="ko-KR" sz="2000">
                <a:ea typeface="HY헤드라인M" pitchFamily="18" charset="-127"/>
              </a:rPr>
              <a:t>: </a:t>
            </a:r>
            <a:r>
              <a:rPr lang="ko-KR" altLang="en-US" sz="2000">
                <a:ea typeface="HY헤드라인M" pitchFamily="18" charset="-127"/>
              </a:rPr>
              <a:t>함수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에서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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a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일 때 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f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(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x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)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의 값이 음수로서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, 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그 절대값이 한없이 커지면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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a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일 때 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f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(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x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)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는 </a:t>
            </a:r>
            <a:r>
              <a:rPr lang="ko-KR" altLang="en-US" sz="2000" b="1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음의 무한대로 발산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한다 하고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,                           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와 같이 나타낸다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. 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그리고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, 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이때 </a:t>
            </a:r>
            <a:r>
              <a:rPr lang="en-US" altLang="ko-KR" sz="2000" b="1" i="1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f</a:t>
            </a:r>
            <a:r>
              <a:rPr lang="en-US" altLang="ko-KR" sz="2000" b="1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(</a:t>
            </a:r>
            <a:r>
              <a:rPr lang="en-US" altLang="ko-KR" sz="2000" b="1" i="1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x</a:t>
            </a:r>
            <a:r>
              <a:rPr lang="en-US" altLang="ko-KR" sz="2000" b="1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)</a:t>
            </a:r>
            <a:r>
              <a:rPr lang="ko-KR" altLang="en-US" sz="2000" b="1">
                <a:solidFill>
                  <a:schemeClr val="accent2"/>
                </a:solidFill>
                <a:ea typeface="HY헤드라인M" pitchFamily="18" charset="-127"/>
                <a:sym typeface="Symbol" pitchFamily="18" charset="2"/>
              </a:rPr>
              <a:t>의 극한은 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라 한다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.</a:t>
            </a:r>
          </a:p>
          <a:p>
            <a:pPr marL="292100" indent="-292100"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  <a:sym typeface="Symbol" pitchFamily="18" charset="2"/>
            </a:endParaRPr>
          </a:p>
          <a:p>
            <a:pPr marL="292100" indent="-292100"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예제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:</a:t>
            </a:r>
          </a:p>
        </p:txBody>
      </p:sp>
      <p:sp>
        <p:nvSpPr>
          <p:cNvPr id="834564" name="Text Box 4"/>
          <p:cNvSpPr txBox="1">
            <a:spLocks noChangeArrowheads="1"/>
          </p:cNvSpPr>
          <p:nvPr/>
        </p:nvSpPr>
        <p:spPr bwMode="auto">
          <a:xfrm>
            <a:off x="7299325" y="476250"/>
            <a:ext cx="175418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Newton-Raphson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834565" name="Object 5"/>
          <p:cNvGraphicFramePr>
            <a:graphicFrameLocks noChangeAspect="1"/>
          </p:cNvGraphicFramePr>
          <p:nvPr/>
        </p:nvGraphicFramePr>
        <p:xfrm>
          <a:off x="4356100" y="1603375"/>
          <a:ext cx="19621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569" name="Equation" r:id="rId5" imgW="761760" imgH="164880" progId="Equation.DSMT4">
                  <p:embed/>
                </p:oleObj>
              </mc:Choice>
              <mc:Fallback>
                <p:oleObj name="Equation" r:id="rId5" imgW="761760" imgH="164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1603375"/>
                        <a:ext cx="196215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4566" name="Object 6"/>
          <p:cNvGraphicFramePr>
            <a:graphicFrameLocks noChangeAspect="1"/>
          </p:cNvGraphicFramePr>
          <p:nvPr/>
        </p:nvGraphicFramePr>
        <p:xfrm>
          <a:off x="827088" y="5013325"/>
          <a:ext cx="199707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570" name="Equation" r:id="rId7" imgW="774360" imgH="279360" progId="Equation.DSMT4">
                  <p:embed/>
                </p:oleObj>
              </mc:Choice>
              <mc:Fallback>
                <p:oleObj name="Equation" r:id="rId7" imgW="77436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5013325"/>
                        <a:ext cx="1997075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4567" name="Object 7"/>
          <p:cNvGraphicFramePr>
            <a:graphicFrameLocks noChangeAspect="1"/>
          </p:cNvGraphicFramePr>
          <p:nvPr/>
        </p:nvGraphicFramePr>
        <p:xfrm>
          <a:off x="3806825" y="4916488"/>
          <a:ext cx="3141663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571" name="Equation" r:id="rId9" imgW="1218960" imgH="355320" progId="Equation.DSMT4">
                  <p:embed/>
                </p:oleObj>
              </mc:Choice>
              <mc:Fallback>
                <p:oleObj name="Equation" r:id="rId9" imgW="121896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6825" y="4916488"/>
                        <a:ext cx="3141663" cy="909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4568" name="Object 8"/>
          <p:cNvGraphicFramePr>
            <a:graphicFrameLocks noChangeAspect="1"/>
          </p:cNvGraphicFramePr>
          <p:nvPr/>
        </p:nvGraphicFramePr>
        <p:xfrm>
          <a:off x="6891338" y="2994025"/>
          <a:ext cx="2157412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572" name="Equation" r:id="rId11" imgW="838080" imgH="164880" progId="Equation.DSMT4">
                  <p:embed/>
                </p:oleObj>
              </mc:Choice>
              <mc:Fallback>
                <p:oleObj name="Equation" r:id="rId11" imgW="838080" imgH="164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1338" y="2994025"/>
                        <a:ext cx="2157412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BCF2F05B-7E66-425E-AE1C-769C48046EA0}" type="slidenum">
              <a:rPr lang="en-US" altLang="ko-KR"/>
              <a:pPr/>
              <a:t>33</a:t>
            </a:fld>
            <a:endParaRPr lang="en-US" altLang="ko-KR"/>
          </a:p>
        </p:txBody>
      </p:sp>
      <p:sp>
        <p:nvSpPr>
          <p:cNvPr id="836610" name="Rectangle 2"/>
          <p:cNvSpPr>
            <a:spLocks noChangeArrowheads="1"/>
          </p:cNvSpPr>
          <p:nvPr/>
        </p:nvSpPr>
        <p:spPr bwMode="auto">
          <a:xfrm>
            <a:off x="815975" y="163513"/>
            <a:ext cx="742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미분과 도함수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(3/10)</a:t>
            </a:r>
          </a:p>
        </p:txBody>
      </p:sp>
      <p:sp>
        <p:nvSpPr>
          <p:cNvPr id="836611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4092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정의</a:t>
            </a:r>
            <a:r>
              <a:rPr lang="en-US" altLang="ko-KR" sz="2000">
                <a:ea typeface="HY헤드라인M" pitchFamily="18" charset="-127"/>
              </a:rPr>
              <a:t>: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ko-KR" altLang="en-US" sz="2000">
                <a:ea typeface="HY헤드라인M" pitchFamily="18" charset="-127"/>
              </a:rPr>
              <a:t>가 실수 집합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ko-KR" altLang="en-US" sz="2000">
                <a:ea typeface="HY헤드라인M" pitchFamily="18" charset="-127"/>
              </a:rPr>
              <a:t>상에 정의된 함수일 때</a:t>
            </a:r>
            <a:r>
              <a:rPr lang="en-US" altLang="ko-KR" sz="2000">
                <a:ea typeface="HY헤드라인M" pitchFamily="18" charset="-127"/>
              </a:rPr>
              <a:t>,                                </a:t>
            </a:r>
            <a:r>
              <a:rPr lang="ko-KR" altLang="en-US" sz="2000">
                <a:ea typeface="HY헤드라인M" pitchFamily="18" charset="-127"/>
              </a:rPr>
              <a:t>이면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ko-KR" altLang="en-US" sz="2000">
                <a:ea typeface="HY헤드라인M" pitchFamily="18" charset="-127"/>
              </a:rPr>
              <a:t>는 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에서 </a:t>
            </a:r>
            <a:r>
              <a:rPr lang="ko-KR" altLang="en-US" sz="2000" b="1">
                <a:solidFill>
                  <a:schemeClr val="accent2"/>
                </a:solidFill>
                <a:ea typeface="HY헤드라인M" pitchFamily="18" charset="-127"/>
              </a:rPr>
              <a:t>연속</a:t>
            </a:r>
            <a:r>
              <a:rPr lang="ko-KR" altLang="en-US" sz="2000">
                <a:ea typeface="HY헤드라인M" pitchFamily="18" charset="-127"/>
              </a:rPr>
              <a:t>이라 한다</a:t>
            </a:r>
            <a:r>
              <a:rPr lang="en-US" altLang="ko-KR" sz="2000">
                <a:ea typeface="HY헤드라인M" pitchFamily="18" charset="-127"/>
              </a:rPr>
              <a:t>. </a:t>
            </a:r>
            <a:r>
              <a:rPr lang="ko-KR" altLang="en-US" sz="2000">
                <a:ea typeface="HY헤드라인M" pitchFamily="18" charset="-127"/>
              </a:rPr>
              <a:t>또한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ko-KR" altLang="en-US" sz="2000">
                <a:ea typeface="HY헤드라인M" pitchFamily="18" charset="-127"/>
              </a:rPr>
              <a:t>가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ko-KR" altLang="en-US" sz="2000">
                <a:ea typeface="HY헤드라인M" pitchFamily="18" charset="-127"/>
              </a:rPr>
              <a:t>의 모든 점에 대해서 연속이면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ko-KR" altLang="en-US" sz="2000">
                <a:ea typeface="HY헤드라인M" pitchFamily="18" charset="-127"/>
              </a:rPr>
              <a:t>는</a:t>
            </a:r>
            <a:br>
              <a:rPr lang="ko-KR" altLang="en-US" sz="2000">
                <a:ea typeface="HY헤드라인M" pitchFamily="18" charset="-127"/>
              </a:rPr>
            </a:b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 (</a:t>
            </a:r>
            <a:r>
              <a:rPr lang="ko-KR" altLang="en-US" sz="2000">
                <a:ea typeface="HY헤드라인M" pitchFamily="18" charset="-127"/>
              </a:rPr>
              <a:t>위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에서 </a:t>
            </a:r>
            <a:r>
              <a:rPr lang="ko-KR" altLang="en-US" sz="2000" b="1">
                <a:solidFill>
                  <a:schemeClr val="accent2"/>
                </a:solidFill>
                <a:ea typeface="HY헤드라인M" pitchFamily="18" charset="-127"/>
              </a:rPr>
              <a:t>연속</a:t>
            </a:r>
            <a:r>
              <a:rPr lang="ko-KR" altLang="en-US" sz="2000">
                <a:ea typeface="HY헤드라인M" pitchFamily="18" charset="-127"/>
              </a:rPr>
              <a:t>이라 한다</a:t>
            </a:r>
            <a:r>
              <a:rPr lang="en-US" altLang="ko-KR" sz="2000">
                <a:ea typeface="HY헤드라인M" pitchFamily="18" charset="-127"/>
              </a:rPr>
              <a:t>.</a:t>
            </a:r>
            <a:endParaRPr lang="en-US" altLang="ko-KR" sz="2000">
              <a:ea typeface="HY헤드라인M" pitchFamily="18" charset="-127"/>
              <a:sym typeface="Symbol" pitchFamily="18" charset="2"/>
            </a:endParaRPr>
          </a:p>
          <a:p>
            <a:pPr marL="292100" indent="-292100"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  <a:sym typeface="Symbol" pitchFamily="18" charset="2"/>
            </a:endParaRPr>
          </a:p>
          <a:p>
            <a:pPr marL="292100" indent="-292100"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예제</a:t>
            </a:r>
          </a:p>
          <a:p>
            <a:pPr marL="714375" lvl="1" indent="-420688"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연속 함수의 예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:</a:t>
            </a:r>
          </a:p>
          <a:p>
            <a:pPr marL="714375" lvl="1" indent="-420688"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  <a:sym typeface="Symbol" pitchFamily="18" charset="2"/>
            </a:endParaRPr>
          </a:p>
          <a:p>
            <a:pPr marL="714375" lvl="1" indent="-420688"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연속 함수가 아닌 예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:</a:t>
            </a:r>
          </a:p>
        </p:txBody>
      </p:sp>
      <p:sp>
        <p:nvSpPr>
          <p:cNvPr id="836612" name="Text Box 4"/>
          <p:cNvSpPr txBox="1">
            <a:spLocks noChangeArrowheads="1"/>
          </p:cNvSpPr>
          <p:nvPr/>
        </p:nvSpPr>
        <p:spPr bwMode="auto">
          <a:xfrm>
            <a:off x="7299325" y="476250"/>
            <a:ext cx="175418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Newton-Raphson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836613" name="Object 5"/>
          <p:cNvGraphicFramePr>
            <a:graphicFrameLocks noChangeAspect="1"/>
          </p:cNvGraphicFramePr>
          <p:nvPr/>
        </p:nvGraphicFramePr>
        <p:xfrm>
          <a:off x="5816600" y="1150938"/>
          <a:ext cx="21907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629" name="Equation" r:id="rId5" imgW="850680" imgH="164880" progId="Equation.DSMT4">
                  <p:embed/>
                </p:oleObj>
              </mc:Choice>
              <mc:Fallback>
                <p:oleObj name="Equation" r:id="rId5" imgW="850680" imgH="164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0" y="1150938"/>
                        <a:ext cx="219075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6614" name="Object 6"/>
          <p:cNvGraphicFramePr>
            <a:graphicFrameLocks noChangeAspect="1"/>
          </p:cNvGraphicFramePr>
          <p:nvPr/>
        </p:nvGraphicFramePr>
        <p:xfrm>
          <a:off x="2987675" y="3644900"/>
          <a:ext cx="157003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630" name="Equation" r:id="rId7" imgW="609480" imgH="164880" progId="Equation.DSMT4">
                  <p:embed/>
                </p:oleObj>
              </mc:Choice>
              <mc:Fallback>
                <p:oleObj name="Equation" r:id="rId7" imgW="609480" imgH="164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3644900"/>
                        <a:ext cx="1570038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6617" name="Object 9"/>
          <p:cNvGraphicFramePr>
            <a:graphicFrameLocks noChangeAspect="1"/>
          </p:cNvGraphicFramePr>
          <p:nvPr/>
        </p:nvGraphicFramePr>
        <p:xfrm>
          <a:off x="3554413" y="4532313"/>
          <a:ext cx="171132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631" name="Equation" r:id="rId9" imgW="583920" imgH="279360" progId="Equation.DSMT4">
                  <p:embed/>
                </p:oleObj>
              </mc:Choice>
              <mc:Fallback>
                <p:oleObj name="Equation" r:id="rId9" imgW="58392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4413" y="4532313"/>
                        <a:ext cx="1711325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6619" name="Line 11"/>
          <p:cNvSpPr>
            <a:spLocks noChangeShapeType="1"/>
          </p:cNvSpPr>
          <p:nvPr/>
        </p:nvSpPr>
        <p:spPr bwMode="auto">
          <a:xfrm flipH="1">
            <a:off x="6083300" y="2708275"/>
            <a:ext cx="1588" cy="1584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36620" name="Line 12"/>
          <p:cNvSpPr>
            <a:spLocks noChangeShapeType="1"/>
          </p:cNvSpPr>
          <p:nvPr/>
        </p:nvSpPr>
        <p:spPr bwMode="auto">
          <a:xfrm>
            <a:off x="5580063" y="3716338"/>
            <a:ext cx="1079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36621" name="Line 13"/>
          <p:cNvSpPr>
            <a:spLocks noChangeShapeType="1"/>
          </p:cNvSpPr>
          <p:nvPr/>
        </p:nvSpPr>
        <p:spPr bwMode="auto">
          <a:xfrm flipV="1">
            <a:off x="5724525" y="2708275"/>
            <a:ext cx="647700" cy="1584325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836622" name="Object 14"/>
          <p:cNvGraphicFramePr>
            <a:graphicFrameLocks noChangeAspect="1"/>
          </p:cNvGraphicFramePr>
          <p:nvPr/>
        </p:nvGraphicFramePr>
        <p:xfrm>
          <a:off x="6445250" y="2533650"/>
          <a:ext cx="1150938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632" name="Equation" r:id="rId11" imgW="482400" imgH="164880" progId="Equation.DSMT4">
                  <p:embed/>
                </p:oleObj>
              </mc:Choice>
              <mc:Fallback>
                <p:oleObj name="Equation" r:id="rId11" imgW="482400" imgH="1648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5250" y="2533650"/>
                        <a:ext cx="1150938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6623" name="Line 15"/>
          <p:cNvSpPr>
            <a:spLocks noChangeShapeType="1"/>
          </p:cNvSpPr>
          <p:nvPr/>
        </p:nvSpPr>
        <p:spPr bwMode="auto">
          <a:xfrm>
            <a:off x="6659563" y="5516563"/>
            <a:ext cx="1944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36624" name="Line 16"/>
          <p:cNvSpPr>
            <a:spLocks noChangeShapeType="1"/>
          </p:cNvSpPr>
          <p:nvPr/>
        </p:nvSpPr>
        <p:spPr bwMode="auto">
          <a:xfrm flipH="1">
            <a:off x="7380288" y="4581525"/>
            <a:ext cx="1587" cy="1800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36625" name="Line 17"/>
          <p:cNvSpPr>
            <a:spLocks noChangeShapeType="1"/>
          </p:cNvSpPr>
          <p:nvPr/>
        </p:nvSpPr>
        <p:spPr bwMode="auto">
          <a:xfrm flipH="1">
            <a:off x="7596188" y="4581525"/>
            <a:ext cx="0" cy="1800225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36626" name="Arc 18"/>
          <p:cNvSpPr>
            <a:spLocks/>
          </p:cNvSpPr>
          <p:nvPr/>
        </p:nvSpPr>
        <p:spPr bwMode="auto">
          <a:xfrm>
            <a:off x="6732588" y="5589588"/>
            <a:ext cx="792162" cy="7921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36627" name="Arc 19"/>
          <p:cNvSpPr>
            <a:spLocks/>
          </p:cNvSpPr>
          <p:nvPr/>
        </p:nvSpPr>
        <p:spPr bwMode="auto">
          <a:xfrm rot="10800000">
            <a:off x="7667625" y="4652963"/>
            <a:ext cx="792163" cy="7921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836628" name="Object 20"/>
          <p:cNvGraphicFramePr>
            <a:graphicFrameLocks noChangeAspect="1"/>
          </p:cNvGraphicFramePr>
          <p:nvPr/>
        </p:nvGraphicFramePr>
        <p:xfrm>
          <a:off x="7739063" y="4229100"/>
          <a:ext cx="93662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633" name="Equation" r:id="rId13" imgW="457200" imgH="279360" progId="Equation.DSMT4">
                  <p:embed/>
                </p:oleObj>
              </mc:Choice>
              <mc:Fallback>
                <p:oleObj name="Equation" r:id="rId13" imgW="457200" imgH="2793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9063" y="4229100"/>
                        <a:ext cx="936625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55A11093-916D-4FA2-8F03-7D5184D49C37}" type="slidenum">
              <a:rPr lang="en-US" altLang="ko-KR"/>
              <a:pPr/>
              <a:t>34</a:t>
            </a:fld>
            <a:endParaRPr lang="en-US" altLang="ko-KR"/>
          </a:p>
        </p:txBody>
      </p:sp>
      <p:sp>
        <p:nvSpPr>
          <p:cNvPr id="838658" name="Rectangle 2"/>
          <p:cNvSpPr>
            <a:spLocks noChangeArrowheads="1"/>
          </p:cNvSpPr>
          <p:nvPr/>
        </p:nvSpPr>
        <p:spPr bwMode="auto">
          <a:xfrm>
            <a:off x="815975" y="163513"/>
            <a:ext cx="742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미분과 도함수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(4/10)</a:t>
            </a:r>
          </a:p>
        </p:txBody>
      </p:sp>
      <p:sp>
        <p:nvSpPr>
          <p:cNvPr id="838659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4770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정의</a:t>
            </a:r>
            <a:r>
              <a:rPr lang="en-US" altLang="ko-KR" sz="2000">
                <a:ea typeface="HY헤드라인M" pitchFamily="18" charset="-127"/>
              </a:rPr>
              <a:t>: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ko-KR" altLang="en-US" sz="2000">
                <a:ea typeface="HY헤드라인M" pitchFamily="18" charset="-127"/>
              </a:rPr>
              <a:t>가 실수 집합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ko-KR" altLang="en-US" sz="2000">
                <a:ea typeface="HY헤드라인M" pitchFamily="18" charset="-127"/>
              </a:rPr>
              <a:t>상에 정의된 함수라 하자</a:t>
            </a:r>
            <a:r>
              <a:rPr lang="en-US" altLang="ko-KR" sz="2000">
                <a:ea typeface="HY헤드라인M" pitchFamily="18" charset="-127"/>
              </a:rPr>
              <a:t>. </a:t>
            </a:r>
            <a:r>
              <a:rPr lang="ko-KR" altLang="en-US" sz="2000">
                <a:ea typeface="HY헤드라인M" pitchFamily="18" charset="-127"/>
              </a:rPr>
              <a:t>만일</a:t>
            </a:r>
            <a:r>
              <a:rPr lang="en-US" altLang="ko-KR" sz="2000">
                <a:ea typeface="HY헤드라인M" pitchFamily="18" charset="-127"/>
              </a:rPr>
              <a:t>, 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/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/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이 존재하면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ko-KR" altLang="en-US" sz="2000">
                <a:ea typeface="HY헤드라인M" pitchFamily="18" charset="-127"/>
              </a:rPr>
              <a:t>는 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에서 </a:t>
            </a:r>
            <a:r>
              <a:rPr lang="ko-KR" altLang="en-US" sz="2000" b="1">
                <a:solidFill>
                  <a:schemeClr val="accent2"/>
                </a:solidFill>
                <a:ea typeface="HY헤드라인M" pitchFamily="18" charset="-127"/>
              </a:rPr>
              <a:t>미분가능</a:t>
            </a:r>
            <a:r>
              <a:rPr lang="en-US" altLang="ko-KR" sz="2000">
                <a:ea typeface="HY헤드라인M" pitchFamily="18" charset="-127"/>
              </a:rPr>
              <a:t>(differentiable)</a:t>
            </a:r>
            <a:r>
              <a:rPr lang="ko-KR" altLang="en-US" sz="2000">
                <a:ea typeface="HY헤드라인M" pitchFamily="18" charset="-127"/>
              </a:rPr>
              <a:t>하다고 한다</a:t>
            </a:r>
            <a:r>
              <a:rPr lang="en-US" altLang="ko-KR" sz="2000">
                <a:ea typeface="HY헤드라인M" pitchFamily="18" charset="-127"/>
              </a:rPr>
              <a:t>.</a:t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또한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b="1" i="1">
                <a:ea typeface="HY헤드라인M" pitchFamily="18" charset="-127"/>
              </a:rPr>
              <a:t>f</a:t>
            </a:r>
            <a:r>
              <a:rPr lang="en-US" altLang="ko-KR" sz="2000" b="1" i="1">
                <a:ea typeface="HY헤드라인M" pitchFamily="18" charset="-127"/>
                <a:sym typeface="Symbol" pitchFamily="18" charset="2"/>
              </a:rPr>
              <a:t>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를 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에서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ko-KR" altLang="en-US" sz="2000">
                <a:ea typeface="HY헤드라인M" pitchFamily="18" charset="-127"/>
              </a:rPr>
              <a:t>의 </a:t>
            </a:r>
            <a:r>
              <a:rPr lang="ko-KR" altLang="en-US" sz="2000" b="1">
                <a:solidFill>
                  <a:schemeClr val="accent2"/>
                </a:solidFill>
                <a:ea typeface="HY헤드라인M" pitchFamily="18" charset="-127"/>
              </a:rPr>
              <a:t>도함수</a:t>
            </a:r>
            <a:r>
              <a:rPr lang="en-US" altLang="ko-KR" sz="2000">
                <a:ea typeface="HY헤드라인M" pitchFamily="18" charset="-127"/>
              </a:rPr>
              <a:t>(derivative)</a:t>
            </a:r>
            <a:r>
              <a:rPr lang="ko-KR" altLang="en-US" sz="2000">
                <a:ea typeface="HY헤드라인M" pitchFamily="18" charset="-127"/>
              </a:rPr>
              <a:t>라 부른다</a:t>
            </a:r>
            <a:r>
              <a:rPr lang="en-US" altLang="ko-KR" sz="2000">
                <a:ea typeface="HY헤드라인M" pitchFamily="18" charset="-127"/>
              </a:rPr>
              <a:t>.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/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그리고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ko-KR" altLang="en-US" sz="2000">
                <a:ea typeface="HY헤드라인M" pitchFamily="18" charset="-127"/>
              </a:rPr>
              <a:t>에 있는 모든 점에서 도함수를 갖는 함수를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위에서 </a:t>
            </a:r>
            <a:r>
              <a:rPr lang="ko-KR" altLang="en-US" sz="2000" b="1">
                <a:solidFill>
                  <a:schemeClr val="accent2"/>
                </a:solidFill>
                <a:ea typeface="HY헤드라인M" pitchFamily="18" charset="-127"/>
              </a:rPr>
              <a:t>미분가능</a:t>
            </a:r>
            <a:r>
              <a:rPr lang="ko-KR" altLang="en-US" sz="2000">
                <a:ea typeface="HY헤드라인M" pitchFamily="18" charset="-127"/>
              </a:rPr>
              <a:t>하다고 하며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에서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ko-KR" altLang="en-US" sz="2000">
                <a:ea typeface="HY헤드라인M" pitchFamily="18" charset="-127"/>
              </a:rPr>
              <a:t>의 도함수는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)) </a:t>
            </a:r>
            <a:r>
              <a:rPr lang="ko-KR" altLang="en-US" sz="2000">
                <a:ea typeface="HY헤드라인M" pitchFamily="18" charset="-127"/>
              </a:rPr>
              <a:t>그래프에 대한 접선의 기울기에 해당한다</a:t>
            </a:r>
            <a:r>
              <a:rPr lang="en-US" altLang="ko-KR" sz="2000">
                <a:ea typeface="HY헤드라인M" pitchFamily="18" charset="-127"/>
              </a:rPr>
              <a:t>.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/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solidFill>
                  <a:srgbClr val="B2B2B2"/>
                </a:solidFill>
                <a:ea typeface="HY헤드라인M" pitchFamily="18" charset="-127"/>
                <a:sym typeface="Wingdings" pitchFamily="2" charset="2"/>
              </a:rPr>
              <a:t> </a:t>
            </a:r>
            <a:r>
              <a:rPr lang="ko-KR" altLang="en-US" sz="2000">
                <a:solidFill>
                  <a:srgbClr val="B2B2B2"/>
                </a:solidFill>
                <a:ea typeface="HY헤드라인M" pitchFamily="18" charset="-127"/>
                <a:sym typeface="Wingdings" pitchFamily="2" charset="2"/>
              </a:rPr>
              <a:t>다음 페이지 그래프 참조</a:t>
            </a:r>
            <a:endParaRPr lang="ko-KR" altLang="en-US" sz="2000">
              <a:solidFill>
                <a:srgbClr val="B2B2B2"/>
              </a:solidFill>
              <a:ea typeface="HY헤드라인M" pitchFamily="18" charset="-127"/>
              <a:sym typeface="Symbol" pitchFamily="18" charset="2"/>
            </a:endParaRPr>
          </a:p>
        </p:txBody>
      </p:sp>
      <p:sp>
        <p:nvSpPr>
          <p:cNvPr id="838660" name="Text Box 4"/>
          <p:cNvSpPr txBox="1">
            <a:spLocks noChangeArrowheads="1"/>
          </p:cNvSpPr>
          <p:nvPr/>
        </p:nvSpPr>
        <p:spPr bwMode="auto">
          <a:xfrm>
            <a:off x="7299325" y="476250"/>
            <a:ext cx="175418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Newton-Raphson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838661" name="Object 5"/>
          <p:cNvGraphicFramePr>
            <a:graphicFrameLocks noChangeAspect="1"/>
          </p:cNvGraphicFramePr>
          <p:nvPr/>
        </p:nvGraphicFramePr>
        <p:xfrm>
          <a:off x="2411413" y="1628775"/>
          <a:ext cx="2713037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8662" name="Equation" r:id="rId5" imgW="1054080" imgH="291960" progId="Equation.DSMT4">
                  <p:embed/>
                </p:oleObj>
              </mc:Choice>
              <mc:Fallback>
                <p:oleObj name="Equation" r:id="rId5" imgW="10540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1628775"/>
                        <a:ext cx="2713037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E0A3FEC1-F4E8-417C-BBC0-5B5A02E552D6}" type="slidenum">
              <a:rPr lang="en-US" altLang="ko-KR"/>
              <a:pPr/>
              <a:t>35</a:t>
            </a:fld>
            <a:endParaRPr lang="en-US" altLang="ko-KR"/>
          </a:p>
        </p:txBody>
      </p:sp>
      <p:sp>
        <p:nvSpPr>
          <p:cNvPr id="840706" name="Rectangle 2"/>
          <p:cNvSpPr>
            <a:spLocks noChangeArrowheads="1"/>
          </p:cNvSpPr>
          <p:nvPr/>
        </p:nvSpPr>
        <p:spPr bwMode="auto">
          <a:xfrm>
            <a:off x="815975" y="163513"/>
            <a:ext cx="742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미분과 도함수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(5/10)</a:t>
            </a:r>
          </a:p>
        </p:txBody>
      </p:sp>
      <p:sp>
        <p:nvSpPr>
          <p:cNvPr id="840707" name="Text Box 3"/>
          <p:cNvSpPr txBox="1">
            <a:spLocks noChangeArrowheads="1"/>
          </p:cNvSpPr>
          <p:nvPr/>
        </p:nvSpPr>
        <p:spPr bwMode="auto">
          <a:xfrm>
            <a:off x="323850" y="4800600"/>
            <a:ext cx="8569325" cy="500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정리</a:t>
            </a:r>
            <a:r>
              <a:rPr lang="en-US" altLang="ko-KR" sz="2000">
                <a:ea typeface="HY헤드라인M" pitchFamily="18" charset="-127"/>
              </a:rPr>
              <a:t>: </a:t>
            </a:r>
            <a:r>
              <a:rPr lang="ko-KR" altLang="en-US" sz="2000">
                <a:ea typeface="HY헤드라인M" pitchFamily="18" charset="-127"/>
              </a:rPr>
              <a:t>만일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ko-KR" altLang="en-US" sz="2000">
                <a:ea typeface="HY헤드라인M" pitchFamily="18" charset="-127"/>
              </a:rPr>
              <a:t>가 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에서 미분가능하다면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ko-KR" altLang="en-US" sz="2000">
                <a:ea typeface="HY헤드라인M" pitchFamily="18" charset="-127"/>
              </a:rPr>
              <a:t>는 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에서 연속이다</a:t>
            </a:r>
            <a:r>
              <a:rPr lang="en-US" altLang="ko-KR" sz="2000">
                <a:ea typeface="HY헤드라인M" pitchFamily="18" charset="-127"/>
              </a:rPr>
              <a:t>. </a:t>
            </a:r>
            <a:endParaRPr lang="en-US" altLang="ko-KR" sz="2000">
              <a:solidFill>
                <a:srgbClr val="B2B2B2"/>
              </a:solidFill>
              <a:ea typeface="HY헤드라인M" pitchFamily="18" charset="-127"/>
              <a:sym typeface="Symbol" pitchFamily="18" charset="2"/>
            </a:endParaRPr>
          </a:p>
        </p:txBody>
      </p:sp>
      <p:sp>
        <p:nvSpPr>
          <p:cNvPr id="840708" name="Text Box 4"/>
          <p:cNvSpPr txBox="1">
            <a:spLocks noChangeArrowheads="1"/>
          </p:cNvSpPr>
          <p:nvPr/>
        </p:nvSpPr>
        <p:spPr bwMode="auto">
          <a:xfrm>
            <a:off x="7299325" y="476250"/>
            <a:ext cx="175418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Newton-Raphson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840709" name="Object 5"/>
          <p:cNvGraphicFramePr>
            <a:graphicFrameLocks noChangeAspect="1"/>
          </p:cNvGraphicFramePr>
          <p:nvPr/>
        </p:nvGraphicFramePr>
        <p:xfrm>
          <a:off x="5500688" y="1804988"/>
          <a:ext cx="94773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720" name="Equation" r:id="rId5" imgW="368280" imgH="164880" progId="Equation.DSMT4">
                  <p:embed/>
                </p:oleObj>
              </mc:Choice>
              <mc:Fallback>
                <p:oleObj name="Equation" r:id="rId5" imgW="368280" imgH="164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0688" y="1804988"/>
                        <a:ext cx="947737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0710" name="Line 6"/>
          <p:cNvSpPr>
            <a:spLocks noChangeShapeType="1"/>
          </p:cNvSpPr>
          <p:nvPr/>
        </p:nvSpPr>
        <p:spPr bwMode="auto">
          <a:xfrm flipH="1" flipV="1">
            <a:off x="1323975" y="3965575"/>
            <a:ext cx="51133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40711" name="Line 7"/>
          <p:cNvSpPr>
            <a:spLocks noChangeShapeType="1"/>
          </p:cNvSpPr>
          <p:nvPr/>
        </p:nvSpPr>
        <p:spPr bwMode="auto">
          <a:xfrm>
            <a:off x="1539875" y="1804988"/>
            <a:ext cx="0" cy="23764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40713" name="Freeform 9"/>
          <p:cNvSpPr>
            <a:spLocks/>
          </p:cNvSpPr>
          <p:nvPr/>
        </p:nvSpPr>
        <p:spPr bwMode="auto">
          <a:xfrm>
            <a:off x="1830388" y="1944688"/>
            <a:ext cx="3644900" cy="1816100"/>
          </a:xfrm>
          <a:custGeom>
            <a:avLst/>
            <a:gdLst/>
            <a:ahLst/>
            <a:cxnLst>
              <a:cxn ang="0">
                <a:pos x="0" y="1144"/>
              </a:cxn>
              <a:cxn ang="0">
                <a:pos x="430" y="437"/>
              </a:cxn>
              <a:cxn ang="0">
                <a:pos x="1044" y="153"/>
              </a:cxn>
              <a:cxn ang="0">
                <a:pos x="2296" y="0"/>
              </a:cxn>
            </a:cxnLst>
            <a:rect l="0" t="0" r="r" b="b"/>
            <a:pathLst>
              <a:path w="2296" h="1144">
                <a:moveTo>
                  <a:pt x="0" y="1144"/>
                </a:moveTo>
                <a:cubicBezTo>
                  <a:pt x="72" y="1028"/>
                  <a:pt x="256" y="602"/>
                  <a:pt x="430" y="437"/>
                </a:cubicBezTo>
                <a:cubicBezTo>
                  <a:pt x="604" y="272"/>
                  <a:pt x="733" y="226"/>
                  <a:pt x="1044" y="153"/>
                </a:cubicBezTo>
                <a:cubicBezTo>
                  <a:pt x="1355" y="80"/>
                  <a:pt x="2035" y="32"/>
                  <a:pt x="2296" y="0"/>
                </a:cubicBezTo>
              </a:path>
            </a:pathLst>
          </a:custGeom>
          <a:noFill/>
          <a:ln w="254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40714" name="Line 10"/>
          <p:cNvSpPr>
            <a:spLocks noChangeShapeType="1"/>
          </p:cNvSpPr>
          <p:nvPr/>
        </p:nvSpPr>
        <p:spPr bwMode="auto">
          <a:xfrm flipV="1">
            <a:off x="1757363" y="1512888"/>
            <a:ext cx="2978150" cy="137160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40715" name="Line 11"/>
          <p:cNvSpPr>
            <a:spLocks noChangeShapeType="1"/>
          </p:cNvSpPr>
          <p:nvPr/>
        </p:nvSpPr>
        <p:spPr bwMode="auto">
          <a:xfrm flipH="1">
            <a:off x="1470025" y="2381250"/>
            <a:ext cx="1428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840716" name="Object 12"/>
          <p:cNvGraphicFramePr>
            <a:graphicFrameLocks noChangeAspect="1"/>
          </p:cNvGraphicFramePr>
          <p:nvPr/>
        </p:nvGraphicFramePr>
        <p:xfrm>
          <a:off x="900113" y="2178050"/>
          <a:ext cx="588962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721" name="Equation" r:id="rId7" imgW="228600" imgH="164880" progId="Equation.DSMT4">
                  <p:embed/>
                </p:oleObj>
              </mc:Choice>
              <mc:Fallback>
                <p:oleObj name="Equation" r:id="rId7" imgW="228600" imgH="164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2178050"/>
                        <a:ext cx="588962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0717" name="Line 13"/>
          <p:cNvSpPr>
            <a:spLocks noChangeShapeType="1"/>
          </p:cNvSpPr>
          <p:nvPr/>
        </p:nvSpPr>
        <p:spPr bwMode="auto">
          <a:xfrm flipH="1" flipV="1">
            <a:off x="2908300" y="3892550"/>
            <a:ext cx="0" cy="1444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840718" name="Object 14"/>
          <p:cNvGraphicFramePr>
            <a:graphicFrameLocks noChangeAspect="1"/>
          </p:cNvGraphicFramePr>
          <p:nvPr/>
        </p:nvGraphicFramePr>
        <p:xfrm>
          <a:off x="2798763" y="3986213"/>
          <a:ext cx="274637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722" name="Equation" r:id="rId9" imgW="101520" imgH="114120" progId="Equation.DSMT4">
                  <p:embed/>
                </p:oleObj>
              </mc:Choice>
              <mc:Fallback>
                <p:oleObj name="Equation" r:id="rId9" imgW="101520" imgH="1141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8763" y="3986213"/>
                        <a:ext cx="274637" cy="306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0719" name="Object 15"/>
          <p:cNvGraphicFramePr>
            <a:graphicFrameLocks noChangeAspect="1"/>
          </p:cNvGraphicFramePr>
          <p:nvPr/>
        </p:nvGraphicFramePr>
        <p:xfrm>
          <a:off x="2765425" y="2381250"/>
          <a:ext cx="981075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723" name="Equation" r:id="rId11" imgW="380880" imgH="203040" progId="Equation.DSMT4">
                  <p:embed/>
                </p:oleObj>
              </mc:Choice>
              <mc:Fallback>
                <p:oleObj name="Equation" r:id="rId11" imgW="380880" imgH="2030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5425" y="2381250"/>
                        <a:ext cx="981075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0720" name="Oval 16"/>
          <p:cNvSpPr>
            <a:spLocks noChangeArrowheads="1"/>
          </p:cNvSpPr>
          <p:nvPr/>
        </p:nvSpPr>
        <p:spPr bwMode="auto">
          <a:xfrm>
            <a:off x="2874963" y="2322513"/>
            <a:ext cx="71437" cy="71437"/>
          </a:xfrm>
          <a:prstGeom prst="ellipse">
            <a:avLst/>
          </a:prstGeom>
          <a:solidFill>
            <a:srgbClr val="0000FF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40721" name="Text Box 17"/>
          <p:cNvSpPr txBox="1">
            <a:spLocks noChangeArrowheads="1"/>
          </p:cNvSpPr>
          <p:nvPr/>
        </p:nvSpPr>
        <p:spPr bwMode="auto">
          <a:xfrm>
            <a:off x="2908300" y="1144588"/>
            <a:ext cx="2808288" cy="415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접선은 기울기 </a:t>
            </a:r>
            <a:r>
              <a:rPr lang="en-US" altLang="ko-KR" i="1">
                <a:ea typeface="HY헤드라인M" pitchFamily="18" charset="-127"/>
              </a:rPr>
              <a:t>f</a:t>
            </a:r>
            <a:r>
              <a:rPr lang="en-US" altLang="ko-KR" b="1" i="1">
                <a:ea typeface="HY헤드라인M" pitchFamily="18" charset="-127"/>
                <a:sym typeface="Symbol" pitchFamily="18" charset="2"/>
              </a:rPr>
              <a:t></a:t>
            </a:r>
            <a:r>
              <a:rPr lang="en-US" altLang="ko-KR">
                <a:ea typeface="HY헤드라인M" pitchFamily="18" charset="-127"/>
              </a:rPr>
              <a:t>(</a:t>
            </a:r>
            <a:r>
              <a:rPr lang="en-US" altLang="ko-KR" i="1">
                <a:ea typeface="HY헤드라인M" pitchFamily="18" charset="-127"/>
              </a:rPr>
              <a:t>a</a:t>
            </a:r>
            <a:r>
              <a:rPr lang="en-US" altLang="ko-KR">
                <a:ea typeface="HY헤드라인M" pitchFamily="18" charset="-127"/>
              </a:rPr>
              <a:t>)</a:t>
            </a:r>
            <a:r>
              <a:rPr lang="ko-KR" altLang="en-US">
                <a:ea typeface="HY헤드라인M" pitchFamily="18" charset="-127"/>
              </a:rPr>
              <a:t>를 갖는다</a:t>
            </a:r>
            <a:r>
              <a:rPr lang="en-US" altLang="ko-KR">
                <a:ea typeface="HY헤드라인M" pitchFamily="18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F4A23A41-84CB-4E60-9D1B-5CA3D893C92E}" type="slidenum">
              <a:rPr lang="en-US" altLang="ko-KR"/>
              <a:pPr/>
              <a:t>36</a:t>
            </a:fld>
            <a:endParaRPr lang="en-US" altLang="ko-KR"/>
          </a:p>
        </p:txBody>
      </p:sp>
      <p:sp>
        <p:nvSpPr>
          <p:cNvPr id="842754" name="Rectangle 2"/>
          <p:cNvSpPr>
            <a:spLocks noChangeArrowheads="1"/>
          </p:cNvSpPr>
          <p:nvPr/>
        </p:nvSpPr>
        <p:spPr bwMode="auto">
          <a:xfrm>
            <a:off x="815975" y="163513"/>
            <a:ext cx="742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미분과 도함수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(6/10)</a:t>
            </a:r>
          </a:p>
        </p:txBody>
      </p:sp>
      <p:sp>
        <p:nvSpPr>
          <p:cNvPr id="842755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1354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Rolle</a:t>
            </a:r>
            <a:r>
              <a:rPr lang="ko-KR" altLang="en-US" sz="2000">
                <a:ea typeface="HY헤드라인M" pitchFamily="18" charset="-127"/>
              </a:rPr>
              <a:t>의 정리</a:t>
            </a:r>
            <a:r>
              <a:rPr lang="en-US" altLang="ko-KR" sz="2000">
                <a:ea typeface="HY헤드라인M" pitchFamily="18" charset="-127"/>
              </a:rPr>
              <a:t>: </a:t>
            </a:r>
            <a:r>
              <a:rPr lang="ko-KR" altLang="en-US" sz="2000">
                <a:ea typeface="HY헤드라인M" pitchFamily="18" charset="-127"/>
              </a:rPr>
              <a:t>함수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ko-KR" altLang="en-US" sz="2000">
                <a:ea typeface="HY헤드라인M" pitchFamily="18" charset="-127"/>
              </a:rPr>
              <a:t>가 폐구간 </a:t>
            </a:r>
            <a:r>
              <a:rPr lang="en-US" altLang="ko-KR" sz="2000">
                <a:ea typeface="HY헤드라인M" pitchFamily="18" charset="-127"/>
              </a:rPr>
              <a:t>[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,</a:t>
            </a:r>
            <a:r>
              <a:rPr lang="en-US" altLang="ko-KR" sz="2000" i="1">
                <a:ea typeface="HY헤드라인M" pitchFamily="18" charset="-127"/>
              </a:rPr>
              <a:t>b</a:t>
            </a:r>
            <a:r>
              <a:rPr lang="en-US" altLang="ko-KR" sz="2000">
                <a:ea typeface="HY헤드라인M" pitchFamily="18" charset="-127"/>
              </a:rPr>
              <a:t>]</a:t>
            </a:r>
            <a:r>
              <a:rPr lang="ko-KR" altLang="en-US" sz="2000">
                <a:ea typeface="HY헤드라인M" pitchFamily="18" charset="-127"/>
              </a:rPr>
              <a:t>에서 연속이고 개구간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,</a:t>
            </a:r>
            <a:r>
              <a:rPr lang="en-US" altLang="ko-KR" sz="2000" i="1">
                <a:ea typeface="HY헤드라인M" pitchFamily="18" charset="-127"/>
              </a:rPr>
              <a:t>b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에서 미분가능하다고 하자</a:t>
            </a:r>
            <a:r>
              <a:rPr lang="en-US" altLang="ko-KR" sz="2000">
                <a:ea typeface="HY헤드라인M" pitchFamily="18" charset="-127"/>
              </a:rPr>
              <a:t>. </a:t>
            </a:r>
            <a:r>
              <a:rPr lang="ko-KR" altLang="en-US" sz="2000">
                <a:ea typeface="HY헤드라인M" pitchFamily="18" charset="-127"/>
              </a:rPr>
              <a:t>이때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만일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) 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= 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f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(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b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)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이면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, </a:t>
            </a:r>
            <a:r>
              <a:rPr lang="en-US" altLang="ko-KR" sz="2000" b="1" i="1">
                <a:ea typeface="HY헤드라인M" pitchFamily="18" charset="-127"/>
              </a:rPr>
              <a:t>f</a:t>
            </a:r>
            <a:r>
              <a:rPr lang="en-US" altLang="ko-KR" sz="2000" b="1" i="1">
                <a:ea typeface="HY헤드라인M" pitchFamily="18" charset="-127"/>
                <a:sym typeface="Symbol" pitchFamily="18" charset="2"/>
              </a:rPr>
              <a:t>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c</a:t>
            </a:r>
            <a:r>
              <a:rPr lang="en-US" altLang="ko-KR" sz="2000">
                <a:ea typeface="HY헤드라인M" pitchFamily="18" charset="-127"/>
              </a:rPr>
              <a:t>)=0</a:t>
            </a:r>
            <a:r>
              <a:rPr lang="ko-KR" altLang="en-US" sz="2000">
                <a:ea typeface="HY헤드라인M" pitchFamily="18" charset="-127"/>
              </a:rPr>
              <a:t>이 되는 한 점 </a:t>
            </a:r>
            <a:r>
              <a:rPr lang="en-US" altLang="ko-KR" sz="2000" i="1">
                <a:ea typeface="HY헤드라인M" pitchFamily="18" charset="-127"/>
              </a:rPr>
              <a:t>c</a:t>
            </a:r>
            <a:r>
              <a:rPr lang="ko-KR" altLang="en-US" sz="2000">
                <a:ea typeface="HY헤드라인M" pitchFamily="18" charset="-127"/>
              </a:rPr>
              <a:t>가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,</a:t>
            </a:r>
            <a:r>
              <a:rPr lang="en-US" altLang="ko-KR" sz="2000" i="1">
                <a:ea typeface="HY헤드라인M" pitchFamily="18" charset="-127"/>
              </a:rPr>
              <a:t>b</a:t>
            </a:r>
            <a:r>
              <a:rPr lang="en-US" altLang="ko-KR" sz="2000">
                <a:ea typeface="HY헤드라인M" pitchFamily="18" charset="-127"/>
              </a:rPr>
              <a:t>) </a:t>
            </a:r>
            <a:r>
              <a:rPr lang="ko-KR" altLang="en-US" sz="2000">
                <a:ea typeface="HY헤드라인M" pitchFamily="18" charset="-127"/>
              </a:rPr>
              <a:t>상에 존재한다</a:t>
            </a:r>
            <a:r>
              <a:rPr lang="en-US" altLang="ko-KR" sz="2000">
                <a:ea typeface="HY헤드라인M" pitchFamily="18" charset="-127"/>
              </a:rPr>
              <a:t>.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 </a:t>
            </a:r>
            <a:endParaRPr lang="en-US" altLang="ko-KR" sz="2000">
              <a:solidFill>
                <a:srgbClr val="B2B2B2"/>
              </a:solidFill>
              <a:ea typeface="HY헤드라인M" pitchFamily="18" charset="-127"/>
              <a:sym typeface="Wingdings" pitchFamily="2" charset="2"/>
            </a:endParaRPr>
          </a:p>
        </p:txBody>
      </p:sp>
      <p:sp>
        <p:nvSpPr>
          <p:cNvPr id="842756" name="Text Box 4"/>
          <p:cNvSpPr txBox="1">
            <a:spLocks noChangeArrowheads="1"/>
          </p:cNvSpPr>
          <p:nvPr/>
        </p:nvSpPr>
        <p:spPr bwMode="auto">
          <a:xfrm>
            <a:off x="7299325" y="476250"/>
            <a:ext cx="175418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Newton-Raphson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842758" name="Object 6"/>
          <p:cNvGraphicFramePr>
            <a:graphicFrameLocks noChangeAspect="1"/>
          </p:cNvGraphicFramePr>
          <p:nvPr/>
        </p:nvGraphicFramePr>
        <p:xfrm>
          <a:off x="3641725" y="3084513"/>
          <a:ext cx="11842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2779" name="Equation" r:id="rId5" imgW="444240" imgH="164880" progId="Equation.DSMT4">
                  <p:embed/>
                </p:oleObj>
              </mc:Choice>
              <mc:Fallback>
                <p:oleObj name="Equation" r:id="rId5" imgW="444240" imgH="164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1725" y="3084513"/>
                        <a:ext cx="11842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2759" name="Line 7"/>
          <p:cNvSpPr>
            <a:spLocks noChangeShapeType="1"/>
          </p:cNvSpPr>
          <p:nvPr/>
        </p:nvSpPr>
        <p:spPr bwMode="auto">
          <a:xfrm flipH="1" flipV="1">
            <a:off x="2332038" y="5048250"/>
            <a:ext cx="51133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42760" name="Line 8"/>
          <p:cNvSpPr>
            <a:spLocks noChangeShapeType="1"/>
          </p:cNvSpPr>
          <p:nvPr/>
        </p:nvSpPr>
        <p:spPr bwMode="auto">
          <a:xfrm>
            <a:off x="2547938" y="2887663"/>
            <a:ext cx="0" cy="23764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42761" name="Freeform 9"/>
          <p:cNvSpPr>
            <a:spLocks/>
          </p:cNvSpPr>
          <p:nvPr/>
        </p:nvSpPr>
        <p:spPr bwMode="auto">
          <a:xfrm>
            <a:off x="3201988" y="3462338"/>
            <a:ext cx="3524250" cy="1236662"/>
          </a:xfrm>
          <a:custGeom>
            <a:avLst/>
            <a:gdLst/>
            <a:ahLst/>
            <a:cxnLst>
              <a:cxn ang="0">
                <a:pos x="0" y="546"/>
              </a:cxn>
              <a:cxn ang="0">
                <a:pos x="638" y="24"/>
              </a:cxn>
              <a:cxn ang="0">
                <a:pos x="1552" y="692"/>
              </a:cxn>
              <a:cxn ang="0">
                <a:pos x="2220" y="546"/>
              </a:cxn>
            </a:cxnLst>
            <a:rect l="0" t="0" r="r" b="b"/>
            <a:pathLst>
              <a:path w="2220" h="779">
                <a:moveTo>
                  <a:pt x="0" y="546"/>
                </a:moveTo>
                <a:cubicBezTo>
                  <a:pt x="106" y="459"/>
                  <a:pt x="379" y="0"/>
                  <a:pt x="638" y="24"/>
                </a:cubicBezTo>
                <a:cubicBezTo>
                  <a:pt x="897" y="48"/>
                  <a:pt x="1288" y="605"/>
                  <a:pt x="1552" y="692"/>
                </a:cubicBezTo>
                <a:cubicBezTo>
                  <a:pt x="1816" y="779"/>
                  <a:pt x="2081" y="576"/>
                  <a:pt x="2220" y="546"/>
                </a:cubicBezTo>
              </a:path>
            </a:pathLst>
          </a:custGeom>
          <a:noFill/>
          <a:ln w="25400" cap="flat" cmpd="sng">
            <a:solidFill>
              <a:srgbClr val="0000FF"/>
            </a:solidFill>
            <a:prstDash val="solid"/>
            <a:round/>
            <a:headEnd type="oval" w="med" len="med"/>
            <a:tailEnd type="oval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42762" name="Line 10"/>
          <p:cNvSpPr>
            <a:spLocks noChangeShapeType="1"/>
          </p:cNvSpPr>
          <p:nvPr/>
        </p:nvSpPr>
        <p:spPr bwMode="auto">
          <a:xfrm flipV="1">
            <a:off x="3454400" y="3495675"/>
            <a:ext cx="1439863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42763" name="Line 11"/>
          <p:cNvSpPr>
            <a:spLocks noChangeShapeType="1"/>
          </p:cNvSpPr>
          <p:nvPr/>
        </p:nvSpPr>
        <p:spPr bwMode="auto">
          <a:xfrm flipH="1">
            <a:off x="2478088" y="4338638"/>
            <a:ext cx="1428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842764" name="Object 12"/>
          <p:cNvGraphicFramePr>
            <a:graphicFrameLocks noChangeAspect="1"/>
          </p:cNvGraphicFramePr>
          <p:nvPr/>
        </p:nvGraphicFramePr>
        <p:xfrm>
          <a:off x="1187450" y="4146550"/>
          <a:ext cx="1243013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2780" name="Equation" r:id="rId7" imgW="482400" imgH="164880" progId="Equation.DSMT4">
                  <p:embed/>
                </p:oleObj>
              </mc:Choice>
              <mc:Fallback>
                <p:oleObj name="Equation" r:id="rId7" imgW="482400" imgH="164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4146550"/>
                        <a:ext cx="1243013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2765" name="Line 13"/>
          <p:cNvSpPr>
            <a:spLocks noChangeShapeType="1"/>
          </p:cNvSpPr>
          <p:nvPr/>
        </p:nvSpPr>
        <p:spPr bwMode="auto">
          <a:xfrm flipH="1" flipV="1">
            <a:off x="3206750" y="4975225"/>
            <a:ext cx="0" cy="1444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842766" name="Object 14"/>
          <p:cNvGraphicFramePr>
            <a:graphicFrameLocks noChangeAspect="1"/>
          </p:cNvGraphicFramePr>
          <p:nvPr/>
        </p:nvGraphicFramePr>
        <p:xfrm>
          <a:off x="3097213" y="5068888"/>
          <a:ext cx="274637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2781" name="Equation" r:id="rId9" imgW="101520" imgH="114120" progId="Equation.DSMT4">
                  <p:embed/>
                </p:oleObj>
              </mc:Choice>
              <mc:Fallback>
                <p:oleObj name="Equation" r:id="rId9" imgW="101520" imgH="1141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7213" y="5068888"/>
                        <a:ext cx="274637" cy="306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2769" name="Line 17"/>
          <p:cNvSpPr>
            <a:spLocks noChangeShapeType="1"/>
          </p:cNvSpPr>
          <p:nvPr/>
        </p:nvSpPr>
        <p:spPr bwMode="auto">
          <a:xfrm flipV="1">
            <a:off x="3203575" y="4295775"/>
            <a:ext cx="0" cy="720725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42772" name="Line 20"/>
          <p:cNvSpPr>
            <a:spLocks noChangeShapeType="1"/>
          </p:cNvSpPr>
          <p:nvPr/>
        </p:nvSpPr>
        <p:spPr bwMode="auto">
          <a:xfrm>
            <a:off x="2500313" y="4332288"/>
            <a:ext cx="5095875" cy="1587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42773" name="Line 21"/>
          <p:cNvSpPr>
            <a:spLocks noChangeShapeType="1"/>
          </p:cNvSpPr>
          <p:nvPr/>
        </p:nvSpPr>
        <p:spPr bwMode="auto">
          <a:xfrm flipH="1" flipV="1">
            <a:off x="6723063" y="5010150"/>
            <a:ext cx="0" cy="1444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842774" name="Object 22"/>
          <p:cNvGraphicFramePr>
            <a:graphicFrameLocks noChangeAspect="1"/>
          </p:cNvGraphicFramePr>
          <p:nvPr/>
        </p:nvGraphicFramePr>
        <p:xfrm>
          <a:off x="6613525" y="5070475"/>
          <a:ext cx="27463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2782" name="Equation" r:id="rId11" imgW="101520" imgH="139680" progId="Equation.DSMT4">
                  <p:embed/>
                </p:oleObj>
              </mc:Choice>
              <mc:Fallback>
                <p:oleObj name="Equation" r:id="rId11" imgW="101520" imgH="1396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3525" y="5070475"/>
                        <a:ext cx="274638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2775" name="Line 23"/>
          <p:cNvSpPr>
            <a:spLocks noChangeShapeType="1"/>
          </p:cNvSpPr>
          <p:nvPr/>
        </p:nvSpPr>
        <p:spPr bwMode="auto">
          <a:xfrm flipV="1">
            <a:off x="6719888" y="4330700"/>
            <a:ext cx="0" cy="720725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842776" name="Object 24"/>
          <p:cNvGraphicFramePr>
            <a:graphicFrameLocks noChangeAspect="1"/>
          </p:cNvGraphicFramePr>
          <p:nvPr/>
        </p:nvGraphicFramePr>
        <p:xfrm>
          <a:off x="5075238" y="3790950"/>
          <a:ext cx="10826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2783" name="Equation" r:id="rId13" imgW="406080" imgH="164880" progId="Equation.DSMT4">
                  <p:embed/>
                </p:oleObj>
              </mc:Choice>
              <mc:Fallback>
                <p:oleObj name="Equation" r:id="rId13" imgW="406080" imgH="1648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5238" y="3790950"/>
                        <a:ext cx="10826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2777" name="Line 25"/>
          <p:cNvSpPr>
            <a:spLocks noChangeShapeType="1"/>
          </p:cNvSpPr>
          <p:nvPr/>
        </p:nvSpPr>
        <p:spPr bwMode="auto">
          <a:xfrm flipH="1" flipV="1">
            <a:off x="4181475" y="4975225"/>
            <a:ext cx="0" cy="1444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842778" name="Object 26"/>
          <p:cNvGraphicFramePr>
            <a:graphicFrameLocks noChangeAspect="1"/>
          </p:cNvGraphicFramePr>
          <p:nvPr/>
        </p:nvGraphicFramePr>
        <p:xfrm>
          <a:off x="4089400" y="5068888"/>
          <a:ext cx="239713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2784" name="Equation" r:id="rId15" imgW="88560" imgH="114120" progId="Equation.DSMT4">
                  <p:embed/>
                </p:oleObj>
              </mc:Choice>
              <mc:Fallback>
                <p:oleObj name="Equation" r:id="rId15" imgW="88560" imgH="11412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5068888"/>
                        <a:ext cx="239713" cy="306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2779" name="Line 27"/>
          <p:cNvSpPr>
            <a:spLocks noChangeShapeType="1"/>
          </p:cNvSpPr>
          <p:nvPr/>
        </p:nvSpPr>
        <p:spPr bwMode="auto">
          <a:xfrm flipH="1" flipV="1">
            <a:off x="4181475" y="3503613"/>
            <a:ext cx="0" cy="1512887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12599A0F-4A91-43B7-9679-165BACCCFCBE}" type="slidenum">
              <a:rPr lang="en-US" altLang="ko-KR"/>
              <a:pPr/>
              <a:t>37</a:t>
            </a:fld>
            <a:endParaRPr lang="en-US" altLang="ko-KR"/>
          </a:p>
        </p:txBody>
      </p:sp>
      <p:sp>
        <p:nvSpPr>
          <p:cNvPr id="844802" name="Rectangle 2"/>
          <p:cNvSpPr>
            <a:spLocks noChangeArrowheads="1"/>
          </p:cNvSpPr>
          <p:nvPr/>
        </p:nvSpPr>
        <p:spPr bwMode="auto">
          <a:xfrm>
            <a:off x="815975" y="163513"/>
            <a:ext cx="742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미분과 도함수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(7/10)</a:t>
            </a:r>
          </a:p>
        </p:txBody>
      </p:sp>
      <p:sp>
        <p:nvSpPr>
          <p:cNvPr id="844803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178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평균값의 정리</a:t>
            </a:r>
            <a:r>
              <a:rPr lang="en-US" altLang="ko-KR" sz="2000">
                <a:ea typeface="HY헤드라인M" pitchFamily="18" charset="-127"/>
              </a:rPr>
              <a:t>: </a:t>
            </a:r>
            <a:r>
              <a:rPr lang="ko-KR" altLang="en-US" sz="2000">
                <a:ea typeface="HY헤드라인M" pitchFamily="18" charset="-127"/>
              </a:rPr>
              <a:t>함수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ko-KR" altLang="en-US" sz="2000">
                <a:ea typeface="HY헤드라인M" pitchFamily="18" charset="-127"/>
              </a:rPr>
              <a:t>가 </a:t>
            </a:r>
            <a:r>
              <a:rPr lang="en-US" altLang="ko-KR" sz="2000">
                <a:ea typeface="HY헤드라인M" pitchFamily="18" charset="-127"/>
              </a:rPr>
              <a:t>[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,</a:t>
            </a:r>
            <a:r>
              <a:rPr lang="en-US" altLang="ko-KR" sz="2000" i="1">
                <a:ea typeface="HY헤드라인M" pitchFamily="18" charset="-127"/>
              </a:rPr>
              <a:t>b</a:t>
            </a:r>
            <a:r>
              <a:rPr lang="en-US" altLang="ko-KR" sz="2000">
                <a:ea typeface="HY헤드라인M" pitchFamily="18" charset="-127"/>
              </a:rPr>
              <a:t>]</a:t>
            </a:r>
            <a:r>
              <a:rPr lang="ko-KR" altLang="en-US" sz="2000">
                <a:ea typeface="HY헤드라인M" pitchFamily="18" charset="-127"/>
              </a:rPr>
              <a:t>에서 연속이고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,</a:t>
            </a:r>
            <a:r>
              <a:rPr lang="en-US" altLang="ko-KR" sz="2000" i="1">
                <a:ea typeface="HY헤드라인M" pitchFamily="18" charset="-127"/>
              </a:rPr>
              <a:t>b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에서 미분가능하다면</a:t>
            </a:r>
            <a:r>
              <a:rPr lang="en-US" altLang="ko-KR" sz="2000">
                <a:ea typeface="HY헤드라인M" pitchFamily="18" charset="-127"/>
              </a:rPr>
              <a:t>,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/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/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가 되는 수 </a:t>
            </a:r>
            <a:r>
              <a:rPr lang="en-US" altLang="ko-KR" sz="2000" i="1">
                <a:ea typeface="HY헤드라인M" pitchFamily="18" charset="-127"/>
              </a:rPr>
              <a:t>c</a:t>
            </a:r>
            <a:r>
              <a:rPr lang="ko-KR" altLang="en-US" sz="2000">
                <a:ea typeface="HY헤드라인M" pitchFamily="18" charset="-127"/>
              </a:rPr>
              <a:t>가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,</a:t>
            </a:r>
            <a:r>
              <a:rPr lang="en-US" altLang="ko-KR" sz="2000" i="1">
                <a:ea typeface="HY헤드라인M" pitchFamily="18" charset="-127"/>
              </a:rPr>
              <a:t>b</a:t>
            </a:r>
            <a:r>
              <a:rPr lang="en-US" altLang="ko-KR" sz="2000">
                <a:ea typeface="HY헤드라인M" pitchFamily="18" charset="-127"/>
              </a:rPr>
              <a:t>) </a:t>
            </a:r>
            <a:r>
              <a:rPr lang="ko-KR" altLang="en-US" sz="2000">
                <a:ea typeface="HY헤드라인M" pitchFamily="18" charset="-127"/>
              </a:rPr>
              <a:t>상에 존재한다</a:t>
            </a:r>
            <a:r>
              <a:rPr lang="en-US" altLang="ko-KR" sz="2000">
                <a:ea typeface="HY헤드라인M" pitchFamily="18" charset="-127"/>
              </a:rPr>
              <a:t>.</a:t>
            </a:r>
            <a:endParaRPr lang="en-US" altLang="ko-KR" sz="2000">
              <a:solidFill>
                <a:srgbClr val="B2B2B2"/>
              </a:solidFill>
              <a:ea typeface="HY헤드라인M" pitchFamily="18" charset="-127"/>
              <a:sym typeface="Wingdings" pitchFamily="2" charset="2"/>
            </a:endParaRPr>
          </a:p>
        </p:txBody>
      </p:sp>
      <p:sp>
        <p:nvSpPr>
          <p:cNvPr id="844804" name="Text Box 4"/>
          <p:cNvSpPr txBox="1">
            <a:spLocks noChangeArrowheads="1"/>
          </p:cNvSpPr>
          <p:nvPr/>
        </p:nvSpPr>
        <p:spPr bwMode="auto">
          <a:xfrm>
            <a:off x="7299325" y="476250"/>
            <a:ext cx="175418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Newton-Raphson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844805" name="Object 5"/>
          <p:cNvGraphicFramePr>
            <a:graphicFrameLocks noChangeAspect="1"/>
          </p:cNvGraphicFramePr>
          <p:nvPr/>
        </p:nvGraphicFramePr>
        <p:xfrm>
          <a:off x="2852738" y="3775075"/>
          <a:ext cx="677862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830" name="Equation" r:id="rId5" imgW="253800" imgH="164880" progId="Equation.DSMT4">
                  <p:embed/>
                </p:oleObj>
              </mc:Choice>
              <mc:Fallback>
                <p:oleObj name="Equation" r:id="rId5" imgW="253800" imgH="164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2738" y="3775075"/>
                        <a:ext cx="677862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4806" name="Line 6"/>
          <p:cNvSpPr>
            <a:spLocks noChangeShapeType="1"/>
          </p:cNvSpPr>
          <p:nvPr/>
        </p:nvSpPr>
        <p:spPr bwMode="auto">
          <a:xfrm flipH="1" flipV="1">
            <a:off x="1755775" y="5624513"/>
            <a:ext cx="51133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44807" name="Line 7"/>
          <p:cNvSpPr>
            <a:spLocks noChangeShapeType="1"/>
          </p:cNvSpPr>
          <p:nvPr/>
        </p:nvSpPr>
        <p:spPr bwMode="auto">
          <a:xfrm>
            <a:off x="1971675" y="3463925"/>
            <a:ext cx="0" cy="2376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44808" name="Freeform 8"/>
          <p:cNvSpPr>
            <a:spLocks/>
          </p:cNvSpPr>
          <p:nvPr/>
        </p:nvSpPr>
        <p:spPr bwMode="auto">
          <a:xfrm>
            <a:off x="2625725" y="3157538"/>
            <a:ext cx="3665538" cy="1747837"/>
          </a:xfrm>
          <a:custGeom>
            <a:avLst/>
            <a:gdLst/>
            <a:ahLst/>
            <a:cxnLst>
              <a:cxn ang="0">
                <a:pos x="0" y="1101"/>
              </a:cxn>
              <a:cxn ang="0">
                <a:pos x="638" y="579"/>
              </a:cxn>
              <a:cxn ang="0">
                <a:pos x="1510" y="653"/>
              </a:cxn>
              <a:cxn ang="0">
                <a:pos x="2309" y="0"/>
              </a:cxn>
            </a:cxnLst>
            <a:rect l="0" t="0" r="r" b="b"/>
            <a:pathLst>
              <a:path w="2309" h="1101">
                <a:moveTo>
                  <a:pt x="0" y="1101"/>
                </a:moveTo>
                <a:cubicBezTo>
                  <a:pt x="106" y="1014"/>
                  <a:pt x="386" y="654"/>
                  <a:pt x="638" y="579"/>
                </a:cubicBezTo>
                <a:cubicBezTo>
                  <a:pt x="890" y="504"/>
                  <a:pt x="1232" y="749"/>
                  <a:pt x="1510" y="653"/>
                </a:cubicBezTo>
                <a:cubicBezTo>
                  <a:pt x="1788" y="557"/>
                  <a:pt x="2143" y="136"/>
                  <a:pt x="2309" y="0"/>
                </a:cubicBezTo>
              </a:path>
            </a:pathLst>
          </a:custGeom>
          <a:noFill/>
          <a:ln w="25400" cap="flat" cmpd="sng">
            <a:solidFill>
              <a:srgbClr val="0000FF"/>
            </a:solidFill>
            <a:prstDash val="solid"/>
            <a:round/>
            <a:headEnd type="oval" w="med" len="med"/>
            <a:tailEnd type="oval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44809" name="Line 9"/>
          <p:cNvSpPr>
            <a:spLocks noChangeShapeType="1"/>
          </p:cNvSpPr>
          <p:nvPr/>
        </p:nvSpPr>
        <p:spPr bwMode="auto">
          <a:xfrm flipV="1">
            <a:off x="2339975" y="3048000"/>
            <a:ext cx="4146550" cy="1978025"/>
          </a:xfrm>
          <a:prstGeom prst="line">
            <a:avLst/>
          </a:prstGeom>
          <a:noFill/>
          <a:ln w="12700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44812" name="Line 12"/>
          <p:cNvSpPr>
            <a:spLocks noChangeShapeType="1"/>
          </p:cNvSpPr>
          <p:nvPr/>
        </p:nvSpPr>
        <p:spPr bwMode="auto">
          <a:xfrm flipH="1" flipV="1">
            <a:off x="2630488" y="5551488"/>
            <a:ext cx="0" cy="1444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844813" name="Object 13"/>
          <p:cNvGraphicFramePr>
            <a:graphicFrameLocks noChangeAspect="1"/>
          </p:cNvGraphicFramePr>
          <p:nvPr/>
        </p:nvGraphicFramePr>
        <p:xfrm>
          <a:off x="2520950" y="5645150"/>
          <a:ext cx="274638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831" name="Equation" r:id="rId7" imgW="101520" imgH="114120" progId="Equation.DSMT4">
                  <p:embed/>
                </p:oleObj>
              </mc:Choice>
              <mc:Fallback>
                <p:oleObj name="Equation" r:id="rId7" imgW="101520" imgH="1141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950" y="5645150"/>
                        <a:ext cx="274638" cy="306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4814" name="Line 14"/>
          <p:cNvSpPr>
            <a:spLocks noChangeShapeType="1"/>
          </p:cNvSpPr>
          <p:nvPr/>
        </p:nvSpPr>
        <p:spPr bwMode="auto">
          <a:xfrm flipV="1">
            <a:off x="2627313" y="4872038"/>
            <a:ext cx="0" cy="720725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44816" name="Line 16"/>
          <p:cNvSpPr>
            <a:spLocks noChangeShapeType="1"/>
          </p:cNvSpPr>
          <p:nvPr/>
        </p:nvSpPr>
        <p:spPr bwMode="auto">
          <a:xfrm flipH="1" flipV="1">
            <a:off x="6326188" y="5586413"/>
            <a:ext cx="0" cy="1444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844817" name="Object 17"/>
          <p:cNvGraphicFramePr>
            <a:graphicFrameLocks noChangeAspect="1"/>
          </p:cNvGraphicFramePr>
          <p:nvPr/>
        </p:nvGraphicFramePr>
        <p:xfrm>
          <a:off x="6216650" y="5646738"/>
          <a:ext cx="27463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832" name="Equation" r:id="rId9" imgW="101520" imgH="139680" progId="Equation.DSMT4">
                  <p:embed/>
                </p:oleObj>
              </mc:Choice>
              <mc:Fallback>
                <p:oleObj name="Equation" r:id="rId9" imgW="101520" imgH="1396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6650" y="5646738"/>
                        <a:ext cx="274638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4818" name="Line 18"/>
          <p:cNvSpPr>
            <a:spLocks noChangeShapeType="1"/>
          </p:cNvSpPr>
          <p:nvPr/>
        </p:nvSpPr>
        <p:spPr bwMode="auto">
          <a:xfrm flipV="1">
            <a:off x="6300788" y="3213100"/>
            <a:ext cx="0" cy="2376488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844819" name="Object 19"/>
          <p:cNvGraphicFramePr>
            <a:graphicFrameLocks noChangeAspect="1"/>
          </p:cNvGraphicFramePr>
          <p:nvPr/>
        </p:nvGraphicFramePr>
        <p:xfrm>
          <a:off x="5783263" y="3479800"/>
          <a:ext cx="10826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833" name="Equation" r:id="rId11" imgW="406080" imgH="164880" progId="Equation.DSMT4">
                  <p:embed/>
                </p:oleObj>
              </mc:Choice>
              <mc:Fallback>
                <p:oleObj name="Equation" r:id="rId11" imgW="406080" imgH="1648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3263" y="3479800"/>
                        <a:ext cx="10826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4820" name="Line 20"/>
          <p:cNvSpPr>
            <a:spLocks noChangeShapeType="1"/>
          </p:cNvSpPr>
          <p:nvPr/>
        </p:nvSpPr>
        <p:spPr bwMode="auto">
          <a:xfrm flipH="1" flipV="1">
            <a:off x="3529013" y="5551488"/>
            <a:ext cx="0" cy="1444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844821" name="Object 21"/>
          <p:cNvGraphicFramePr>
            <a:graphicFrameLocks noChangeAspect="1"/>
          </p:cNvGraphicFramePr>
          <p:nvPr/>
        </p:nvGraphicFramePr>
        <p:xfrm>
          <a:off x="3436938" y="5645150"/>
          <a:ext cx="239712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834" name="Equation" r:id="rId13" imgW="88560" imgH="114120" progId="Equation.DSMT4">
                  <p:embed/>
                </p:oleObj>
              </mc:Choice>
              <mc:Fallback>
                <p:oleObj name="Equation" r:id="rId13" imgW="88560" imgH="11412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6938" y="5645150"/>
                        <a:ext cx="239712" cy="306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4822" name="Line 22"/>
          <p:cNvSpPr>
            <a:spLocks noChangeShapeType="1"/>
          </p:cNvSpPr>
          <p:nvPr/>
        </p:nvSpPr>
        <p:spPr bwMode="auto">
          <a:xfrm flipH="1" flipV="1">
            <a:off x="3529013" y="4079875"/>
            <a:ext cx="0" cy="1512888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844823" name="Object 23"/>
          <p:cNvGraphicFramePr>
            <a:graphicFrameLocks noChangeAspect="1"/>
          </p:cNvGraphicFramePr>
          <p:nvPr/>
        </p:nvGraphicFramePr>
        <p:xfrm>
          <a:off x="1660525" y="1636713"/>
          <a:ext cx="219075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835" name="Equation" r:id="rId15" imgW="850680" imgH="291960" progId="Equation.DSMT4">
                  <p:embed/>
                </p:oleObj>
              </mc:Choice>
              <mc:Fallback>
                <p:oleObj name="Equation" r:id="rId15" imgW="850680" imgH="2919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0525" y="1636713"/>
                        <a:ext cx="2190750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4824" name="Line 24"/>
          <p:cNvSpPr>
            <a:spLocks noChangeShapeType="1"/>
          </p:cNvSpPr>
          <p:nvPr/>
        </p:nvSpPr>
        <p:spPr bwMode="auto">
          <a:xfrm flipV="1">
            <a:off x="2339975" y="2708275"/>
            <a:ext cx="4119563" cy="1970088"/>
          </a:xfrm>
          <a:prstGeom prst="line">
            <a:avLst/>
          </a:prstGeom>
          <a:noFill/>
          <a:ln w="12700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44826" name="Text Box 26"/>
          <p:cNvSpPr txBox="1">
            <a:spLocks noChangeArrowheads="1"/>
          </p:cNvSpPr>
          <p:nvPr/>
        </p:nvSpPr>
        <p:spPr bwMode="auto">
          <a:xfrm>
            <a:off x="1974850" y="3741738"/>
            <a:ext cx="1049338" cy="384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ko-KR" altLang="en-US" sz="1800">
                <a:ea typeface="HY헤드라인M" pitchFamily="18" charset="-127"/>
              </a:rPr>
              <a:t>기울기</a:t>
            </a:r>
          </a:p>
        </p:txBody>
      </p:sp>
      <p:sp>
        <p:nvSpPr>
          <p:cNvPr id="844827" name="Text Box 27"/>
          <p:cNvSpPr txBox="1">
            <a:spLocks noChangeArrowheads="1"/>
          </p:cNvSpPr>
          <p:nvPr/>
        </p:nvSpPr>
        <p:spPr bwMode="auto">
          <a:xfrm>
            <a:off x="6418263" y="2590800"/>
            <a:ext cx="1049337" cy="384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ko-KR" altLang="en-US" sz="1800">
                <a:ea typeface="HY헤드라인M" pitchFamily="18" charset="-127"/>
              </a:rPr>
              <a:t>평행선</a:t>
            </a:r>
          </a:p>
        </p:txBody>
      </p:sp>
      <p:sp>
        <p:nvSpPr>
          <p:cNvPr id="844828" name="Text Box 28"/>
          <p:cNvSpPr txBox="1">
            <a:spLocks noChangeArrowheads="1"/>
          </p:cNvSpPr>
          <p:nvPr/>
        </p:nvSpPr>
        <p:spPr bwMode="auto">
          <a:xfrm>
            <a:off x="3492500" y="4381500"/>
            <a:ext cx="1049338" cy="384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ko-KR" altLang="en-US" sz="1800">
                <a:ea typeface="HY헤드라인M" pitchFamily="18" charset="-127"/>
              </a:rPr>
              <a:t>기울기</a:t>
            </a:r>
          </a:p>
        </p:txBody>
      </p:sp>
      <p:graphicFrame>
        <p:nvGraphicFramePr>
          <p:cNvPr id="844829" name="Object 29"/>
          <p:cNvGraphicFramePr>
            <a:graphicFrameLocks noChangeAspect="1"/>
          </p:cNvGraphicFramePr>
          <p:nvPr/>
        </p:nvGraphicFramePr>
        <p:xfrm>
          <a:off x="4441825" y="4213225"/>
          <a:ext cx="1355725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836" name="Equation" r:id="rId17" imgW="507960" imgH="291960" progId="Equation.DSMT4">
                  <p:embed/>
                </p:oleObj>
              </mc:Choice>
              <mc:Fallback>
                <p:oleObj name="Equation" r:id="rId17" imgW="507960" imgH="29196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1825" y="4213225"/>
                        <a:ext cx="1355725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5056E67F-B40A-477B-AB5F-D4560A74AB18}" type="slidenum">
              <a:rPr lang="en-US" altLang="ko-KR"/>
              <a:pPr/>
              <a:t>38</a:t>
            </a:fld>
            <a:endParaRPr lang="en-US" altLang="ko-KR"/>
          </a:p>
        </p:txBody>
      </p:sp>
      <p:sp>
        <p:nvSpPr>
          <p:cNvPr id="832514" name="Rectangle 2"/>
          <p:cNvSpPr>
            <a:spLocks noChangeArrowheads="1"/>
          </p:cNvSpPr>
          <p:nvPr/>
        </p:nvSpPr>
        <p:spPr bwMode="auto">
          <a:xfrm>
            <a:off x="815975" y="163513"/>
            <a:ext cx="742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미분과 도함수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(8/10)</a:t>
            </a:r>
          </a:p>
        </p:txBody>
      </p:sp>
      <p:sp>
        <p:nvSpPr>
          <p:cNvPr id="832515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  <a:sym typeface="Symbol" pitchFamily="18" charset="2"/>
              </a:rPr>
              <a:t>미분법의 기본공식</a:t>
            </a:r>
          </a:p>
        </p:txBody>
      </p:sp>
      <p:sp>
        <p:nvSpPr>
          <p:cNvPr id="832516" name="Text Box 4"/>
          <p:cNvSpPr txBox="1">
            <a:spLocks noChangeArrowheads="1"/>
          </p:cNvSpPr>
          <p:nvPr/>
        </p:nvSpPr>
        <p:spPr bwMode="auto">
          <a:xfrm>
            <a:off x="7299325" y="476250"/>
            <a:ext cx="175418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Newton-Raphson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832518" name="Object 6"/>
          <p:cNvGraphicFramePr>
            <a:graphicFrameLocks noChangeAspect="1"/>
          </p:cNvGraphicFramePr>
          <p:nvPr/>
        </p:nvGraphicFramePr>
        <p:xfrm>
          <a:off x="827088" y="1700213"/>
          <a:ext cx="5853112" cy="447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519" name="Equation" r:id="rId5" imgW="2273040" imgH="1752480" progId="Equation.DSMT4">
                  <p:embed/>
                </p:oleObj>
              </mc:Choice>
              <mc:Fallback>
                <p:oleObj name="Equation" r:id="rId5" imgW="2273040" imgH="1752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1700213"/>
                        <a:ext cx="5853112" cy="4475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0BD2A941-0634-4778-A3D9-B90E4BE5A435}" type="slidenum">
              <a:rPr lang="en-US" altLang="ko-KR"/>
              <a:pPr/>
              <a:t>39</a:t>
            </a:fld>
            <a:endParaRPr lang="en-US" altLang="ko-KR"/>
          </a:p>
        </p:txBody>
      </p:sp>
      <p:sp>
        <p:nvSpPr>
          <p:cNvPr id="847874" name="Rectangle 2"/>
          <p:cNvSpPr>
            <a:spLocks noChangeArrowheads="1"/>
          </p:cNvSpPr>
          <p:nvPr/>
        </p:nvSpPr>
        <p:spPr bwMode="auto">
          <a:xfrm>
            <a:off x="815975" y="163513"/>
            <a:ext cx="742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미분과 도함수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(9/10)</a:t>
            </a:r>
          </a:p>
        </p:txBody>
      </p:sp>
      <p:sp>
        <p:nvSpPr>
          <p:cNvPr id="847875" name="Text Box 3"/>
          <p:cNvSpPr txBox="1">
            <a:spLocks noChangeArrowheads="1"/>
          </p:cNvSpPr>
          <p:nvPr/>
        </p:nvSpPr>
        <p:spPr bwMode="auto">
          <a:xfrm>
            <a:off x="323850" y="2852738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삼각함수의 미분법</a:t>
            </a:r>
          </a:p>
        </p:txBody>
      </p:sp>
      <p:sp>
        <p:nvSpPr>
          <p:cNvPr id="847876" name="Text Box 4"/>
          <p:cNvSpPr txBox="1">
            <a:spLocks noChangeArrowheads="1"/>
          </p:cNvSpPr>
          <p:nvPr/>
        </p:nvSpPr>
        <p:spPr bwMode="auto">
          <a:xfrm>
            <a:off x="7299325" y="476250"/>
            <a:ext cx="175418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Newton-Raphson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847877" name="Object 5"/>
          <p:cNvGraphicFramePr>
            <a:graphicFrameLocks noChangeAspect="1"/>
          </p:cNvGraphicFramePr>
          <p:nvPr/>
        </p:nvGraphicFramePr>
        <p:xfrm>
          <a:off x="755650" y="3403600"/>
          <a:ext cx="3727450" cy="304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7885" name="Equation" r:id="rId5" imgW="1447560" imgH="1193760" progId="Equation.DSMT4">
                  <p:embed/>
                </p:oleObj>
              </mc:Choice>
              <mc:Fallback>
                <p:oleObj name="Equation" r:id="rId5" imgW="1447560" imgH="1193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3403600"/>
                        <a:ext cx="3727450" cy="3049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7878" name="Text Box 6"/>
          <p:cNvSpPr txBox="1">
            <a:spLocks noChangeArrowheads="1"/>
          </p:cNvSpPr>
          <p:nvPr/>
        </p:nvSpPr>
        <p:spPr bwMode="auto">
          <a:xfrm>
            <a:off x="323850" y="1190625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  <a:sym typeface="Symbol" pitchFamily="18" charset="2"/>
              </a:rPr>
              <a:t>합성함수의 미분법</a:t>
            </a:r>
          </a:p>
        </p:txBody>
      </p:sp>
      <p:graphicFrame>
        <p:nvGraphicFramePr>
          <p:cNvPr id="847880" name="Object 8"/>
          <p:cNvGraphicFramePr>
            <a:graphicFrameLocks noChangeAspect="1"/>
          </p:cNvGraphicFramePr>
          <p:nvPr/>
        </p:nvGraphicFramePr>
        <p:xfrm>
          <a:off x="684213" y="1700213"/>
          <a:ext cx="4675187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7886" name="Equation" r:id="rId7" imgW="1815840" imgH="291960" progId="Equation.DSMT4">
                  <p:embed/>
                </p:oleObj>
              </mc:Choice>
              <mc:Fallback>
                <p:oleObj name="Equation" r:id="rId7" imgW="18158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1700213"/>
                        <a:ext cx="4675187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7881" name="Object 9"/>
          <p:cNvGraphicFramePr>
            <a:graphicFrameLocks noChangeAspect="1"/>
          </p:cNvGraphicFramePr>
          <p:nvPr/>
        </p:nvGraphicFramePr>
        <p:xfrm>
          <a:off x="6011863" y="1412875"/>
          <a:ext cx="2665412" cy="1238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7887" name="Equation" r:id="rId9" imgW="1384200" imgH="647640" progId="Equation.DSMT4">
                  <p:embed/>
                </p:oleObj>
              </mc:Choice>
              <mc:Fallback>
                <p:oleObj name="Equation" r:id="rId9" imgW="1384200" imgH="647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63" y="1412875"/>
                        <a:ext cx="2665412" cy="1238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7882" name="Object 10"/>
          <p:cNvGraphicFramePr>
            <a:graphicFrameLocks noChangeAspect="1"/>
          </p:cNvGraphicFramePr>
          <p:nvPr/>
        </p:nvGraphicFramePr>
        <p:xfrm>
          <a:off x="6156325" y="3573463"/>
          <a:ext cx="1050925" cy="176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7888" name="Equation" r:id="rId11" imgW="545760" imgH="927000" progId="Equation.DSMT4">
                  <p:embed/>
                </p:oleObj>
              </mc:Choice>
              <mc:Fallback>
                <p:oleObj name="Equation" r:id="rId11" imgW="545760" imgH="927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3573463"/>
                        <a:ext cx="1050925" cy="176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7884" name="Object 12"/>
          <p:cNvGraphicFramePr>
            <a:graphicFrameLocks noChangeAspect="1"/>
          </p:cNvGraphicFramePr>
          <p:nvPr/>
        </p:nvGraphicFramePr>
        <p:xfrm>
          <a:off x="3265488" y="2565400"/>
          <a:ext cx="166687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7889" name="Equation" r:id="rId13" imgW="647640" imgH="164880" progId="Equation.DSMT4">
                  <p:embed/>
                </p:oleObj>
              </mc:Choice>
              <mc:Fallback>
                <p:oleObj name="Equation" r:id="rId13" imgW="647640" imgH="164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5488" y="2565400"/>
                        <a:ext cx="1666875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DAA1B9C4-1407-4C5C-8E90-3062AECE84A9}" type="slidenum">
              <a:rPr lang="en-US" altLang="ko-KR"/>
              <a:pPr/>
              <a:t>4</a:t>
            </a:fld>
            <a:endParaRPr lang="en-US" altLang="ko-KR"/>
          </a:p>
        </p:txBody>
      </p:sp>
      <p:sp>
        <p:nvSpPr>
          <p:cNvPr id="799746" name="Line 2"/>
          <p:cNvSpPr>
            <a:spLocks noChangeShapeType="1"/>
          </p:cNvSpPr>
          <p:nvPr/>
        </p:nvSpPr>
        <p:spPr bwMode="auto">
          <a:xfrm>
            <a:off x="611188" y="2997200"/>
            <a:ext cx="0" cy="0"/>
          </a:xfrm>
          <a:prstGeom prst="line">
            <a:avLst/>
          </a:prstGeom>
          <a:noFill/>
          <a:ln w="12700" cap="sq">
            <a:noFill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799747" name="Rectangle 3"/>
          <p:cNvSpPr>
            <a:spLocks noChangeArrowheads="1"/>
          </p:cNvSpPr>
          <p:nvPr/>
        </p:nvSpPr>
        <p:spPr bwMode="auto">
          <a:xfrm>
            <a:off x="815975" y="163513"/>
            <a:ext cx="6132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Pseudocode Language</a:t>
            </a:r>
            <a:endParaRPr lang="en-US" altLang="ko-KR" sz="20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</a:endParaRPr>
          </a:p>
        </p:txBody>
      </p:sp>
      <p:sp>
        <p:nvSpPr>
          <p:cNvPr id="799748" name="Rectangle 4"/>
          <p:cNvSpPr>
            <a:spLocks noChangeArrowheads="1"/>
          </p:cNvSpPr>
          <p:nvPr/>
        </p:nvSpPr>
        <p:spPr bwMode="auto">
          <a:xfrm>
            <a:off x="685800" y="1314450"/>
            <a:ext cx="3810000" cy="4862513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fontAlgn="base">
              <a:lnSpc>
                <a:spcPct val="100000"/>
              </a:lnSpc>
              <a:buClrTx/>
              <a:buFontTx/>
              <a:buNone/>
            </a:pPr>
            <a:r>
              <a:rPr lang="en-US" altLang="ko-KR" sz="2800" b="1">
                <a:ea typeface="HY헤드라인M" pitchFamily="18" charset="-127"/>
              </a:rPr>
              <a:t>procedure</a:t>
            </a:r>
            <a:br>
              <a:rPr lang="en-US" altLang="ko-KR" sz="2800" b="1">
                <a:ea typeface="HY헤드라인M" pitchFamily="18" charset="-127"/>
              </a:rPr>
            </a:br>
            <a:r>
              <a:rPr lang="en-US" altLang="ko-KR" sz="2800" i="1" u="sng">
                <a:ea typeface="HY헤드라인M" pitchFamily="18" charset="-127"/>
              </a:rPr>
              <a:t>name</a:t>
            </a:r>
            <a:r>
              <a:rPr lang="en-US" altLang="ko-KR" sz="2800">
                <a:ea typeface="HY헤드라인M" pitchFamily="18" charset="-127"/>
              </a:rPr>
              <a:t>(</a:t>
            </a:r>
            <a:r>
              <a:rPr lang="en-US" altLang="ko-KR" sz="2800" i="1" u="sng">
                <a:ea typeface="HY헤드라인M" pitchFamily="18" charset="-127"/>
              </a:rPr>
              <a:t>argument</a:t>
            </a:r>
            <a:r>
              <a:rPr lang="en-US" altLang="ko-KR" sz="2800" i="1">
                <a:ea typeface="HY헤드라인M" pitchFamily="18" charset="-127"/>
              </a:rPr>
              <a:t>: </a:t>
            </a:r>
            <a:r>
              <a:rPr lang="en-US" altLang="ko-KR" sz="2800" i="1" u="sng">
                <a:ea typeface="HY헤드라인M" pitchFamily="18" charset="-127"/>
              </a:rPr>
              <a:t>type</a:t>
            </a:r>
            <a:r>
              <a:rPr lang="en-US" altLang="ko-KR" sz="2800">
                <a:ea typeface="HY헤드라인M" pitchFamily="18" charset="-127"/>
              </a:rPr>
              <a:t>)</a:t>
            </a:r>
          </a:p>
          <a:p>
            <a:pPr marL="342900" indent="-342900" fontAlgn="base">
              <a:lnSpc>
                <a:spcPct val="100000"/>
              </a:lnSpc>
              <a:buClrTx/>
              <a:buFontTx/>
              <a:buNone/>
            </a:pPr>
            <a:r>
              <a:rPr lang="en-US" altLang="ko-KR" sz="2800" i="1" u="sng">
                <a:ea typeface="HY헤드라인M" pitchFamily="18" charset="-127"/>
              </a:rPr>
              <a:t>variable</a:t>
            </a:r>
            <a:r>
              <a:rPr lang="en-US" altLang="ko-KR" sz="2800">
                <a:ea typeface="HY헤드라인M" pitchFamily="18" charset="-127"/>
              </a:rPr>
              <a:t> := </a:t>
            </a:r>
            <a:r>
              <a:rPr lang="en-US" altLang="ko-KR" sz="2800" i="1" u="sng">
                <a:ea typeface="HY헤드라인M" pitchFamily="18" charset="-127"/>
              </a:rPr>
              <a:t>expression</a:t>
            </a:r>
          </a:p>
          <a:p>
            <a:pPr marL="342900" indent="-342900" fontAlgn="base">
              <a:lnSpc>
                <a:spcPct val="100000"/>
              </a:lnSpc>
              <a:buClrTx/>
              <a:buFontTx/>
              <a:buNone/>
            </a:pPr>
            <a:r>
              <a:rPr lang="en-US" altLang="ko-KR" sz="2800" i="1" u="sng">
                <a:ea typeface="HY헤드라인M" pitchFamily="18" charset="-127"/>
              </a:rPr>
              <a:t>informal statement</a:t>
            </a:r>
          </a:p>
          <a:p>
            <a:pPr marL="342900" indent="-342900" fontAlgn="base">
              <a:lnSpc>
                <a:spcPct val="100000"/>
              </a:lnSpc>
              <a:buClrTx/>
              <a:buFontTx/>
              <a:buNone/>
            </a:pPr>
            <a:r>
              <a:rPr lang="en-US" altLang="ko-KR" sz="2800" b="1">
                <a:ea typeface="HY헤드라인M" pitchFamily="18" charset="-127"/>
              </a:rPr>
              <a:t>begin</a:t>
            </a:r>
            <a:r>
              <a:rPr lang="en-US" altLang="ko-KR" sz="2800">
                <a:ea typeface="HY헤드라인M" pitchFamily="18" charset="-127"/>
              </a:rPr>
              <a:t> </a:t>
            </a:r>
            <a:r>
              <a:rPr lang="en-US" altLang="ko-KR" sz="2800" i="1" u="sng">
                <a:ea typeface="HY헤드라인M" pitchFamily="18" charset="-127"/>
              </a:rPr>
              <a:t>statements</a:t>
            </a:r>
            <a:r>
              <a:rPr lang="en-US" altLang="ko-KR" sz="2800" i="1">
                <a:ea typeface="HY헤드라인M" pitchFamily="18" charset="-127"/>
              </a:rPr>
              <a:t> </a:t>
            </a:r>
            <a:r>
              <a:rPr lang="en-US" altLang="ko-KR" sz="2800" b="1">
                <a:ea typeface="HY헤드라인M" pitchFamily="18" charset="-127"/>
              </a:rPr>
              <a:t>end</a:t>
            </a:r>
          </a:p>
          <a:p>
            <a:pPr marL="342900" indent="-342900" fontAlgn="base">
              <a:lnSpc>
                <a:spcPct val="100000"/>
              </a:lnSpc>
              <a:buClrTx/>
              <a:buFontTx/>
              <a:buNone/>
            </a:pPr>
            <a:r>
              <a:rPr lang="en-US" altLang="ko-KR" sz="2800" b="1">
                <a:ea typeface="HY헤드라인M" pitchFamily="18" charset="-127"/>
              </a:rPr>
              <a:t>{</a:t>
            </a:r>
            <a:r>
              <a:rPr lang="en-US" altLang="ko-KR" sz="2800" i="1" u="sng">
                <a:ea typeface="HY헤드라인M" pitchFamily="18" charset="-127"/>
              </a:rPr>
              <a:t>comment</a:t>
            </a:r>
            <a:r>
              <a:rPr lang="en-US" altLang="ko-KR" sz="2800" b="1">
                <a:ea typeface="HY헤드라인M" pitchFamily="18" charset="-127"/>
              </a:rPr>
              <a:t>}</a:t>
            </a:r>
          </a:p>
          <a:p>
            <a:pPr marL="342900" indent="-342900" fontAlgn="base">
              <a:lnSpc>
                <a:spcPct val="100000"/>
              </a:lnSpc>
              <a:buClrTx/>
              <a:buFontTx/>
              <a:buNone/>
            </a:pPr>
            <a:r>
              <a:rPr lang="en-US" altLang="ko-KR" sz="2800" b="1">
                <a:ea typeface="HY헤드라인M" pitchFamily="18" charset="-127"/>
              </a:rPr>
              <a:t>if</a:t>
            </a:r>
            <a:r>
              <a:rPr lang="en-US" altLang="ko-KR" sz="2800">
                <a:ea typeface="HY헤드라인M" pitchFamily="18" charset="-127"/>
              </a:rPr>
              <a:t> </a:t>
            </a:r>
            <a:r>
              <a:rPr lang="en-US" altLang="ko-KR" sz="2800" i="1" u="sng">
                <a:ea typeface="HY헤드라인M" pitchFamily="18" charset="-127"/>
              </a:rPr>
              <a:t>condition</a:t>
            </a:r>
            <a:r>
              <a:rPr lang="en-US" altLang="ko-KR" sz="2800">
                <a:ea typeface="HY헤드라인M" pitchFamily="18" charset="-127"/>
              </a:rPr>
              <a:t> then </a:t>
            </a:r>
            <a:r>
              <a:rPr lang="en-US" altLang="ko-KR" sz="2800" i="1" u="sng">
                <a:ea typeface="HY헤드라인M" pitchFamily="18" charset="-127"/>
              </a:rPr>
              <a:t>statement</a:t>
            </a:r>
            <a:r>
              <a:rPr lang="en-US" altLang="ko-KR" sz="2800">
                <a:ea typeface="HY헤드라인M" pitchFamily="18" charset="-127"/>
              </a:rPr>
              <a:t> [else </a:t>
            </a:r>
            <a:r>
              <a:rPr lang="en-US" altLang="ko-KR" sz="2800" i="1" u="sng">
                <a:ea typeface="HY헤드라인M" pitchFamily="18" charset="-127"/>
              </a:rPr>
              <a:t>statement</a:t>
            </a:r>
            <a:r>
              <a:rPr lang="en-US" altLang="ko-KR" sz="2800">
                <a:ea typeface="HY헤드라인M" pitchFamily="18" charset="-127"/>
              </a:rPr>
              <a:t>]</a:t>
            </a:r>
            <a:endParaRPr lang="en-US" altLang="ko-KR" sz="2800" b="1">
              <a:ea typeface="HY헤드라인M" pitchFamily="18" charset="-127"/>
            </a:endParaRPr>
          </a:p>
        </p:txBody>
      </p:sp>
      <p:sp>
        <p:nvSpPr>
          <p:cNvPr id="799749" name="Rectangle 5"/>
          <p:cNvSpPr>
            <a:spLocks noChangeArrowheads="1"/>
          </p:cNvSpPr>
          <p:nvPr/>
        </p:nvSpPr>
        <p:spPr bwMode="auto">
          <a:xfrm>
            <a:off x="4648200" y="1314450"/>
            <a:ext cx="3956050" cy="4862513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fontAlgn="base">
              <a:lnSpc>
                <a:spcPct val="100000"/>
              </a:lnSpc>
              <a:buClrTx/>
              <a:buFontTx/>
              <a:buNone/>
            </a:pPr>
            <a:r>
              <a:rPr lang="en-US" altLang="ko-KR" sz="2800" b="1">
                <a:ea typeface="HY헤드라인M" pitchFamily="18" charset="-127"/>
              </a:rPr>
              <a:t>for </a:t>
            </a:r>
            <a:r>
              <a:rPr lang="en-US" altLang="ko-KR" sz="2800" i="1" u="sng">
                <a:ea typeface="HY헤드라인M" pitchFamily="18" charset="-127"/>
              </a:rPr>
              <a:t>variable</a:t>
            </a:r>
            <a:r>
              <a:rPr lang="en-US" altLang="ko-KR" sz="2800">
                <a:ea typeface="HY헤드라인M" pitchFamily="18" charset="-127"/>
              </a:rPr>
              <a:t> := </a:t>
            </a:r>
            <a:r>
              <a:rPr lang="en-US" altLang="ko-KR" sz="2800" i="1" u="sng">
                <a:ea typeface="HY헤드라인M" pitchFamily="18" charset="-127"/>
              </a:rPr>
              <a:t>initial value</a:t>
            </a:r>
            <a:r>
              <a:rPr lang="en-US" altLang="ko-KR" sz="2800">
                <a:ea typeface="HY헤드라인M" pitchFamily="18" charset="-127"/>
              </a:rPr>
              <a:t> to </a:t>
            </a:r>
            <a:r>
              <a:rPr lang="en-US" altLang="ko-KR" sz="2800" i="1" u="sng">
                <a:ea typeface="HY헤드라인M" pitchFamily="18" charset="-127"/>
              </a:rPr>
              <a:t>final value</a:t>
            </a:r>
            <a:r>
              <a:rPr lang="en-US" altLang="ko-KR" sz="2800">
                <a:ea typeface="HY헤드라인M" pitchFamily="18" charset="-127"/>
              </a:rPr>
              <a:t/>
            </a:r>
            <a:br>
              <a:rPr lang="en-US" altLang="ko-KR" sz="2800">
                <a:ea typeface="HY헤드라인M" pitchFamily="18" charset="-127"/>
              </a:rPr>
            </a:br>
            <a:r>
              <a:rPr lang="en-US" altLang="ko-KR" sz="2800">
                <a:ea typeface="HY헤드라인M" pitchFamily="18" charset="-127"/>
              </a:rPr>
              <a:t>    </a:t>
            </a:r>
            <a:r>
              <a:rPr lang="en-US" altLang="ko-KR" sz="2800" i="1" u="sng">
                <a:ea typeface="HY헤드라인M" pitchFamily="18" charset="-127"/>
              </a:rPr>
              <a:t>statement</a:t>
            </a:r>
          </a:p>
          <a:p>
            <a:pPr marL="342900" indent="-342900" fontAlgn="base">
              <a:lnSpc>
                <a:spcPct val="100000"/>
              </a:lnSpc>
              <a:buClrTx/>
              <a:buFontTx/>
              <a:buNone/>
            </a:pPr>
            <a:r>
              <a:rPr lang="en-US" altLang="ko-KR" sz="2800" b="1">
                <a:ea typeface="HY헤드라인M" pitchFamily="18" charset="-127"/>
              </a:rPr>
              <a:t>while</a:t>
            </a:r>
            <a:r>
              <a:rPr lang="en-US" altLang="ko-KR" sz="2800">
                <a:ea typeface="HY헤드라인M" pitchFamily="18" charset="-127"/>
              </a:rPr>
              <a:t> </a:t>
            </a:r>
            <a:r>
              <a:rPr lang="en-US" altLang="ko-KR" sz="2800" i="1" u="sng">
                <a:ea typeface="HY헤드라인M" pitchFamily="18" charset="-127"/>
              </a:rPr>
              <a:t>condition</a:t>
            </a:r>
            <a:r>
              <a:rPr lang="en-US" altLang="ko-KR" sz="2800">
                <a:ea typeface="HY헤드라인M" pitchFamily="18" charset="-127"/>
              </a:rPr>
              <a:t> </a:t>
            </a:r>
            <a:r>
              <a:rPr lang="en-US" altLang="ko-KR" sz="2800" i="1" u="sng">
                <a:ea typeface="HY헤드라인M" pitchFamily="18" charset="-127"/>
              </a:rPr>
              <a:t>statement</a:t>
            </a:r>
          </a:p>
          <a:p>
            <a:pPr marL="342900" indent="-342900" fontAlgn="base">
              <a:lnSpc>
                <a:spcPct val="100000"/>
              </a:lnSpc>
              <a:buClrTx/>
              <a:buFontTx/>
              <a:buNone/>
            </a:pPr>
            <a:r>
              <a:rPr lang="en-US" altLang="ko-KR" sz="2800" i="1" u="sng">
                <a:ea typeface="HY헤드라인M" pitchFamily="18" charset="-127"/>
              </a:rPr>
              <a:t>procname</a:t>
            </a:r>
            <a:r>
              <a:rPr lang="en-US" altLang="ko-KR" sz="2800">
                <a:ea typeface="HY헤드라인M" pitchFamily="18" charset="-127"/>
              </a:rPr>
              <a:t>(</a:t>
            </a:r>
            <a:r>
              <a:rPr lang="en-US" altLang="ko-KR" sz="2800" i="1" u="sng">
                <a:ea typeface="HY헤드라인M" pitchFamily="18" charset="-127"/>
              </a:rPr>
              <a:t>arguments</a:t>
            </a:r>
            <a:r>
              <a:rPr lang="en-US" altLang="ko-KR" sz="2800">
                <a:ea typeface="HY헤드라인M" pitchFamily="18" charset="-127"/>
              </a:rPr>
              <a:t>)</a:t>
            </a:r>
          </a:p>
          <a:p>
            <a:pPr marL="342900" indent="-342900" fontAlgn="base">
              <a:lnSpc>
                <a:spcPct val="100000"/>
              </a:lnSpc>
              <a:buClrTx/>
              <a:buFontTx/>
              <a:buNone/>
            </a:pPr>
            <a:r>
              <a:rPr lang="en-US" altLang="ko-KR" sz="2800">
                <a:ea typeface="HY헤드라인M" pitchFamily="18" charset="-127"/>
              </a:rPr>
              <a:t>   Not defined in book:</a:t>
            </a:r>
            <a:endParaRPr lang="en-US" altLang="ko-KR" sz="2800" b="1">
              <a:ea typeface="HY헤드라인M" pitchFamily="18" charset="-127"/>
            </a:endParaRPr>
          </a:p>
          <a:p>
            <a:pPr marL="342900" indent="-342900" fontAlgn="base">
              <a:lnSpc>
                <a:spcPct val="100000"/>
              </a:lnSpc>
              <a:buClrTx/>
              <a:buFontTx/>
              <a:buNone/>
            </a:pPr>
            <a:r>
              <a:rPr lang="en-US" altLang="ko-KR" sz="2800" b="1">
                <a:ea typeface="HY헤드라인M" pitchFamily="18" charset="-127"/>
              </a:rPr>
              <a:t>return</a:t>
            </a:r>
            <a:r>
              <a:rPr lang="en-US" altLang="ko-KR" sz="2800">
                <a:ea typeface="HY헤드라인M" pitchFamily="18" charset="-127"/>
              </a:rPr>
              <a:t> </a:t>
            </a:r>
            <a:r>
              <a:rPr lang="en-US" altLang="ko-KR" sz="2800" i="1" u="sng">
                <a:ea typeface="HY헤드라인M" pitchFamily="18" charset="-127"/>
              </a:rPr>
              <a:t>expression</a:t>
            </a:r>
            <a:endParaRPr lang="en-US" altLang="ko-KR" sz="2800">
              <a:ea typeface="HY헤드라인M" pitchFamily="18" charset="-127"/>
            </a:endParaRPr>
          </a:p>
        </p:txBody>
      </p:sp>
      <p:grpSp>
        <p:nvGrpSpPr>
          <p:cNvPr id="799750" name="Group 6"/>
          <p:cNvGrpSpPr>
            <a:grpSpLocks/>
          </p:cNvGrpSpPr>
          <p:nvPr/>
        </p:nvGrpSpPr>
        <p:grpSpPr bwMode="auto">
          <a:xfrm>
            <a:off x="323850" y="895350"/>
            <a:ext cx="3865563" cy="1851025"/>
            <a:chOff x="204" y="375"/>
            <a:chExt cx="2435" cy="1166"/>
          </a:xfrm>
        </p:grpSpPr>
        <p:sp>
          <p:nvSpPr>
            <p:cNvPr id="799751" name="WordArt 7"/>
            <p:cNvSpPr>
              <a:spLocks noChangeArrowheads="1" noChangeShapeType="1" noTextEdit="1"/>
            </p:cNvSpPr>
            <p:nvPr/>
          </p:nvSpPr>
          <p:spPr bwMode="auto">
            <a:xfrm rot="-813304">
              <a:off x="912" y="375"/>
              <a:ext cx="1680" cy="336"/>
            </a:xfrm>
            <a:prstGeom prst="rect">
              <a:avLst/>
            </a:prstGeom>
          </p:spPr>
          <p:txBody>
            <a:bodyPr wrap="none" fromWordArt="1">
              <a:prstTxWarp prst="textDeflateBottom">
                <a:avLst>
                  <a:gd name="adj" fmla="val 79755"/>
                </a:avLst>
              </a:prstTxWarp>
              <a:scene3d>
                <a:camera prst="legacyPerspectiveFront">
                  <a:rot lat="19799999" lon="19439998" rev="0"/>
                </a:camera>
                <a:lightRig rig="legacyNormal2" dir="t"/>
              </a:scene3d>
              <a:sp3d extrusionH="354000" prstMaterial="legacyMatte">
                <a:extrusionClr>
                  <a:srgbClr val="939676"/>
                </a:extrusionClr>
              </a:sp3d>
            </a:bodyPr>
            <a:lstStyle/>
            <a:p>
              <a:pPr algn="ctr">
                <a:buNone/>
              </a:pPr>
              <a:r>
                <a:rPr lang="en-US" altLang="ko-KR" sz="3600" kern="10" dirty="0">
                  <a:ln w="25400">
                    <a:round/>
                    <a:headEnd/>
                    <a:tailEnd type="none" w="lg" len="med"/>
                  </a:ln>
                  <a:gradFill rotWithShape="0">
                    <a:gsLst>
                      <a:gs pos="0">
                        <a:srgbClr val="707070"/>
                      </a:gs>
                      <a:gs pos="50000">
                        <a:srgbClr val="FFFFFF"/>
                      </a:gs>
                      <a:gs pos="100000">
                        <a:srgbClr val="707070"/>
                      </a:gs>
                    </a:gsLst>
                    <a:lin ang="3513304" scaled="1"/>
                  </a:gradFill>
                  <a:latin typeface="Impact"/>
                </a:rPr>
                <a:t>Declaration</a:t>
              </a:r>
              <a:endParaRPr lang="ko-KR" altLang="en-US" sz="3600" kern="10" dirty="0">
                <a:ln w="25400">
                  <a:round/>
                  <a:headEnd/>
                  <a:tailEnd type="none" w="lg" len="med"/>
                </a:ln>
                <a:gradFill rotWithShape="0">
                  <a:gsLst>
                    <a:gs pos="0">
                      <a:srgbClr val="707070"/>
                    </a:gs>
                    <a:gs pos="50000">
                      <a:srgbClr val="FFFFFF"/>
                    </a:gs>
                    <a:gs pos="100000">
                      <a:srgbClr val="707070"/>
                    </a:gs>
                  </a:gsLst>
                  <a:lin ang="3513304" scaled="1"/>
                </a:gradFill>
                <a:latin typeface="Impact"/>
              </a:endParaRPr>
            </a:p>
          </p:txBody>
        </p:sp>
        <p:sp>
          <p:nvSpPr>
            <p:cNvPr id="799752" name="AutoShape 8"/>
            <p:cNvSpPr>
              <a:spLocks noChangeArrowheads="1"/>
            </p:cNvSpPr>
            <p:nvPr/>
          </p:nvSpPr>
          <p:spPr bwMode="auto">
            <a:xfrm>
              <a:off x="204" y="754"/>
              <a:ext cx="2435" cy="787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grpSp>
        <p:nvGrpSpPr>
          <p:cNvPr id="799753" name="Group 9"/>
          <p:cNvGrpSpPr>
            <a:grpSpLocks/>
          </p:cNvGrpSpPr>
          <p:nvPr/>
        </p:nvGrpSpPr>
        <p:grpSpPr bwMode="auto">
          <a:xfrm>
            <a:off x="323850" y="1352550"/>
            <a:ext cx="8496300" cy="5029200"/>
            <a:chOff x="204" y="663"/>
            <a:chExt cx="5352" cy="3168"/>
          </a:xfrm>
        </p:grpSpPr>
        <p:sp>
          <p:nvSpPr>
            <p:cNvPr id="799754" name="WordArt 10"/>
            <p:cNvSpPr>
              <a:spLocks noChangeArrowheads="1" noChangeShapeType="1" noTextEdit="1"/>
            </p:cNvSpPr>
            <p:nvPr/>
          </p:nvSpPr>
          <p:spPr bwMode="auto">
            <a:xfrm rot="5400000">
              <a:off x="1278" y="2049"/>
              <a:ext cx="3168" cy="396"/>
            </a:xfrm>
            <a:prstGeom prst="rect">
              <a:avLst/>
            </a:prstGeom>
          </p:spPr>
          <p:txBody>
            <a:bodyPr vert="wordArtVert"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auto">
                <a:buNone/>
              </a:pPr>
              <a:r>
                <a:rPr lang="en-US" altLang="ko-KR" sz="3600" b="1" kern="10" spc="-360" dirty="0">
                  <a:ln w="19050">
                    <a:solidFill>
                      <a:srgbClr val="800000"/>
                    </a:solidFill>
                    <a:round/>
                    <a:headEnd/>
                    <a:tailEnd type="none" w="lg" len="med"/>
                  </a:ln>
                  <a:solidFill>
                    <a:srgbClr val="FF9900"/>
                  </a:solidFill>
                  <a:effectLst>
                    <a:outerShdw dist="35921" dir="2700000" algn="ctr" rotWithShape="0">
                      <a:srgbClr val="C0C0C0"/>
                    </a:outerShdw>
                  </a:effectLst>
                  <a:latin typeface="Arial Black"/>
                </a:rPr>
                <a:t>STATEMENTS</a:t>
              </a:r>
              <a:endParaRPr lang="ko-KR" altLang="en-US" sz="3600" b="1" kern="10" spc="-360" dirty="0">
                <a:ln w="19050">
                  <a:solidFill>
                    <a:srgbClr val="800000"/>
                  </a:solidFill>
                  <a:round/>
                  <a:headEnd/>
                  <a:tailEnd type="none" w="lg" len="med"/>
                </a:ln>
                <a:solidFill>
                  <a:srgbClr val="FF99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Arial Black"/>
              </a:endParaRPr>
            </a:p>
          </p:txBody>
        </p:sp>
        <p:sp>
          <p:nvSpPr>
            <p:cNvPr id="799755" name="AutoShape 11"/>
            <p:cNvSpPr>
              <a:spLocks noChangeArrowheads="1"/>
            </p:cNvSpPr>
            <p:nvPr/>
          </p:nvSpPr>
          <p:spPr bwMode="auto">
            <a:xfrm>
              <a:off x="204" y="1570"/>
              <a:ext cx="2585" cy="272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99756" name="AutoShape 12"/>
            <p:cNvSpPr>
              <a:spLocks noChangeArrowheads="1"/>
            </p:cNvSpPr>
            <p:nvPr/>
          </p:nvSpPr>
          <p:spPr bwMode="auto">
            <a:xfrm>
              <a:off x="204" y="1888"/>
              <a:ext cx="2585" cy="272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99757" name="AutoShape 13"/>
            <p:cNvSpPr>
              <a:spLocks noChangeArrowheads="1"/>
            </p:cNvSpPr>
            <p:nvPr/>
          </p:nvSpPr>
          <p:spPr bwMode="auto">
            <a:xfrm>
              <a:off x="204" y="2206"/>
              <a:ext cx="2585" cy="272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99758" name="AutoShape 14"/>
            <p:cNvSpPr>
              <a:spLocks noChangeArrowheads="1"/>
            </p:cNvSpPr>
            <p:nvPr/>
          </p:nvSpPr>
          <p:spPr bwMode="auto">
            <a:xfrm>
              <a:off x="204" y="2841"/>
              <a:ext cx="2585" cy="816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99759" name="AutoShape 15"/>
            <p:cNvSpPr>
              <a:spLocks noChangeArrowheads="1"/>
            </p:cNvSpPr>
            <p:nvPr/>
          </p:nvSpPr>
          <p:spPr bwMode="auto">
            <a:xfrm>
              <a:off x="2971" y="709"/>
              <a:ext cx="2585" cy="816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99760" name="AutoShape 16"/>
            <p:cNvSpPr>
              <a:spLocks noChangeArrowheads="1"/>
            </p:cNvSpPr>
            <p:nvPr/>
          </p:nvSpPr>
          <p:spPr bwMode="auto">
            <a:xfrm>
              <a:off x="2971" y="1571"/>
              <a:ext cx="2585" cy="546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99761" name="AutoShape 17"/>
            <p:cNvSpPr>
              <a:spLocks noChangeArrowheads="1"/>
            </p:cNvSpPr>
            <p:nvPr/>
          </p:nvSpPr>
          <p:spPr bwMode="auto">
            <a:xfrm>
              <a:off x="2971" y="2160"/>
              <a:ext cx="2585" cy="305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99762" name="AutoShape 18"/>
            <p:cNvSpPr>
              <a:spLocks noChangeArrowheads="1"/>
            </p:cNvSpPr>
            <p:nvPr/>
          </p:nvSpPr>
          <p:spPr bwMode="auto">
            <a:xfrm>
              <a:off x="2971" y="2762"/>
              <a:ext cx="2585" cy="305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sp>
        <p:nvSpPr>
          <p:cNvPr id="799764" name="Text Box 20"/>
          <p:cNvSpPr txBox="1">
            <a:spLocks noChangeArrowheads="1"/>
          </p:cNvSpPr>
          <p:nvPr/>
        </p:nvSpPr>
        <p:spPr bwMode="auto">
          <a:xfrm>
            <a:off x="7516813" y="476250"/>
            <a:ext cx="15367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일변수 방정식과 함수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997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97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997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997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2811D1BD-736A-4AC1-9B04-8E1FFAD7BD3F}" type="slidenum">
              <a:rPr lang="en-US" altLang="ko-KR"/>
              <a:pPr/>
              <a:t>40</a:t>
            </a:fld>
            <a:endParaRPr lang="en-US" altLang="ko-KR"/>
          </a:p>
        </p:txBody>
      </p:sp>
      <p:sp>
        <p:nvSpPr>
          <p:cNvPr id="849922" name="Rectangle 2"/>
          <p:cNvSpPr>
            <a:spLocks noChangeArrowheads="1"/>
          </p:cNvSpPr>
          <p:nvPr/>
        </p:nvSpPr>
        <p:spPr bwMode="auto">
          <a:xfrm>
            <a:off x="815975" y="163513"/>
            <a:ext cx="742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미분과 도함수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(10/10)</a:t>
            </a:r>
          </a:p>
        </p:txBody>
      </p:sp>
      <p:sp>
        <p:nvSpPr>
          <p:cNvPr id="849923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지수함수의 미분법</a:t>
            </a:r>
          </a:p>
        </p:txBody>
      </p:sp>
      <p:sp>
        <p:nvSpPr>
          <p:cNvPr id="849924" name="Text Box 4"/>
          <p:cNvSpPr txBox="1">
            <a:spLocks noChangeArrowheads="1"/>
          </p:cNvSpPr>
          <p:nvPr/>
        </p:nvSpPr>
        <p:spPr bwMode="auto">
          <a:xfrm>
            <a:off x="7299325" y="476250"/>
            <a:ext cx="175418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Newton-Raphson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849925" name="Object 5"/>
          <p:cNvGraphicFramePr>
            <a:graphicFrameLocks noChangeAspect="1"/>
          </p:cNvGraphicFramePr>
          <p:nvPr/>
        </p:nvGraphicFramePr>
        <p:xfrm>
          <a:off x="755650" y="1628775"/>
          <a:ext cx="2941638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9930" name="Equation" r:id="rId5" imgW="1143000" imgH="355320" progId="Equation.DSMT4">
                  <p:embed/>
                </p:oleObj>
              </mc:Choice>
              <mc:Fallback>
                <p:oleObj name="Equation" r:id="rId5" imgW="114300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628775"/>
                        <a:ext cx="2941638" cy="908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9926" name="Text Box 6"/>
          <p:cNvSpPr txBox="1">
            <a:spLocks noChangeArrowheads="1"/>
          </p:cNvSpPr>
          <p:nvPr/>
        </p:nvSpPr>
        <p:spPr bwMode="auto">
          <a:xfrm>
            <a:off x="323850" y="3036888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  <a:sym typeface="Symbol" pitchFamily="18" charset="2"/>
              </a:rPr>
              <a:t>로그함수의 미분법</a:t>
            </a:r>
          </a:p>
        </p:txBody>
      </p:sp>
      <p:graphicFrame>
        <p:nvGraphicFramePr>
          <p:cNvPr id="849927" name="Object 7"/>
          <p:cNvGraphicFramePr>
            <a:graphicFrameLocks noChangeAspect="1"/>
          </p:cNvGraphicFramePr>
          <p:nvPr/>
        </p:nvGraphicFramePr>
        <p:xfrm>
          <a:off x="760413" y="3592513"/>
          <a:ext cx="3463925" cy="149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9931" name="Equation" r:id="rId7" imgW="1346040" imgH="583920" progId="Equation.DSMT4">
                  <p:embed/>
                </p:oleObj>
              </mc:Choice>
              <mc:Fallback>
                <p:oleObj name="Equation" r:id="rId7" imgW="1346040" imgH="5839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413" y="3592513"/>
                        <a:ext cx="3463925" cy="1492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29" name="Object 9"/>
          <p:cNvGraphicFramePr>
            <a:graphicFrameLocks noChangeAspect="1"/>
          </p:cNvGraphicFramePr>
          <p:nvPr/>
        </p:nvGraphicFramePr>
        <p:xfrm>
          <a:off x="4284663" y="1376363"/>
          <a:ext cx="4156075" cy="126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9932" name="Equation" r:id="rId9" imgW="2158920" imgH="660240" progId="Equation.DSMT4">
                  <p:embed/>
                </p:oleObj>
              </mc:Choice>
              <mc:Fallback>
                <p:oleObj name="Equation" r:id="rId9" imgW="2158920" imgH="660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1376363"/>
                        <a:ext cx="4156075" cy="1260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0DACCA15-4D2F-43E4-94CF-4BAF5C46E938}" type="slidenum">
              <a:rPr lang="en-US" altLang="ko-KR"/>
              <a:pPr/>
              <a:t>41</a:t>
            </a:fld>
            <a:endParaRPr lang="en-US" altLang="ko-KR"/>
          </a:p>
        </p:txBody>
      </p:sp>
      <p:sp>
        <p:nvSpPr>
          <p:cNvPr id="775170" name="Rectangle 2"/>
          <p:cNvSpPr>
            <a:spLocks noChangeArrowheads="1"/>
          </p:cNvSpPr>
          <p:nvPr/>
        </p:nvSpPr>
        <p:spPr bwMode="auto">
          <a:xfrm>
            <a:off x="815975" y="163513"/>
            <a:ext cx="742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테일러 정리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(Tayler’s Theorem)</a:t>
            </a:r>
          </a:p>
        </p:txBody>
      </p:sp>
      <p:sp>
        <p:nvSpPr>
          <p:cNvPr id="775173" name="Text Box 5"/>
          <p:cNvSpPr txBox="1">
            <a:spLocks noChangeArrowheads="1"/>
          </p:cNvSpPr>
          <p:nvPr/>
        </p:nvSpPr>
        <p:spPr bwMode="auto">
          <a:xfrm>
            <a:off x="7299325" y="476250"/>
            <a:ext cx="175418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Newton-Raphson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775174" name="Text Box 6"/>
          <p:cNvSpPr txBox="1">
            <a:spLocks noChangeArrowheads="1"/>
          </p:cNvSpPr>
          <p:nvPr/>
        </p:nvSpPr>
        <p:spPr bwMode="auto">
          <a:xfrm>
            <a:off x="323850" y="1065213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함수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ko-KR" altLang="en-US" sz="2000">
                <a:ea typeface="HY헤드라인M" pitchFamily="18" charset="-127"/>
              </a:rPr>
              <a:t>와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ko-KR" altLang="en-US" sz="2000">
                <a:ea typeface="HY헤드라인M" pitchFamily="18" charset="-127"/>
              </a:rPr>
              <a:t>의 도함수들인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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</a:t>
            </a:r>
            <a:r>
              <a:rPr lang="en-US" altLang="ko-KR" sz="2000">
                <a:ea typeface="HY헤드라인M" pitchFamily="18" charset="-127"/>
              </a:rPr>
              <a:t>, …,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 baseline="30000">
                <a:ea typeface="HY헤드라인M" pitchFamily="18" charset="-127"/>
              </a:rPr>
              <a:t>(</a:t>
            </a:r>
            <a:r>
              <a:rPr lang="en-US" altLang="ko-KR" sz="2000" i="1" baseline="30000">
                <a:ea typeface="HY헤드라인M" pitchFamily="18" charset="-127"/>
              </a:rPr>
              <a:t>n</a:t>
            </a:r>
            <a:r>
              <a:rPr lang="en-US" altLang="ko-KR" sz="2000" baseline="30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이 </a:t>
            </a:r>
            <a:r>
              <a:rPr lang="en-US" altLang="ko-KR" sz="2000">
                <a:ea typeface="HY헤드라인M" pitchFamily="18" charset="-127"/>
              </a:rPr>
              <a:t>[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,</a:t>
            </a:r>
            <a:r>
              <a:rPr lang="en-US" altLang="ko-KR" sz="2000" i="1">
                <a:ea typeface="HY헤드라인M" pitchFamily="18" charset="-127"/>
              </a:rPr>
              <a:t>b</a:t>
            </a:r>
            <a:r>
              <a:rPr lang="en-US" altLang="ko-KR" sz="2000">
                <a:ea typeface="HY헤드라인M" pitchFamily="18" charset="-127"/>
              </a:rPr>
              <a:t>]</a:t>
            </a:r>
            <a:r>
              <a:rPr lang="ko-KR" altLang="en-US" sz="2000">
                <a:ea typeface="HY헤드라인M" pitchFamily="18" charset="-127"/>
              </a:rPr>
              <a:t>에서 연속이고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 baseline="30000">
                <a:ea typeface="HY헤드라인M" pitchFamily="18" charset="-127"/>
              </a:rPr>
              <a:t>(</a:t>
            </a:r>
            <a:r>
              <a:rPr lang="en-US" altLang="ko-KR" sz="2000" i="1" baseline="30000">
                <a:ea typeface="HY헤드라인M" pitchFamily="18" charset="-127"/>
              </a:rPr>
              <a:t>n</a:t>
            </a:r>
            <a:r>
              <a:rPr lang="en-US" altLang="ko-KR" sz="2000" baseline="30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이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,</a:t>
            </a:r>
            <a:r>
              <a:rPr lang="en-US" altLang="ko-KR" sz="2000" i="1">
                <a:ea typeface="HY헤드라인M" pitchFamily="18" charset="-127"/>
              </a:rPr>
              <a:t>b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에서 미분가능하다면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다음 식을 만족하는 수 </a:t>
            </a:r>
            <a:r>
              <a:rPr lang="en-US" altLang="ko-KR" sz="2000" i="1">
                <a:ea typeface="HY헤드라인M" pitchFamily="18" charset="-127"/>
              </a:rPr>
              <a:t>c</a:t>
            </a:r>
            <a:r>
              <a:rPr lang="en-US" altLang="ko-KR" sz="2000" i="1" baseline="-25000">
                <a:ea typeface="HY헤드라인M" pitchFamily="18" charset="-127"/>
              </a:rPr>
              <a:t>n</a:t>
            </a:r>
            <a:r>
              <a:rPr lang="en-US" altLang="ko-KR" sz="2000" baseline="-25000">
                <a:ea typeface="HY헤드라인M" pitchFamily="18" charset="-127"/>
              </a:rPr>
              <a:t>+1</a:t>
            </a:r>
            <a:r>
              <a:rPr lang="ko-KR" altLang="en-US" sz="2000">
                <a:ea typeface="HY헤드라인M" pitchFamily="18" charset="-127"/>
              </a:rPr>
              <a:t>이 존재한다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775175" name="Object 7"/>
          <p:cNvGraphicFramePr>
            <a:graphicFrameLocks noChangeAspect="1"/>
          </p:cNvGraphicFramePr>
          <p:nvPr/>
        </p:nvGraphicFramePr>
        <p:xfrm>
          <a:off x="755650" y="1989138"/>
          <a:ext cx="5656263" cy="155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178" name="Equation" r:id="rId5" imgW="2197080" imgH="609480" progId="Equation.DSMT4">
                  <p:embed/>
                </p:oleObj>
              </mc:Choice>
              <mc:Fallback>
                <p:oleObj name="Equation" r:id="rId5" imgW="2197080" imgH="609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989138"/>
                        <a:ext cx="5656263" cy="155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5176" name="Text Box 8"/>
          <p:cNvSpPr txBox="1">
            <a:spLocks noChangeArrowheads="1"/>
          </p:cNvSpPr>
          <p:nvPr/>
        </p:nvSpPr>
        <p:spPr bwMode="auto">
          <a:xfrm>
            <a:off x="323850" y="399415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테일러 정리를 사용한 </a:t>
            </a:r>
            <a:r>
              <a:rPr lang="en-US" altLang="ko-KR" sz="2000">
                <a:ea typeface="HY헤드라인M" pitchFamily="18" charset="-127"/>
              </a:rPr>
              <a:t>Approximation Formulas</a:t>
            </a:r>
          </a:p>
        </p:txBody>
      </p:sp>
      <p:graphicFrame>
        <p:nvGraphicFramePr>
          <p:cNvPr id="775177" name="Object 9"/>
          <p:cNvGraphicFramePr>
            <a:graphicFrameLocks noChangeAspect="1"/>
          </p:cNvGraphicFramePr>
          <p:nvPr/>
        </p:nvGraphicFramePr>
        <p:xfrm>
          <a:off x="900113" y="4652963"/>
          <a:ext cx="4937125" cy="1103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179" name="Equation" r:id="rId7" imgW="1917360" imgH="431640" progId="Equation.DSMT4">
                  <p:embed/>
                </p:oleObj>
              </mc:Choice>
              <mc:Fallback>
                <p:oleObj name="Equation" r:id="rId7" imgW="1917360" imgH="431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4652963"/>
                        <a:ext cx="4937125" cy="1103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0621342E-3C5B-4CD2-8E51-C11019898740}" type="slidenum">
              <a:rPr lang="en-US" altLang="ko-KR"/>
              <a:pPr/>
              <a:t>42</a:t>
            </a:fld>
            <a:endParaRPr lang="en-US" altLang="ko-KR"/>
          </a:p>
        </p:txBody>
      </p:sp>
      <p:sp>
        <p:nvSpPr>
          <p:cNvPr id="777218" name="Rectangle 2"/>
          <p:cNvSpPr>
            <a:spLocks noChangeArrowheads="1"/>
          </p:cNvSpPr>
          <p:nvPr/>
        </p:nvSpPr>
        <p:spPr bwMode="auto">
          <a:xfrm>
            <a:off x="815975" y="163513"/>
            <a:ext cx="742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뉴튼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랩슨 방법 개요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(1/6)</a:t>
            </a:r>
          </a:p>
        </p:txBody>
      </p:sp>
      <p:sp>
        <p:nvSpPr>
          <p:cNvPr id="777219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5232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이분법의 단점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 sz="1800">
                <a:ea typeface="HY헤드라인M" pitchFamily="18" charset="-127"/>
              </a:rPr>
              <a:t>근이 존재하는 구간을 미리 알고 있어야 한다</a:t>
            </a:r>
            <a:r>
              <a:rPr lang="en-US" altLang="ko-KR" sz="1800">
                <a:ea typeface="HY헤드라인M" pitchFamily="18" charset="-127"/>
              </a:rPr>
              <a:t>.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 sz="1800">
                <a:ea typeface="HY헤드라인M" pitchFamily="18" charset="-127"/>
              </a:rPr>
              <a:t>지정된 구간에 근이 두 개 있는 경우를 해결하지 못한다</a:t>
            </a:r>
            <a:r>
              <a:rPr lang="en-US" altLang="ko-KR" sz="1800">
                <a:ea typeface="HY헤드라인M" pitchFamily="18" charset="-127"/>
              </a:rPr>
              <a:t>.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en-US" altLang="ko-KR" sz="1800">
                <a:ea typeface="HY헤드라인M" pitchFamily="18" charset="-127"/>
              </a:rPr>
              <a:t>...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endParaRPr lang="en-US" altLang="ko-KR" sz="1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뉴튼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랩슨 방법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 sz="1800">
                <a:ea typeface="HY헤드라인M" pitchFamily="18" charset="-127"/>
              </a:rPr>
              <a:t>다음 근의 값</a:t>
            </a:r>
            <a:r>
              <a:rPr lang="en-US" altLang="ko-KR" sz="1800">
                <a:ea typeface="HY헤드라인M" pitchFamily="18" charset="-127"/>
              </a:rPr>
              <a:t>(</a:t>
            </a:r>
            <a:r>
              <a:rPr lang="en-US" altLang="ko-KR" sz="1800" i="1">
                <a:ea typeface="HY헤드라인M" pitchFamily="18" charset="-127"/>
              </a:rPr>
              <a:t>x</a:t>
            </a:r>
            <a:r>
              <a:rPr lang="en-US" altLang="ko-KR" sz="1800" i="1" baseline="-25000">
                <a:ea typeface="HY헤드라인M" pitchFamily="18" charset="-127"/>
              </a:rPr>
              <a:t>i+1</a:t>
            </a:r>
            <a:r>
              <a:rPr lang="en-US" altLang="ko-KR" sz="1800">
                <a:ea typeface="HY헤드라인M" pitchFamily="18" charset="-127"/>
              </a:rPr>
              <a:t>)</a:t>
            </a:r>
            <a:r>
              <a:rPr lang="ko-KR" altLang="en-US" sz="1800">
                <a:ea typeface="HY헤드라인M" pitchFamily="18" charset="-127"/>
              </a:rPr>
              <a:t>을 현재 근의 값</a:t>
            </a:r>
            <a:r>
              <a:rPr lang="en-US" altLang="ko-KR" sz="1800">
                <a:ea typeface="HY헤드라인M" pitchFamily="18" charset="-127"/>
              </a:rPr>
              <a:t>(</a:t>
            </a:r>
            <a:r>
              <a:rPr lang="en-US" altLang="ko-KR" sz="1800" i="1">
                <a:ea typeface="HY헤드라인M" pitchFamily="18" charset="-127"/>
              </a:rPr>
              <a:t>x</a:t>
            </a:r>
            <a:r>
              <a:rPr lang="en-US" altLang="ko-KR" sz="1800" i="1" baseline="-25000">
                <a:ea typeface="HY헤드라인M" pitchFamily="18" charset="-127"/>
              </a:rPr>
              <a:t>i</a:t>
            </a:r>
            <a:r>
              <a:rPr lang="en-US" altLang="ko-KR" sz="1800">
                <a:ea typeface="HY헤드라인M" pitchFamily="18" charset="-127"/>
              </a:rPr>
              <a:t>), </a:t>
            </a:r>
            <a:r>
              <a:rPr lang="ko-KR" altLang="en-US" sz="1800">
                <a:ea typeface="HY헤드라인M" pitchFamily="18" charset="-127"/>
              </a:rPr>
              <a:t>함수 값</a:t>
            </a:r>
            <a:r>
              <a:rPr lang="en-US" altLang="ko-KR" sz="1800">
                <a:ea typeface="HY헤드라인M" pitchFamily="18" charset="-127"/>
              </a:rPr>
              <a:t>, </a:t>
            </a:r>
            <a:r>
              <a:rPr lang="ko-KR" altLang="en-US" sz="1800">
                <a:ea typeface="HY헤드라인M" pitchFamily="18" charset="-127"/>
              </a:rPr>
              <a:t>도함수 값을 사용하여 정한다</a:t>
            </a:r>
            <a:r>
              <a:rPr lang="en-US" altLang="ko-KR" sz="1800">
                <a:ea typeface="HY헤드라인M" pitchFamily="18" charset="-127"/>
              </a:rPr>
              <a:t>.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 sz="1800">
                <a:ea typeface="HY헤드라인M" pitchFamily="18" charset="-127"/>
              </a:rPr>
              <a:t>즉</a:t>
            </a:r>
            <a:r>
              <a:rPr lang="en-US" altLang="ko-KR" sz="1800">
                <a:ea typeface="HY헤드라인M" pitchFamily="18" charset="-127"/>
              </a:rPr>
              <a:t>,                              </a:t>
            </a:r>
            <a:r>
              <a:rPr lang="ko-KR" altLang="en-US" sz="1800">
                <a:ea typeface="HY헤드라인M" pitchFamily="18" charset="-127"/>
              </a:rPr>
              <a:t>을 사용한다</a:t>
            </a:r>
            <a:r>
              <a:rPr lang="en-US" altLang="ko-KR" sz="18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뉴튼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랩슨 방법의 유도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 sz="1800">
                <a:ea typeface="HY헤드라인M" pitchFamily="18" charset="-127"/>
              </a:rPr>
              <a:t>테일러 정리에서 유도할 수 있다</a:t>
            </a:r>
            <a:r>
              <a:rPr lang="en-US" altLang="ko-KR" sz="1800">
                <a:ea typeface="HY헤드라인M" pitchFamily="18" charset="-127"/>
              </a:rPr>
              <a:t>.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 sz="1800">
                <a:ea typeface="HY헤드라인M" pitchFamily="18" charset="-127"/>
              </a:rPr>
              <a:t>도함수의 정의에 의해 유도할 수 있다</a:t>
            </a:r>
            <a:r>
              <a:rPr lang="en-US" altLang="ko-KR" sz="1800">
                <a:ea typeface="HY헤드라인M" pitchFamily="18" charset="-127"/>
              </a:rPr>
              <a:t>.</a:t>
            </a:r>
          </a:p>
        </p:txBody>
      </p:sp>
      <p:sp>
        <p:nvSpPr>
          <p:cNvPr id="777220" name="Text Box 4"/>
          <p:cNvSpPr txBox="1">
            <a:spLocks noChangeArrowheads="1"/>
          </p:cNvSpPr>
          <p:nvPr/>
        </p:nvSpPr>
        <p:spPr bwMode="auto">
          <a:xfrm>
            <a:off x="7299325" y="476250"/>
            <a:ext cx="175418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Newton-Raphson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777221" name="Object 5"/>
          <p:cNvGraphicFramePr>
            <a:graphicFrameLocks noChangeAspect="1"/>
          </p:cNvGraphicFramePr>
          <p:nvPr/>
        </p:nvGraphicFramePr>
        <p:xfrm>
          <a:off x="1292225" y="3946525"/>
          <a:ext cx="1995488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7222" name="Equation" r:id="rId5" imgW="774360" imgH="317160" progId="Equation.DSMT4">
                  <p:embed/>
                </p:oleObj>
              </mc:Choice>
              <mc:Fallback>
                <p:oleObj name="Equation" r:id="rId5" imgW="774360" imgH="317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2225" y="3946525"/>
                        <a:ext cx="1995488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28782329-6461-445A-971A-304633F3609A}" type="slidenum">
              <a:rPr lang="en-US" altLang="ko-KR"/>
              <a:pPr/>
              <a:t>43</a:t>
            </a:fld>
            <a:endParaRPr lang="en-US" altLang="ko-KR"/>
          </a:p>
        </p:txBody>
      </p:sp>
      <p:sp>
        <p:nvSpPr>
          <p:cNvPr id="851970" name="Rectangle 2"/>
          <p:cNvSpPr>
            <a:spLocks noChangeArrowheads="1"/>
          </p:cNvSpPr>
          <p:nvPr/>
        </p:nvSpPr>
        <p:spPr bwMode="auto">
          <a:xfrm>
            <a:off x="815975" y="163513"/>
            <a:ext cx="742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뉴튼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랩슨 방법 개요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(2/6)</a:t>
            </a:r>
          </a:p>
        </p:txBody>
      </p:sp>
      <p:sp>
        <p:nvSpPr>
          <p:cNvPr id="851971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4454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테일러 정리에서 유도</a:t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/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테일러 정리에서 두 번째 항까지만을 고려한 </a:t>
            </a:r>
            <a:r>
              <a:rPr lang="en-US" altLang="ko-KR" sz="2000">
                <a:ea typeface="HY헤드라인M" pitchFamily="18" charset="-127"/>
              </a:rPr>
              <a:t>Approximation Formula</a:t>
            </a:r>
            <a:r>
              <a:rPr lang="ko-KR" altLang="en-US" sz="2000">
                <a:ea typeface="HY헤드라인M" pitchFamily="18" charset="-127"/>
              </a:rPr>
              <a:t>는</a:t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/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/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이다</a:t>
            </a:r>
            <a:r>
              <a:rPr lang="en-US" altLang="ko-KR" sz="2000">
                <a:ea typeface="HY헤드라인M" pitchFamily="18" charset="-127"/>
              </a:rPr>
              <a:t>.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/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그런데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근이 되는 점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ko-KR" altLang="en-US" sz="2000">
                <a:ea typeface="HY헤드라인M" pitchFamily="18" charset="-127"/>
              </a:rPr>
              <a:t>에서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)=0</a:t>
            </a:r>
            <a:r>
              <a:rPr lang="ko-KR" altLang="en-US" sz="2000">
                <a:ea typeface="HY헤드라인M" pitchFamily="18" charset="-127"/>
              </a:rPr>
              <a:t>이므로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좌변을 </a:t>
            </a:r>
            <a:r>
              <a:rPr lang="en-US" altLang="ko-KR" sz="2000">
                <a:ea typeface="HY헤드라인M" pitchFamily="18" charset="-127"/>
              </a:rPr>
              <a:t>0</a:t>
            </a:r>
            <a:r>
              <a:rPr lang="ko-KR" altLang="en-US" sz="2000">
                <a:ea typeface="HY헤드라인M" pitchFamily="18" charset="-127"/>
              </a:rPr>
              <a:t>으로 놓고 정리하면</a:t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/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/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/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가 된다</a:t>
            </a:r>
            <a:r>
              <a:rPr lang="en-US" altLang="ko-KR" sz="2000">
                <a:ea typeface="HY헤드라인M" pitchFamily="18" charset="-127"/>
              </a:rPr>
              <a:t>.</a:t>
            </a:r>
            <a:endParaRPr lang="en-US" altLang="ko-KR" sz="1800">
              <a:ea typeface="HY헤드라인M" pitchFamily="18" charset="-127"/>
            </a:endParaRPr>
          </a:p>
        </p:txBody>
      </p:sp>
      <p:sp>
        <p:nvSpPr>
          <p:cNvPr id="851972" name="Text Box 4"/>
          <p:cNvSpPr txBox="1">
            <a:spLocks noChangeArrowheads="1"/>
          </p:cNvSpPr>
          <p:nvPr/>
        </p:nvSpPr>
        <p:spPr bwMode="auto">
          <a:xfrm>
            <a:off x="7299325" y="476250"/>
            <a:ext cx="175418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Newton-Raphson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851973" name="Object 5"/>
          <p:cNvGraphicFramePr>
            <a:graphicFrameLocks noChangeAspect="1"/>
          </p:cNvGraphicFramePr>
          <p:nvPr/>
        </p:nvGraphicFramePr>
        <p:xfrm>
          <a:off x="876300" y="2371725"/>
          <a:ext cx="320357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1975" name="Equation" r:id="rId5" imgW="1244520" imgH="164880" progId="Equation.DSMT4">
                  <p:embed/>
                </p:oleObj>
              </mc:Choice>
              <mc:Fallback>
                <p:oleObj name="Equation" r:id="rId5" imgW="1244520" imgH="164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2371725"/>
                        <a:ext cx="3203575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1974" name="Object 6"/>
          <p:cNvGraphicFramePr>
            <a:graphicFrameLocks noChangeAspect="1"/>
          </p:cNvGraphicFramePr>
          <p:nvPr/>
        </p:nvGraphicFramePr>
        <p:xfrm>
          <a:off x="971550" y="4200525"/>
          <a:ext cx="150495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1976" name="Equation" r:id="rId7" imgW="583920" imgH="317160" progId="Equation.DSMT4">
                  <p:embed/>
                </p:oleObj>
              </mc:Choice>
              <mc:Fallback>
                <p:oleObj name="Equation" r:id="rId7" imgW="583920" imgH="317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200525"/>
                        <a:ext cx="150495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078F5820-5BF5-4E89-BE5E-5D3010B3E1A9}" type="slidenum">
              <a:rPr lang="en-US" altLang="ko-KR"/>
              <a:pPr/>
              <a:t>44</a:t>
            </a:fld>
            <a:endParaRPr lang="en-US" altLang="ko-KR"/>
          </a:p>
        </p:txBody>
      </p:sp>
      <p:sp>
        <p:nvSpPr>
          <p:cNvPr id="854018" name="Rectangle 2"/>
          <p:cNvSpPr>
            <a:spLocks noChangeArrowheads="1"/>
          </p:cNvSpPr>
          <p:nvPr/>
        </p:nvSpPr>
        <p:spPr bwMode="auto">
          <a:xfrm>
            <a:off x="815975" y="163513"/>
            <a:ext cx="742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뉴튼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랩슨 방법 개요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(3/6)</a:t>
            </a:r>
          </a:p>
        </p:txBody>
      </p:sp>
      <p:sp>
        <p:nvSpPr>
          <p:cNvPr id="854019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4819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도함수 정의를 사용한 유도 </a:t>
            </a:r>
            <a:r>
              <a:rPr lang="en-US" altLang="ko-KR" sz="2000">
                <a:ea typeface="HY헤드라인M" pitchFamily="18" charset="-127"/>
              </a:rPr>
              <a:t>– </a:t>
            </a:r>
            <a:r>
              <a:rPr lang="ko-KR" altLang="en-US" sz="2000">
                <a:ea typeface="HY헤드라인M" pitchFamily="18" charset="-127"/>
              </a:rPr>
              <a:t>방법 </a:t>
            </a:r>
            <a:r>
              <a:rPr lang="en-US" altLang="ko-KR" sz="2000">
                <a:ea typeface="HY헤드라인M" pitchFamily="18" charset="-127"/>
              </a:rPr>
              <a:t>1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/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점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))</a:t>
            </a:r>
            <a:r>
              <a:rPr lang="ko-KR" altLang="en-US" sz="2000">
                <a:ea typeface="HY헤드라인M" pitchFamily="18" charset="-127"/>
              </a:rPr>
              <a:t>에서의 접선 방정식은 기울기가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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이므로</a:t>
            </a:r>
            <a:r>
              <a:rPr lang="en-US" altLang="ko-KR" sz="2000">
                <a:ea typeface="HY헤드라인M" pitchFamily="18" charset="-127"/>
              </a:rPr>
              <a:t>, 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/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/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/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과 같이 나타낼 수 있다</a:t>
            </a:r>
            <a:r>
              <a:rPr lang="en-US" altLang="ko-KR" sz="2000">
                <a:ea typeface="HY헤드라인M" pitchFamily="18" charset="-127"/>
              </a:rPr>
              <a:t>.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/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그런데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근이 되는 점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ko-KR" altLang="en-US" sz="2000">
                <a:ea typeface="HY헤드라인M" pitchFamily="18" charset="-127"/>
              </a:rPr>
              <a:t>에서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)=0</a:t>
            </a:r>
            <a:r>
              <a:rPr lang="ko-KR" altLang="en-US" sz="2000">
                <a:ea typeface="HY헤드라인M" pitchFamily="18" charset="-127"/>
              </a:rPr>
              <a:t>이므로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를 </a:t>
            </a:r>
            <a:r>
              <a:rPr lang="en-US" altLang="ko-KR" sz="2000">
                <a:ea typeface="HY헤드라인M" pitchFamily="18" charset="-127"/>
              </a:rPr>
              <a:t>0</a:t>
            </a:r>
            <a:r>
              <a:rPr lang="ko-KR" altLang="en-US" sz="2000">
                <a:ea typeface="HY헤드라인M" pitchFamily="18" charset="-127"/>
              </a:rPr>
              <a:t>으로 놓고 정리하면</a:t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/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/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/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가 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854020" name="Text Box 4"/>
          <p:cNvSpPr txBox="1">
            <a:spLocks noChangeArrowheads="1"/>
          </p:cNvSpPr>
          <p:nvPr/>
        </p:nvSpPr>
        <p:spPr bwMode="auto">
          <a:xfrm>
            <a:off x="7299325" y="476250"/>
            <a:ext cx="175418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Newton-Raphson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854021" name="Object 5"/>
          <p:cNvGraphicFramePr>
            <a:graphicFrameLocks noChangeAspect="1"/>
          </p:cNvGraphicFramePr>
          <p:nvPr/>
        </p:nvGraphicFramePr>
        <p:xfrm>
          <a:off x="971550" y="2355850"/>
          <a:ext cx="2190750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4024" name="Equation" r:id="rId5" imgW="850680" imgH="291960" progId="Equation.DSMT4">
                  <p:embed/>
                </p:oleObj>
              </mc:Choice>
              <mc:Fallback>
                <p:oleObj name="Equation" r:id="rId5" imgW="8506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355850"/>
                        <a:ext cx="2190750" cy="747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4022" name="Object 6"/>
          <p:cNvGraphicFramePr>
            <a:graphicFrameLocks noChangeAspect="1"/>
          </p:cNvGraphicFramePr>
          <p:nvPr/>
        </p:nvGraphicFramePr>
        <p:xfrm>
          <a:off x="971550" y="4560888"/>
          <a:ext cx="150495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4025" name="Equation" r:id="rId7" imgW="583920" imgH="317160" progId="Equation.DSMT4">
                  <p:embed/>
                </p:oleObj>
              </mc:Choice>
              <mc:Fallback>
                <p:oleObj name="Equation" r:id="rId7" imgW="583920" imgH="317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560888"/>
                        <a:ext cx="150495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4023" name="Object 7"/>
          <p:cNvGraphicFramePr>
            <a:graphicFrameLocks noChangeAspect="1"/>
          </p:cNvGraphicFramePr>
          <p:nvPr/>
        </p:nvGraphicFramePr>
        <p:xfrm>
          <a:off x="4716463" y="2492375"/>
          <a:ext cx="304482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4026" name="Equation" r:id="rId9" imgW="1536480" imgH="291960" progId="Equation.DSMT4">
                  <p:embed/>
                </p:oleObj>
              </mc:Choice>
              <mc:Fallback>
                <p:oleObj name="Equation" r:id="rId9" imgW="15364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2492375"/>
                        <a:ext cx="304482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524B7D88-DA09-4E7A-A626-30C27F8BBDCA}" type="slidenum">
              <a:rPr lang="en-US" altLang="ko-KR"/>
              <a:pPr/>
              <a:t>45</a:t>
            </a:fld>
            <a:endParaRPr lang="en-US" altLang="ko-KR"/>
          </a:p>
        </p:txBody>
      </p:sp>
      <p:sp>
        <p:nvSpPr>
          <p:cNvPr id="870402" name="Rectangle 2"/>
          <p:cNvSpPr>
            <a:spLocks noChangeArrowheads="1"/>
          </p:cNvSpPr>
          <p:nvPr/>
        </p:nvSpPr>
        <p:spPr bwMode="auto">
          <a:xfrm>
            <a:off x="815975" y="163513"/>
            <a:ext cx="742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뉴튼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랩슨 방법 개요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(4/6)</a:t>
            </a:r>
          </a:p>
        </p:txBody>
      </p:sp>
      <p:sp>
        <p:nvSpPr>
          <p:cNvPr id="870403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5181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도함수 정의를 사용한 유도 </a:t>
            </a:r>
            <a:r>
              <a:rPr lang="en-US" altLang="ko-KR" sz="2000">
                <a:ea typeface="HY헤드라인M" pitchFamily="18" charset="-127"/>
              </a:rPr>
              <a:t>- </a:t>
            </a:r>
            <a:r>
              <a:rPr lang="ko-KR" altLang="en-US" sz="2000">
                <a:ea typeface="HY헤드라인M" pitchFamily="18" charset="-127"/>
              </a:rPr>
              <a:t>방법 </a:t>
            </a:r>
            <a:r>
              <a:rPr lang="en-US" altLang="ko-KR" sz="2000">
                <a:ea typeface="HY헤드라인M" pitchFamily="18" charset="-127"/>
              </a:rPr>
              <a:t>2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/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점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))</a:t>
            </a:r>
            <a:r>
              <a:rPr lang="ko-KR" altLang="en-US" sz="2000">
                <a:ea typeface="HY헤드라인M" pitchFamily="18" charset="-127"/>
              </a:rPr>
              <a:t>에서의 접선 방정식은 다음과 같이 구할 수 있다</a:t>
            </a:r>
            <a:r>
              <a:rPr lang="en-US" altLang="ko-KR" sz="2000">
                <a:ea typeface="HY헤드라인M" pitchFamily="18" charset="-127"/>
              </a:rPr>
              <a:t>.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/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/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/>
            </a:r>
            <a:br>
              <a:rPr lang="en-US" altLang="ko-KR" sz="2000">
                <a:ea typeface="HY헤드라인M" pitchFamily="18" charset="-127"/>
              </a:rPr>
            </a:br>
            <a:endParaRPr lang="en-US" altLang="ko-KR" sz="2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여기서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y</a:t>
            </a:r>
            <a:r>
              <a:rPr lang="en-US" altLang="ko-KR" sz="2000">
                <a:ea typeface="HY헤드라인M" pitchFamily="18" charset="-127"/>
              </a:rPr>
              <a:t>=0</a:t>
            </a:r>
            <a:r>
              <a:rPr lang="ko-KR" altLang="en-US" sz="2000">
                <a:ea typeface="HY헤드라인M" pitchFamily="18" charset="-127"/>
              </a:rPr>
              <a:t>으로 놓고 정리하면 다음과 같이 근을 구할 수 있다</a:t>
            </a:r>
            <a:r>
              <a:rPr lang="en-US" altLang="ko-KR" sz="2000">
                <a:ea typeface="HY헤드라인M" pitchFamily="18" charset="-127"/>
              </a:rPr>
              <a:t>.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/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/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가 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870404" name="Text Box 4"/>
          <p:cNvSpPr txBox="1">
            <a:spLocks noChangeArrowheads="1"/>
          </p:cNvSpPr>
          <p:nvPr/>
        </p:nvSpPr>
        <p:spPr bwMode="auto">
          <a:xfrm>
            <a:off x="7299325" y="476250"/>
            <a:ext cx="175418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Newton-Raphson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870405" name="Object 5"/>
          <p:cNvGraphicFramePr>
            <a:graphicFrameLocks noChangeAspect="1"/>
          </p:cNvGraphicFramePr>
          <p:nvPr/>
        </p:nvGraphicFramePr>
        <p:xfrm>
          <a:off x="827088" y="2420938"/>
          <a:ext cx="5362575" cy="201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408" name="Equation" r:id="rId5" imgW="2082600" imgH="787320" progId="Equation.DSMT4">
                  <p:embed/>
                </p:oleObj>
              </mc:Choice>
              <mc:Fallback>
                <p:oleObj name="Equation" r:id="rId5" imgW="2082600" imgH="787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420938"/>
                        <a:ext cx="5362575" cy="201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07" name="Object 7"/>
          <p:cNvGraphicFramePr>
            <a:graphicFrameLocks noChangeAspect="1"/>
          </p:cNvGraphicFramePr>
          <p:nvPr/>
        </p:nvGraphicFramePr>
        <p:xfrm>
          <a:off x="900113" y="5157788"/>
          <a:ext cx="297497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409" name="Equation" r:id="rId7" imgW="1155600" imgH="317160" progId="Equation.DSMT4">
                  <p:embed/>
                </p:oleObj>
              </mc:Choice>
              <mc:Fallback>
                <p:oleObj name="Equation" r:id="rId7" imgW="1155600" imgH="317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5157788"/>
                        <a:ext cx="2974975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92558C61-FC40-4CEE-AD9F-83AE805F79A0}" type="slidenum">
              <a:rPr lang="en-US" altLang="ko-KR"/>
              <a:pPr/>
              <a:t>46</a:t>
            </a:fld>
            <a:endParaRPr lang="en-US" altLang="ko-KR"/>
          </a:p>
        </p:txBody>
      </p:sp>
      <p:sp>
        <p:nvSpPr>
          <p:cNvPr id="856066" name="Rectangle 2"/>
          <p:cNvSpPr>
            <a:spLocks noChangeArrowheads="1"/>
          </p:cNvSpPr>
          <p:nvPr/>
        </p:nvSpPr>
        <p:spPr bwMode="auto">
          <a:xfrm>
            <a:off x="815975" y="163513"/>
            <a:ext cx="742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뉴튼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랩슨 방법 개요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(5/6)</a:t>
            </a:r>
          </a:p>
        </p:txBody>
      </p:sp>
      <p:sp>
        <p:nvSpPr>
          <p:cNvPr id="856067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뉴튼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랩슨법으로 근을 찾아가는 과정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접선의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ko-KR" altLang="en-US" sz="2000">
                <a:ea typeface="HY헤드라인M" pitchFamily="18" charset="-127"/>
              </a:rPr>
              <a:t>절편을 찾아나가는 과정</a:t>
            </a:r>
            <a:r>
              <a:rPr lang="en-US" altLang="ko-KR" sz="2000">
                <a:ea typeface="HY헤드라인M" pitchFamily="18" charset="-127"/>
              </a:rPr>
              <a:t>)</a:t>
            </a:r>
          </a:p>
        </p:txBody>
      </p:sp>
      <p:sp>
        <p:nvSpPr>
          <p:cNvPr id="856068" name="Text Box 4"/>
          <p:cNvSpPr txBox="1">
            <a:spLocks noChangeArrowheads="1"/>
          </p:cNvSpPr>
          <p:nvPr/>
        </p:nvSpPr>
        <p:spPr bwMode="auto">
          <a:xfrm>
            <a:off x="7299325" y="476250"/>
            <a:ext cx="175418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Newton-Raphson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856072" name="Line 8"/>
          <p:cNvSpPr>
            <a:spLocks noChangeShapeType="1"/>
          </p:cNvSpPr>
          <p:nvPr/>
        </p:nvSpPr>
        <p:spPr bwMode="auto">
          <a:xfrm flipH="1" flipV="1">
            <a:off x="1530350" y="5002213"/>
            <a:ext cx="51133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56073" name="Line 9"/>
          <p:cNvSpPr>
            <a:spLocks noChangeShapeType="1"/>
          </p:cNvSpPr>
          <p:nvPr/>
        </p:nvSpPr>
        <p:spPr bwMode="auto">
          <a:xfrm>
            <a:off x="1746250" y="2841625"/>
            <a:ext cx="0" cy="2376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56074" name="Freeform 10"/>
          <p:cNvSpPr>
            <a:spLocks/>
          </p:cNvSpPr>
          <p:nvPr/>
        </p:nvSpPr>
        <p:spPr bwMode="auto">
          <a:xfrm>
            <a:off x="2049463" y="2828925"/>
            <a:ext cx="2951162" cy="2401888"/>
          </a:xfrm>
          <a:custGeom>
            <a:avLst/>
            <a:gdLst/>
            <a:ahLst/>
            <a:cxnLst>
              <a:cxn ang="0">
                <a:pos x="0" y="1513"/>
              </a:cxn>
              <a:cxn ang="0">
                <a:pos x="1168" y="1014"/>
              </a:cxn>
              <a:cxn ang="0">
                <a:pos x="1859" y="0"/>
              </a:cxn>
            </a:cxnLst>
            <a:rect l="0" t="0" r="r" b="b"/>
            <a:pathLst>
              <a:path w="1859" h="1513">
                <a:moveTo>
                  <a:pt x="0" y="1513"/>
                </a:moveTo>
                <a:cubicBezTo>
                  <a:pt x="195" y="1430"/>
                  <a:pt x="858" y="1266"/>
                  <a:pt x="1168" y="1014"/>
                </a:cubicBezTo>
                <a:cubicBezTo>
                  <a:pt x="1478" y="762"/>
                  <a:pt x="1715" y="211"/>
                  <a:pt x="1859" y="0"/>
                </a:cubicBezTo>
              </a:path>
            </a:pathLst>
          </a:custGeom>
          <a:noFill/>
          <a:ln w="254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856080" name="Object 16"/>
          <p:cNvGraphicFramePr>
            <a:graphicFrameLocks noChangeAspect="1"/>
          </p:cNvGraphicFramePr>
          <p:nvPr/>
        </p:nvGraphicFramePr>
        <p:xfrm>
          <a:off x="4619625" y="4981575"/>
          <a:ext cx="34290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6096" name="Equation" r:id="rId5" imgW="126720" imgH="164880" progId="Equation.DSMT4">
                  <p:embed/>
                </p:oleObj>
              </mc:Choice>
              <mc:Fallback>
                <p:oleObj name="Equation" r:id="rId5" imgW="126720" imgH="1648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625" y="4981575"/>
                        <a:ext cx="342900" cy="44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6085" name="Line 21"/>
          <p:cNvSpPr>
            <a:spLocks noChangeShapeType="1"/>
          </p:cNvSpPr>
          <p:nvPr/>
        </p:nvSpPr>
        <p:spPr bwMode="auto">
          <a:xfrm flipH="1" flipV="1">
            <a:off x="4770438" y="3201988"/>
            <a:ext cx="0" cy="1800225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pSp>
        <p:nvGrpSpPr>
          <p:cNvPr id="856104" name="Group 40"/>
          <p:cNvGrpSpPr>
            <a:grpSpLocks/>
          </p:cNvGrpSpPr>
          <p:nvPr/>
        </p:nvGrpSpPr>
        <p:grpSpPr bwMode="auto">
          <a:xfrm>
            <a:off x="3584575" y="2062163"/>
            <a:ext cx="2551113" cy="3382962"/>
            <a:chOff x="2258" y="1299"/>
            <a:chExt cx="1607" cy="2131"/>
          </a:xfrm>
        </p:grpSpPr>
        <p:sp>
          <p:nvSpPr>
            <p:cNvPr id="856086" name="Line 22"/>
            <p:cNvSpPr>
              <a:spLocks noChangeShapeType="1"/>
            </p:cNvSpPr>
            <p:nvPr/>
          </p:nvSpPr>
          <p:spPr bwMode="auto">
            <a:xfrm flipV="1">
              <a:off x="2258" y="1582"/>
              <a:ext cx="1000" cy="1759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56088" name="Text Box 24"/>
            <p:cNvSpPr txBox="1">
              <a:spLocks noChangeArrowheads="1"/>
            </p:cNvSpPr>
            <p:nvPr/>
          </p:nvSpPr>
          <p:spPr bwMode="auto">
            <a:xfrm>
              <a:off x="2869" y="1299"/>
              <a:ext cx="996" cy="24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algn="ctr">
                <a:spcBef>
                  <a:spcPct val="50000"/>
                </a:spcBef>
                <a:buFont typeface="Wingdings" pitchFamily="2" charset="2"/>
                <a:buNone/>
              </a:pPr>
              <a:r>
                <a:rPr lang="ko-KR" altLang="en-US" sz="1800">
                  <a:ea typeface="HY헤드라인M" pitchFamily="18" charset="-127"/>
                </a:rPr>
                <a:t>기울기 </a:t>
              </a:r>
              <a:r>
                <a:rPr lang="en-US" altLang="ko-KR" sz="1800">
                  <a:ea typeface="HY헤드라인M" pitchFamily="18" charset="-127"/>
                </a:rPr>
                <a:t>= </a:t>
              </a:r>
              <a:r>
                <a:rPr lang="en-US" altLang="ko-KR" sz="1800" i="1">
                  <a:ea typeface="HY헤드라인M" pitchFamily="18" charset="-127"/>
                </a:rPr>
                <a:t>f</a:t>
              </a:r>
              <a:r>
                <a:rPr lang="en-US" altLang="ko-KR" sz="1800">
                  <a:ea typeface="HY헤드라인M" pitchFamily="18" charset="-127"/>
                  <a:sym typeface="Symbol" pitchFamily="18" charset="2"/>
                </a:rPr>
                <a:t></a:t>
              </a:r>
              <a:r>
                <a:rPr lang="en-US" altLang="ko-KR" sz="1800">
                  <a:ea typeface="HY헤드라인M" pitchFamily="18" charset="-127"/>
                </a:rPr>
                <a:t>(</a:t>
              </a:r>
              <a:r>
                <a:rPr lang="en-US" altLang="ko-KR" sz="1800" i="1">
                  <a:ea typeface="HY헤드라인M" pitchFamily="18" charset="-127"/>
                </a:rPr>
                <a:t>x</a:t>
              </a:r>
              <a:r>
                <a:rPr lang="en-US" altLang="ko-KR" sz="1800" i="1" baseline="-25000">
                  <a:ea typeface="HY헤드라인M" pitchFamily="18" charset="-127"/>
                </a:rPr>
                <a:t>i</a:t>
              </a:r>
              <a:r>
                <a:rPr lang="en-US" altLang="ko-KR" sz="1800">
                  <a:ea typeface="HY헤드라인M" pitchFamily="18" charset="-127"/>
                </a:rPr>
                <a:t>)</a:t>
              </a:r>
            </a:p>
          </p:txBody>
        </p:sp>
        <p:graphicFrame>
          <p:nvGraphicFramePr>
            <p:cNvPr id="856091" name="Object 27"/>
            <p:cNvGraphicFramePr>
              <a:graphicFrameLocks noChangeAspect="1"/>
            </p:cNvGraphicFramePr>
            <p:nvPr/>
          </p:nvGraphicFramePr>
          <p:xfrm>
            <a:off x="2271" y="3151"/>
            <a:ext cx="346" cy="2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56097" name="Equation" r:id="rId7" imgW="203040" imgH="164880" progId="Equation.DSMT4">
                    <p:embed/>
                  </p:oleObj>
                </mc:Choice>
                <mc:Fallback>
                  <p:oleObj name="Equation" r:id="rId7" imgW="203040" imgH="164880" progId="Equation.DSMT4">
                    <p:embed/>
                    <p:pic>
                      <p:nvPicPr>
                        <p:cNvPr id="0" name="Picture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71" y="3151"/>
                          <a:ext cx="346" cy="27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56092" name="Line 28"/>
            <p:cNvSpPr>
              <a:spLocks noChangeShapeType="1"/>
            </p:cNvSpPr>
            <p:nvPr/>
          </p:nvSpPr>
          <p:spPr bwMode="auto">
            <a:xfrm flipH="1" flipV="1">
              <a:off x="2370" y="2879"/>
              <a:ext cx="0" cy="27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grpSp>
        <p:nvGrpSpPr>
          <p:cNvPr id="856105" name="Group 41"/>
          <p:cNvGrpSpPr>
            <a:grpSpLocks/>
          </p:cNvGrpSpPr>
          <p:nvPr/>
        </p:nvGrpSpPr>
        <p:grpSpPr bwMode="auto">
          <a:xfrm>
            <a:off x="2936875" y="3321050"/>
            <a:ext cx="3940175" cy="2065338"/>
            <a:chOff x="1850" y="2092"/>
            <a:chExt cx="2482" cy="1301"/>
          </a:xfrm>
        </p:grpSpPr>
        <p:graphicFrame>
          <p:nvGraphicFramePr>
            <p:cNvPr id="856095" name="Object 31"/>
            <p:cNvGraphicFramePr>
              <a:graphicFrameLocks noChangeAspect="1"/>
            </p:cNvGraphicFramePr>
            <p:nvPr/>
          </p:nvGraphicFramePr>
          <p:xfrm>
            <a:off x="1850" y="3114"/>
            <a:ext cx="346" cy="2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56098" name="Equation" r:id="rId9" imgW="203040" imgH="164880" progId="Equation.DSMT4">
                    <p:embed/>
                  </p:oleObj>
                </mc:Choice>
                <mc:Fallback>
                  <p:oleObj name="Equation" r:id="rId9" imgW="203040" imgH="164880" progId="Equation.DSMT4">
                    <p:embed/>
                    <p:pic>
                      <p:nvPicPr>
                        <p:cNvPr id="0" name="Picture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50" y="3114"/>
                          <a:ext cx="346" cy="27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56094" name="Line 30"/>
            <p:cNvSpPr>
              <a:spLocks noChangeShapeType="1"/>
            </p:cNvSpPr>
            <p:nvPr/>
          </p:nvSpPr>
          <p:spPr bwMode="auto">
            <a:xfrm flipV="1">
              <a:off x="1871" y="2223"/>
              <a:ext cx="1460" cy="981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56096" name="Text Box 32"/>
            <p:cNvSpPr txBox="1">
              <a:spLocks noChangeArrowheads="1"/>
            </p:cNvSpPr>
            <p:nvPr/>
          </p:nvSpPr>
          <p:spPr bwMode="auto">
            <a:xfrm>
              <a:off x="3336" y="2092"/>
              <a:ext cx="996" cy="24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algn="ctr">
                <a:spcBef>
                  <a:spcPct val="50000"/>
                </a:spcBef>
                <a:buFont typeface="Wingdings" pitchFamily="2" charset="2"/>
                <a:buNone/>
              </a:pPr>
              <a:r>
                <a:rPr lang="ko-KR" altLang="en-US" sz="1800">
                  <a:ea typeface="HY헤드라인M" pitchFamily="18" charset="-127"/>
                </a:rPr>
                <a:t>기울기 </a:t>
              </a:r>
              <a:r>
                <a:rPr lang="en-US" altLang="ko-KR" sz="1800">
                  <a:ea typeface="HY헤드라인M" pitchFamily="18" charset="-127"/>
                </a:rPr>
                <a:t>= </a:t>
              </a:r>
              <a:r>
                <a:rPr lang="en-US" altLang="ko-KR" sz="1800" i="1">
                  <a:ea typeface="HY헤드라인M" pitchFamily="18" charset="-127"/>
                </a:rPr>
                <a:t>f</a:t>
              </a:r>
              <a:r>
                <a:rPr lang="en-US" altLang="ko-KR" sz="1800">
                  <a:ea typeface="HY헤드라인M" pitchFamily="18" charset="-127"/>
                  <a:sym typeface="Symbol" pitchFamily="18" charset="2"/>
                </a:rPr>
                <a:t></a:t>
              </a:r>
              <a:r>
                <a:rPr lang="en-US" altLang="ko-KR" sz="1800">
                  <a:ea typeface="HY헤드라인M" pitchFamily="18" charset="-127"/>
                </a:rPr>
                <a:t>(</a:t>
              </a:r>
              <a:r>
                <a:rPr lang="en-US" altLang="ko-KR" sz="1800" i="1">
                  <a:ea typeface="HY헤드라인M" pitchFamily="18" charset="-127"/>
                </a:rPr>
                <a:t>x</a:t>
              </a:r>
              <a:r>
                <a:rPr lang="en-US" altLang="ko-KR" sz="1800" i="1" baseline="-25000">
                  <a:ea typeface="HY헤드라인M" pitchFamily="18" charset="-127"/>
                </a:rPr>
                <a:t>i+</a:t>
              </a:r>
              <a:r>
                <a:rPr lang="en-US" altLang="ko-KR" sz="1800" baseline="-25000">
                  <a:ea typeface="HY헤드라인M" pitchFamily="18" charset="-127"/>
                </a:rPr>
                <a:t>1</a:t>
              </a:r>
              <a:r>
                <a:rPr lang="en-US" altLang="ko-KR" sz="1800">
                  <a:ea typeface="HY헤드라인M" pitchFamily="18" charset="-127"/>
                </a:rPr>
                <a:t>)</a:t>
              </a:r>
            </a:p>
          </p:txBody>
        </p:sp>
        <p:sp>
          <p:nvSpPr>
            <p:cNvPr id="856097" name="Line 33"/>
            <p:cNvSpPr>
              <a:spLocks noChangeShapeType="1"/>
            </p:cNvSpPr>
            <p:nvPr/>
          </p:nvSpPr>
          <p:spPr bwMode="auto">
            <a:xfrm flipV="1">
              <a:off x="1938" y="3060"/>
              <a:ext cx="0" cy="9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grpSp>
        <p:nvGrpSpPr>
          <p:cNvPr id="856106" name="Group 42"/>
          <p:cNvGrpSpPr>
            <a:grpSpLocks/>
          </p:cNvGrpSpPr>
          <p:nvPr/>
        </p:nvGrpSpPr>
        <p:grpSpPr bwMode="auto">
          <a:xfrm>
            <a:off x="2439988" y="3897313"/>
            <a:ext cx="4271962" cy="1408112"/>
            <a:chOff x="1537" y="2455"/>
            <a:chExt cx="2691" cy="887"/>
          </a:xfrm>
        </p:grpSpPr>
        <p:graphicFrame>
          <p:nvGraphicFramePr>
            <p:cNvPr id="856093" name="Object 29"/>
            <p:cNvGraphicFramePr>
              <a:graphicFrameLocks noChangeAspect="1"/>
            </p:cNvGraphicFramePr>
            <p:nvPr/>
          </p:nvGraphicFramePr>
          <p:xfrm>
            <a:off x="1629" y="3149"/>
            <a:ext cx="172" cy="1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56099" name="Equation" r:id="rId11" imgW="101520" imgH="114120" progId="Equation.DSMT4">
                    <p:embed/>
                  </p:oleObj>
                </mc:Choice>
                <mc:Fallback>
                  <p:oleObj name="Equation" r:id="rId11" imgW="101520" imgH="114120" progId="Equation.DSMT4">
                    <p:embed/>
                    <p:pic>
                      <p:nvPicPr>
                        <p:cNvPr id="0" name="Picture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29" y="3149"/>
                          <a:ext cx="172" cy="19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56098" name="Line 34"/>
            <p:cNvSpPr>
              <a:spLocks noChangeShapeType="1"/>
            </p:cNvSpPr>
            <p:nvPr/>
          </p:nvSpPr>
          <p:spPr bwMode="auto">
            <a:xfrm flipV="1">
              <a:off x="1537" y="2584"/>
              <a:ext cx="1611" cy="65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56099" name="Text Box 35"/>
            <p:cNvSpPr txBox="1">
              <a:spLocks noChangeArrowheads="1"/>
            </p:cNvSpPr>
            <p:nvPr/>
          </p:nvSpPr>
          <p:spPr bwMode="auto">
            <a:xfrm>
              <a:off x="3232" y="2455"/>
              <a:ext cx="996" cy="24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algn="ctr">
                <a:spcBef>
                  <a:spcPct val="50000"/>
                </a:spcBef>
                <a:buFont typeface="Wingdings" pitchFamily="2" charset="2"/>
                <a:buNone/>
              </a:pPr>
              <a:r>
                <a:rPr lang="ko-KR" altLang="en-US" sz="1800">
                  <a:ea typeface="HY헤드라인M" pitchFamily="18" charset="-127"/>
                </a:rPr>
                <a:t>기울기 </a:t>
              </a:r>
              <a:r>
                <a:rPr lang="en-US" altLang="ko-KR" sz="1800">
                  <a:ea typeface="HY헤드라인M" pitchFamily="18" charset="-127"/>
                </a:rPr>
                <a:t>= </a:t>
              </a:r>
              <a:r>
                <a:rPr lang="en-US" altLang="ko-KR" sz="1800" i="1">
                  <a:ea typeface="HY헤드라인M" pitchFamily="18" charset="-127"/>
                </a:rPr>
                <a:t>f</a:t>
              </a:r>
              <a:r>
                <a:rPr lang="en-US" altLang="ko-KR" sz="1800">
                  <a:ea typeface="HY헤드라인M" pitchFamily="18" charset="-127"/>
                  <a:sym typeface="Symbol" pitchFamily="18" charset="2"/>
                </a:rPr>
                <a:t></a:t>
              </a:r>
              <a:r>
                <a:rPr lang="en-US" altLang="ko-KR" sz="1800">
                  <a:ea typeface="HY헤드라인M" pitchFamily="18" charset="-127"/>
                </a:rPr>
                <a:t>(</a:t>
              </a:r>
              <a:r>
                <a:rPr lang="en-US" altLang="ko-KR" sz="1800" i="1">
                  <a:ea typeface="HY헤드라인M" pitchFamily="18" charset="-127"/>
                </a:rPr>
                <a:t>x</a:t>
              </a:r>
              <a:r>
                <a:rPr lang="en-US" altLang="ko-KR" sz="1800" i="1" baseline="-25000">
                  <a:ea typeface="HY헤드라인M" pitchFamily="18" charset="-127"/>
                </a:rPr>
                <a:t>i+</a:t>
              </a:r>
              <a:r>
                <a:rPr lang="en-US" altLang="ko-KR" sz="1800" baseline="-25000">
                  <a:ea typeface="HY헤드라인M" pitchFamily="18" charset="-127"/>
                </a:rPr>
                <a:t>2</a:t>
              </a:r>
              <a:r>
                <a:rPr lang="en-US" altLang="ko-KR" sz="1800">
                  <a:ea typeface="HY헤드라인M" pitchFamily="18" charset="-127"/>
                </a:rPr>
                <a:t>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6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56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6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56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6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56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A1797074-4878-4C50-93B4-3C3052E1C7DC}" type="slidenum">
              <a:rPr lang="en-US" altLang="ko-KR"/>
              <a:pPr/>
              <a:t>47</a:t>
            </a:fld>
            <a:endParaRPr lang="en-US" altLang="ko-KR"/>
          </a:p>
        </p:txBody>
      </p:sp>
      <p:sp>
        <p:nvSpPr>
          <p:cNvPr id="858114" name="Rectangle 2"/>
          <p:cNvSpPr>
            <a:spLocks noChangeArrowheads="1"/>
          </p:cNvSpPr>
          <p:nvPr/>
        </p:nvSpPr>
        <p:spPr bwMode="auto">
          <a:xfrm>
            <a:off x="815975" y="163513"/>
            <a:ext cx="742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뉴튼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랩슨 방법 개요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(6/6)</a:t>
            </a:r>
          </a:p>
        </p:txBody>
      </p:sp>
      <p:sp>
        <p:nvSpPr>
          <p:cNvPr id="858115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179625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 dirty="0" err="1">
                <a:ea typeface="HY헤드라인M" pitchFamily="18" charset="-127"/>
              </a:rPr>
              <a:t>뉴튼</a:t>
            </a:r>
            <a:r>
              <a:rPr lang="en-US" altLang="ko-KR" sz="2000" dirty="0">
                <a:ea typeface="HY헤드라인M" pitchFamily="18" charset="-127"/>
              </a:rPr>
              <a:t>-</a:t>
            </a:r>
            <a:r>
              <a:rPr lang="ko-KR" altLang="en-US" sz="2000" dirty="0" err="1">
                <a:ea typeface="HY헤드라인M" pitchFamily="18" charset="-127"/>
              </a:rPr>
              <a:t>랩슨법의</a:t>
            </a:r>
            <a:r>
              <a:rPr lang="ko-KR" altLang="en-US" sz="2000" dirty="0">
                <a:ea typeface="HY헤드라인M" pitchFamily="18" charset="-127"/>
              </a:rPr>
              <a:t> 장점</a:t>
            </a:r>
            <a:r>
              <a:rPr lang="en-US" altLang="ko-KR" sz="2000" dirty="0">
                <a:ea typeface="HY헤드라인M" pitchFamily="18" charset="-127"/>
              </a:rPr>
              <a:t>:</a:t>
            </a:r>
            <a:br>
              <a:rPr lang="en-US" altLang="ko-KR" sz="2000" dirty="0">
                <a:ea typeface="HY헤드라인M" pitchFamily="18" charset="-127"/>
              </a:rPr>
            </a:br>
            <a:r>
              <a:rPr lang="ko-KR" altLang="en-US" sz="2000" dirty="0">
                <a:ea typeface="HY헤드라인M" pitchFamily="18" charset="-127"/>
              </a:rPr>
              <a:t>수렴 속도가 매우 빨라서 빠른 시간 내에 근을 찾을 수 있다</a:t>
            </a:r>
            <a:r>
              <a:rPr lang="en-US" altLang="ko-KR" sz="2000" dirty="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endParaRPr lang="en-US" altLang="ko-KR" sz="2000" dirty="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 dirty="0" err="1">
                <a:ea typeface="HY헤드라인M" pitchFamily="18" charset="-127"/>
              </a:rPr>
              <a:t>뉴튼</a:t>
            </a:r>
            <a:r>
              <a:rPr lang="en-US" altLang="ko-KR" sz="2000" dirty="0">
                <a:ea typeface="HY헤드라인M" pitchFamily="18" charset="-127"/>
              </a:rPr>
              <a:t>-</a:t>
            </a:r>
            <a:r>
              <a:rPr lang="ko-KR" altLang="en-US" sz="2000" dirty="0" err="1">
                <a:ea typeface="HY헤드라인M" pitchFamily="18" charset="-127"/>
              </a:rPr>
              <a:t>랩슨법의</a:t>
            </a:r>
            <a:r>
              <a:rPr lang="ko-KR" altLang="en-US" sz="2000" dirty="0">
                <a:ea typeface="HY헤드라인M" pitchFamily="18" charset="-127"/>
              </a:rPr>
              <a:t> 문제점</a:t>
            </a:r>
            <a:r>
              <a:rPr lang="en-US" altLang="ko-KR" sz="2000" dirty="0" smtClean="0">
                <a:ea typeface="HY헤드라인M" pitchFamily="18" charset="-127"/>
              </a:rPr>
              <a:t>: </a:t>
            </a:r>
            <a:r>
              <a:rPr lang="ko-KR" altLang="en-US" sz="2000" dirty="0" smtClean="0">
                <a:ea typeface="HY헤드라인M" pitchFamily="18" charset="-127"/>
              </a:rPr>
              <a:t>근을 </a:t>
            </a:r>
            <a:r>
              <a:rPr lang="ko-KR" altLang="en-US" sz="2000" dirty="0">
                <a:ea typeface="HY헤드라인M" pitchFamily="18" charset="-127"/>
              </a:rPr>
              <a:t>찾지 못하는 경우가 있다</a:t>
            </a:r>
            <a:r>
              <a:rPr lang="en-US" altLang="ko-KR" sz="2000" dirty="0" smtClean="0">
                <a:ea typeface="HY헤드라인M" pitchFamily="18" charset="-127"/>
              </a:rPr>
              <a:t>.</a:t>
            </a:r>
            <a:endParaRPr lang="en-US" altLang="ko-KR" sz="2000" dirty="0">
              <a:ea typeface="HY헤드라인M" pitchFamily="18" charset="-127"/>
            </a:endParaRPr>
          </a:p>
        </p:txBody>
      </p:sp>
      <p:sp>
        <p:nvSpPr>
          <p:cNvPr id="858116" name="Text Box 4"/>
          <p:cNvSpPr txBox="1">
            <a:spLocks noChangeArrowheads="1"/>
          </p:cNvSpPr>
          <p:nvPr/>
        </p:nvSpPr>
        <p:spPr bwMode="auto">
          <a:xfrm>
            <a:off x="7299325" y="476250"/>
            <a:ext cx="175418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Newton-Raphson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6" name="그림 5" descr="스캔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62444" y="1000108"/>
            <a:ext cx="7838712" cy="5443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32DFDAD7-45FB-4342-A51F-EE0C57680059}" type="slidenum">
              <a:rPr lang="en-US" altLang="ko-KR"/>
              <a:pPr/>
              <a:t>48</a:t>
            </a:fld>
            <a:endParaRPr lang="en-US" altLang="ko-KR"/>
          </a:p>
        </p:txBody>
      </p:sp>
      <p:sp>
        <p:nvSpPr>
          <p:cNvPr id="779266" name="Rectangle 2"/>
          <p:cNvSpPr>
            <a:spLocks noChangeArrowheads="1"/>
          </p:cNvSpPr>
          <p:nvPr/>
        </p:nvSpPr>
        <p:spPr bwMode="auto">
          <a:xfrm>
            <a:off x="815975" y="163513"/>
            <a:ext cx="742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뉴튼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랩슨 방법 알고리즘</a:t>
            </a:r>
          </a:p>
        </p:txBody>
      </p:sp>
      <p:sp>
        <p:nvSpPr>
          <p:cNvPr id="779268" name="Text Box 4"/>
          <p:cNvSpPr txBox="1">
            <a:spLocks noChangeArrowheads="1"/>
          </p:cNvSpPr>
          <p:nvPr/>
        </p:nvSpPr>
        <p:spPr bwMode="auto">
          <a:xfrm>
            <a:off x="7299325" y="476250"/>
            <a:ext cx="175418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Newton-Raphson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779269" name="Rectangle 5"/>
          <p:cNvSpPr>
            <a:spLocks noChangeArrowheads="1"/>
          </p:cNvSpPr>
          <p:nvPr/>
        </p:nvSpPr>
        <p:spPr bwMode="auto">
          <a:xfrm>
            <a:off x="611188" y="1084263"/>
            <a:ext cx="7777162" cy="2632075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2000" b="1"/>
              <a:t>procedure</a:t>
            </a:r>
            <a:r>
              <a:rPr kumimoji="0" lang="en-US" altLang="ko-KR" sz="2000"/>
              <a:t> </a:t>
            </a:r>
            <a:r>
              <a:rPr kumimoji="0" lang="en-US" altLang="ko-KR" sz="2000" i="1"/>
              <a:t>newton</a:t>
            </a:r>
            <a:r>
              <a:rPr kumimoji="0" lang="en-US" altLang="ko-KR" sz="2000"/>
              <a:t>(</a:t>
            </a:r>
            <a:r>
              <a:rPr kumimoji="0" lang="en-US" altLang="ko-KR" sz="2000" i="1"/>
              <a:t>x</a:t>
            </a:r>
            <a:r>
              <a:rPr kumimoji="0" lang="en-US" altLang="ko-KR" sz="2000" i="1" baseline="-25000"/>
              <a:t>i</a:t>
            </a:r>
            <a:r>
              <a:rPr kumimoji="0" lang="en-US" altLang="ko-KR" sz="2000"/>
              <a:t>, </a:t>
            </a:r>
            <a:r>
              <a:rPr kumimoji="0" lang="en-US" altLang="ko-KR" sz="2000" i="1"/>
              <a:t>e</a:t>
            </a:r>
            <a:r>
              <a:rPr kumimoji="0" lang="en-US" altLang="ko-KR" sz="2000"/>
              <a:t>: real numbers)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2000"/>
              <a:t>{ </a:t>
            </a:r>
            <a:r>
              <a:rPr kumimoji="0" lang="en-US" altLang="ko-KR" sz="2000" i="1"/>
              <a:t>x</a:t>
            </a:r>
            <a:r>
              <a:rPr kumimoji="0" lang="en-US" altLang="ko-KR" sz="2000" i="1" baseline="-25000"/>
              <a:t>i</a:t>
            </a:r>
            <a:r>
              <a:rPr kumimoji="0" lang="en-US" altLang="ko-KR" sz="2000" baseline="-25000"/>
              <a:t> </a:t>
            </a:r>
            <a:r>
              <a:rPr kumimoji="0" lang="en-US" altLang="ko-KR" sz="2000"/>
              <a:t>is an initial value, i.e., a starting point}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2000"/>
              <a:t>{ </a:t>
            </a:r>
            <a:r>
              <a:rPr kumimoji="0" lang="en-US" altLang="ko-KR" sz="2000" i="1"/>
              <a:t>e</a:t>
            </a:r>
            <a:r>
              <a:rPr kumimoji="0" lang="en-US" altLang="ko-KR" sz="2000" baseline="-25000"/>
              <a:t> </a:t>
            </a:r>
            <a:r>
              <a:rPr kumimoji="0" lang="en-US" altLang="ko-KR" sz="2000"/>
              <a:t>is an allowable error value.}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2000" i="1"/>
              <a:t>	</a:t>
            </a:r>
            <a:r>
              <a:rPr kumimoji="0" lang="en-US" altLang="ko-KR" sz="2000" b="1"/>
              <a:t>while |</a:t>
            </a:r>
            <a:r>
              <a:rPr kumimoji="0" lang="en-US" altLang="ko-KR" sz="2000" i="1"/>
              <a:t>f</a:t>
            </a:r>
            <a:r>
              <a:rPr kumimoji="0" lang="en-US" altLang="ko-KR" sz="2000"/>
              <a:t>(</a:t>
            </a:r>
            <a:r>
              <a:rPr kumimoji="0" lang="en-US" altLang="ko-KR" sz="2000" i="1"/>
              <a:t>x</a:t>
            </a:r>
            <a:r>
              <a:rPr kumimoji="0" lang="en-US" altLang="ko-KR" sz="2000" i="1" baseline="-25000"/>
              <a:t>i</a:t>
            </a:r>
            <a:r>
              <a:rPr kumimoji="0" lang="en-US" altLang="ko-KR" sz="2000"/>
              <a:t>)</a:t>
            </a:r>
            <a:r>
              <a:rPr kumimoji="0" lang="en-US" altLang="ko-KR" sz="2000" b="1"/>
              <a:t>|</a:t>
            </a:r>
            <a:r>
              <a:rPr kumimoji="0" lang="en-US" altLang="ko-KR" sz="2000"/>
              <a:t> &gt; </a:t>
            </a:r>
            <a:r>
              <a:rPr kumimoji="0" lang="en-US" altLang="ko-KR" sz="2000" i="1"/>
              <a:t>e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2000" i="1"/>
              <a:t>		x</a:t>
            </a:r>
            <a:r>
              <a:rPr kumimoji="0" lang="en-US" altLang="ko-KR" i="1" baseline="-25000"/>
              <a:t>i</a:t>
            </a:r>
            <a:r>
              <a:rPr kumimoji="0" lang="en-US" altLang="ko-KR" sz="2000"/>
              <a:t> := </a:t>
            </a:r>
            <a:r>
              <a:rPr kumimoji="0" lang="en-US" altLang="ko-KR" sz="2000" i="1"/>
              <a:t>x</a:t>
            </a:r>
            <a:r>
              <a:rPr kumimoji="0" lang="en-US" altLang="ko-KR" sz="2000" i="1" baseline="-25000"/>
              <a:t>i</a:t>
            </a:r>
            <a:r>
              <a:rPr kumimoji="0" lang="en-US" altLang="ko-KR" sz="2000"/>
              <a:t> – </a:t>
            </a:r>
            <a:r>
              <a:rPr kumimoji="0" lang="en-US" altLang="ko-KR" sz="2000" i="1"/>
              <a:t>f</a:t>
            </a:r>
            <a:r>
              <a:rPr kumimoji="0" lang="en-US" altLang="ko-KR" sz="2000"/>
              <a:t>(</a:t>
            </a:r>
            <a:r>
              <a:rPr kumimoji="0" lang="en-US" altLang="ko-KR" sz="2000" i="1"/>
              <a:t>x</a:t>
            </a:r>
            <a:r>
              <a:rPr kumimoji="0" lang="en-US" altLang="ko-KR" sz="2000" i="1" baseline="-25000"/>
              <a:t>i</a:t>
            </a:r>
            <a:r>
              <a:rPr kumimoji="0" lang="en-US" altLang="ko-KR" sz="2000"/>
              <a:t>)/</a:t>
            </a:r>
            <a:r>
              <a:rPr kumimoji="0" lang="en-US" altLang="ko-KR" sz="2000" i="1"/>
              <a:t>f</a:t>
            </a:r>
            <a:r>
              <a:rPr kumimoji="0" lang="en-US" altLang="ko-KR" sz="2000">
                <a:sym typeface="Symbol" pitchFamily="18" charset="2"/>
              </a:rPr>
              <a:t></a:t>
            </a:r>
            <a:r>
              <a:rPr kumimoji="0" lang="en-US" altLang="ko-KR" sz="2000"/>
              <a:t>(</a:t>
            </a:r>
            <a:r>
              <a:rPr kumimoji="0" lang="en-US" altLang="ko-KR" sz="2000" i="1"/>
              <a:t>x</a:t>
            </a:r>
            <a:r>
              <a:rPr kumimoji="0" lang="en-US" altLang="ko-KR" sz="2000" i="1" baseline="-25000"/>
              <a:t>i</a:t>
            </a:r>
            <a:r>
              <a:rPr kumimoji="0" lang="en-US" altLang="ko-KR" sz="2000"/>
              <a:t>);    {get a next value}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2000"/>
              <a:t>	</a:t>
            </a:r>
            <a:r>
              <a:rPr kumimoji="0" lang="en-US" altLang="ko-KR" sz="2000" b="1"/>
              <a:t>return</a:t>
            </a:r>
            <a:r>
              <a:rPr kumimoji="0" lang="en-US" altLang="ko-KR" sz="2000"/>
              <a:t> </a:t>
            </a:r>
            <a:r>
              <a:rPr kumimoji="0" lang="en-US" altLang="ko-KR" sz="2000" i="1"/>
              <a:t>x</a:t>
            </a:r>
            <a:r>
              <a:rPr kumimoji="0" lang="en-US" altLang="ko-KR" i="1" baseline="-25000"/>
              <a:t>i</a:t>
            </a:r>
            <a:r>
              <a:rPr kumimoji="0" lang="en-US" altLang="ko-KR" sz="2000">
                <a:sym typeface="Symbol" pitchFamily="18" charset="2"/>
              </a:rPr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DB47800C-3515-4BB9-98D7-63BF7F025851}" type="slidenum">
              <a:rPr lang="en-US" altLang="ko-KR"/>
              <a:pPr/>
              <a:t>49</a:t>
            </a:fld>
            <a:endParaRPr lang="en-US" altLang="ko-KR"/>
          </a:p>
        </p:txBody>
      </p:sp>
      <p:sp>
        <p:nvSpPr>
          <p:cNvPr id="781314" name="Rectangle 2"/>
          <p:cNvSpPr>
            <a:spLocks noChangeArrowheads="1"/>
          </p:cNvSpPr>
          <p:nvPr/>
        </p:nvSpPr>
        <p:spPr bwMode="auto">
          <a:xfrm>
            <a:off x="815975" y="163513"/>
            <a:ext cx="742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뉴튼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랩슨 방법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(1/2)</a:t>
            </a:r>
          </a:p>
        </p:txBody>
      </p:sp>
      <p:sp>
        <p:nvSpPr>
          <p:cNvPr id="781316" name="Text Box 4"/>
          <p:cNvSpPr txBox="1">
            <a:spLocks noChangeArrowheads="1"/>
          </p:cNvSpPr>
          <p:nvPr/>
        </p:nvSpPr>
        <p:spPr bwMode="auto">
          <a:xfrm>
            <a:off x="7299325" y="476250"/>
            <a:ext cx="175418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Newton-Raphson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781318" name="Object 6"/>
          <p:cNvGraphicFramePr>
            <a:graphicFrameLocks noChangeAspect="1"/>
          </p:cNvGraphicFramePr>
          <p:nvPr/>
        </p:nvGraphicFramePr>
        <p:xfrm>
          <a:off x="2052638" y="866775"/>
          <a:ext cx="28702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1332" name="Equation" r:id="rId4" imgW="1002960" imgH="164880" progId="Equation.DSMT4">
                  <p:embed/>
                </p:oleObj>
              </mc:Choice>
              <mc:Fallback>
                <p:oleObj name="Equation" r:id="rId4" imgW="1002960" imgH="164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2638" y="866775"/>
                        <a:ext cx="287020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1319" name="Text Box 7"/>
          <p:cNvSpPr txBox="1">
            <a:spLocks noChangeArrowheads="1"/>
          </p:cNvSpPr>
          <p:nvPr/>
        </p:nvSpPr>
        <p:spPr bwMode="auto">
          <a:xfrm>
            <a:off x="395288" y="8366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6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대상 함수</a:t>
            </a:r>
            <a:r>
              <a:rPr lang="en-US" altLang="ko-KR" sz="2000">
                <a:ea typeface="HY헤드라인M" pitchFamily="18" charset="-127"/>
              </a:rPr>
              <a:t>: </a:t>
            </a:r>
          </a:p>
        </p:txBody>
      </p:sp>
      <p:graphicFrame>
        <p:nvGraphicFramePr>
          <p:cNvPr id="781322" name="Object 10"/>
          <p:cNvGraphicFramePr>
            <a:graphicFrameLocks noChangeAspect="1"/>
          </p:cNvGraphicFramePr>
          <p:nvPr/>
        </p:nvGraphicFramePr>
        <p:xfrm>
          <a:off x="5003800" y="692150"/>
          <a:ext cx="2760663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1333" name="Equation" r:id="rId7" imgW="965160" imgH="304560" progId="Equation.DSMT4">
                  <p:embed/>
                </p:oleObj>
              </mc:Choice>
              <mc:Fallback>
                <p:oleObj name="Equation" r:id="rId7" imgW="96516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692150"/>
                        <a:ext cx="2760663" cy="87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1323" name="Rectangle 11"/>
          <p:cNvSpPr>
            <a:spLocks noChangeArrowheads="1"/>
          </p:cNvSpPr>
          <p:nvPr/>
        </p:nvSpPr>
        <p:spPr bwMode="auto">
          <a:xfrm>
            <a:off x="538163" y="1611313"/>
            <a:ext cx="8137525" cy="4841875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#include &lt;stdio.h&gt;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#include &lt;stdlib.h&gt;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#include &lt;math.h&gt;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float f(float);       	// evaluation of f(x)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float f_prime(float);	// evaluation of f’(x)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main(int argc, char *argv[])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int i = 1;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float xi, e;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if(argc &lt; 3) {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   printf("Usage: %s xi e\n", argv[0]);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   exit(0);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}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xi	= (float)atof(argv[1]);   // ascii to float function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	e	= (float)atof(argv[2]);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printf("xi = %.10f\n", xi);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	printf("e  = %.10f\n", e);</a:t>
            </a:r>
          </a:p>
        </p:txBody>
      </p:sp>
      <p:sp>
        <p:nvSpPr>
          <p:cNvPr id="781330" name="Rectangle 18"/>
          <p:cNvSpPr>
            <a:spLocks noChangeArrowheads="1"/>
          </p:cNvSpPr>
          <p:nvPr/>
        </p:nvSpPr>
        <p:spPr bwMode="auto">
          <a:xfrm>
            <a:off x="609600" y="5237163"/>
            <a:ext cx="7897813" cy="1150937"/>
          </a:xfrm>
          <a:prstGeom prst="rect">
            <a:avLst/>
          </a:prstGeom>
          <a:noFill/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781331" name="Object 19"/>
          <p:cNvGraphicFramePr>
            <a:graphicFrameLocks noChangeAspect="1"/>
          </p:cNvGraphicFramePr>
          <p:nvPr/>
        </p:nvGraphicFramePr>
        <p:xfrm>
          <a:off x="7524750" y="1196975"/>
          <a:ext cx="140652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1334" name="Equation" r:id="rId9" imgW="838080" imgH="279360" progId="Equation.DSMT4">
                  <p:embed/>
                </p:oleObj>
              </mc:Choice>
              <mc:Fallback>
                <p:oleObj name="Equation" r:id="rId9" imgW="838080" imgH="2793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0" y="1196975"/>
                        <a:ext cx="1406525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1332" name="Rectangle 20"/>
          <p:cNvSpPr>
            <a:spLocks noChangeArrowheads="1"/>
          </p:cNvSpPr>
          <p:nvPr/>
        </p:nvSpPr>
        <p:spPr bwMode="auto">
          <a:xfrm>
            <a:off x="611188" y="1666875"/>
            <a:ext cx="7897812" cy="673100"/>
          </a:xfrm>
          <a:prstGeom prst="rect">
            <a:avLst/>
          </a:prstGeom>
          <a:noFill/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781333" name="Rectangle 21"/>
          <p:cNvSpPr>
            <a:spLocks noChangeArrowheads="1"/>
          </p:cNvSpPr>
          <p:nvPr/>
        </p:nvSpPr>
        <p:spPr bwMode="auto">
          <a:xfrm>
            <a:off x="611188" y="2493963"/>
            <a:ext cx="7897812" cy="503237"/>
          </a:xfrm>
          <a:prstGeom prst="rect">
            <a:avLst/>
          </a:prstGeom>
          <a:noFill/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pSp>
        <p:nvGrpSpPr>
          <p:cNvPr id="781336" name="Group 24"/>
          <p:cNvGrpSpPr>
            <a:grpSpLocks/>
          </p:cNvGrpSpPr>
          <p:nvPr/>
        </p:nvGrpSpPr>
        <p:grpSpPr bwMode="auto">
          <a:xfrm>
            <a:off x="612775" y="3141663"/>
            <a:ext cx="7899400" cy="1925637"/>
            <a:chOff x="386" y="1979"/>
            <a:chExt cx="4976" cy="1213"/>
          </a:xfrm>
        </p:grpSpPr>
        <p:sp>
          <p:nvSpPr>
            <p:cNvPr id="781334" name="Rectangle 22"/>
            <p:cNvSpPr>
              <a:spLocks noChangeArrowheads="1"/>
            </p:cNvSpPr>
            <p:nvPr/>
          </p:nvSpPr>
          <p:spPr bwMode="auto">
            <a:xfrm>
              <a:off x="386" y="1979"/>
              <a:ext cx="4975" cy="279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81335" name="Rectangle 23"/>
            <p:cNvSpPr>
              <a:spLocks noChangeArrowheads="1"/>
            </p:cNvSpPr>
            <p:nvPr/>
          </p:nvSpPr>
          <p:spPr bwMode="auto">
            <a:xfrm>
              <a:off x="387" y="2652"/>
              <a:ext cx="4975" cy="540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13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8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813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81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8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81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1330" grpId="0" animBg="1"/>
      <p:bldP spid="781332" grpId="0" animBg="1"/>
      <p:bldP spid="7813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31939458-E67A-4C3C-B4A4-DC51391251DA}" type="slidenum">
              <a:rPr lang="en-US" altLang="ko-KR"/>
              <a:pPr/>
              <a:t>5</a:t>
            </a:fld>
            <a:endParaRPr lang="en-US" altLang="ko-KR"/>
          </a:p>
        </p:txBody>
      </p:sp>
      <p:sp>
        <p:nvSpPr>
          <p:cNvPr id="801794" name="Rectangle 2"/>
          <p:cNvSpPr>
            <a:spLocks noChangeArrowheads="1"/>
          </p:cNvSpPr>
          <p:nvPr/>
        </p:nvSpPr>
        <p:spPr bwMode="auto">
          <a:xfrm>
            <a:off x="815975" y="163513"/>
            <a:ext cx="6348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procedure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 </a:t>
            </a:r>
            <a:r>
              <a:rPr lang="en-US" altLang="ko-KR" sz="2400" i="1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procname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</a:t>
            </a:r>
            <a:r>
              <a:rPr lang="en-US" altLang="ko-KR" sz="2400" i="1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arg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: </a:t>
            </a:r>
            <a:r>
              <a:rPr lang="en-US" altLang="ko-KR" sz="2400" i="1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type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)</a:t>
            </a:r>
            <a:endParaRPr lang="en-US" altLang="ko-KR" sz="20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</a:endParaRPr>
          </a:p>
        </p:txBody>
      </p:sp>
      <p:sp>
        <p:nvSpPr>
          <p:cNvPr id="801795" name="Text Box 3"/>
          <p:cNvSpPr txBox="1">
            <a:spLocks noChangeArrowheads="1"/>
          </p:cNvSpPr>
          <p:nvPr/>
        </p:nvSpPr>
        <p:spPr bwMode="auto">
          <a:xfrm>
            <a:off x="323850" y="936625"/>
            <a:ext cx="8569325" cy="3614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358775" indent="-358775">
              <a:lnSpc>
                <a:spcPct val="11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1074738" algn="l"/>
              </a:tabLst>
            </a:pPr>
            <a:r>
              <a:rPr kumimoji="0" lang="en-US" altLang="ko-KR" sz="2400">
                <a:ea typeface="HY헤드라인M" pitchFamily="18" charset="-127"/>
              </a:rPr>
              <a:t>Declares that the following text defines</a:t>
            </a:r>
          </a:p>
          <a:p>
            <a:pPr marL="720725" lvl="1" indent="-360363">
              <a:lnSpc>
                <a:spcPct val="11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1074738" algn="l"/>
              </a:tabLst>
            </a:pPr>
            <a:r>
              <a:rPr kumimoji="0" lang="en-US" altLang="ko-KR" sz="2400">
                <a:ea typeface="HY헤드라인M" pitchFamily="18" charset="-127"/>
              </a:rPr>
              <a:t>a procedure named </a:t>
            </a:r>
            <a:r>
              <a:rPr kumimoji="0" lang="en-US" altLang="ko-KR" sz="2400" i="1" u="sng">
                <a:ea typeface="HY헤드라인M" pitchFamily="18" charset="-127"/>
              </a:rPr>
              <a:t>procname</a:t>
            </a:r>
            <a:r>
              <a:rPr kumimoji="0" lang="en-US" altLang="ko-KR" sz="2400">
                <a:ea typeface="HY헤드라인M" pitchFamily="18" charset="-127"/>
              </a:rPr>
              <a:t> that takes</a:t>
            </a:r>
          </a:p>
          <a:p>
            <a:pPr marL="720725" lvl="1" indent="-360363">
              <a:lnSpc>
                <a:spcPct val="11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1074738" algn="l"/>
              </a:tabLst>
            </a:pPr>
            <a:r>
              <a:rPr kumimoji="0" lang="en-US" altLang="ko-KR" sz="2400">
                <a:ea typeface="HY헤드라인M" pitchFamily="18" charset="-127"/>
              </a:rPr>
              <a:t>inputs (</a:t>
            </a:r>
            <a:r>
              <a:rPr kumimoji="0" lang="en-US" altLang="ko-KR" sz="2400" i="1">
                <a:ea typeface="HY헤드라인M" pitchFamily="18" charset="-127"/>
              </a:rPr>
              <a:t>arguments</a:t>
            </a:r>
            <a:r>
              <a:rPr kumimoji="0" lang="en-US" altLang="ko-KR" sz="2400">
                <a:ea typeface="HY헤드라인M" pitchFamily="18" charset="-127"/>
              </a:rPr>
              <a:t>) named </a:t>
            </a:r>
            <a:r>
              <a:rPr kumimoji="0" lang="en-US" altLang="ko-KR" sz="2400" i="1" u="sng">
                <a:ea typeface="HY헤드라인M" pitchFamily="18" charset="-127"/>
              </a:rPr>
              <a:t>arg</a:t>
            </a:r>
            <a:r>
              <a:rPr kumimoji="0" lang="en-US" altLang="ko-KR" sz="2400">
                <a:ea typeface="HY헤드라인M" pitchFamily="18" charset="-127"/>
              </a:rPr>
              <a:t> which are</a:t>
            </a:r>
          </a:p>
          <a:p>
            <a:pPr marL="720725" lvl="1" indent="-360363">
              <a:lnSpc>
                <a:spcPct val="11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1074738" algn="l"/>
              </a:tabLst>
            </a:pPr>
            <a:r>
              <a:rPr kumimoji="0" lang="en-US" altLang="ko-KR" sz="2400">
                <a:ea typeface="HY헤드라인M" pitchFamily="18" charset="-127"/>
              </a:rPr>
              <a:t>data objects of the type </a:t>
            </a:r>
            <a:r>
              <a:rPr kumimoji="0" lang="en-US" altLang="ko-KR" sz="2400" i="1" u="sng">
                <a:ea typeface="HY헤드라인M" pitchFamily="18" charset="-127"/>
              </a:rPr>
              <a:t>type</a:t>
            </a:r>
            <a:r>
              <a:rPr kumimoji="0" lang="en-US" altLang="ko-KR" sz="2400">
                <a:ea typeface="HY헤드라인M" pitchFamily="18" charset="-127"/>
              </a:rPr>
              <a:t>.</a:t>
            </a:r>
          </a:p>
          <a:p>
            <a:pPr marL="358775" indent="-358775">
              <a:lnSpc>
                <a:spcPct val="11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1074738" algn="l"/>
              </a:tabLst>
            </a:pPr>
            <a:r>
              <a:rPr kumimoji="0" lang="en-US" altLang="ko-KR" sz="2400">
                <a:ea typeface="HY헤드라인M" pitchFamily="18" charset="-127"/>
              </a:rPr>
              <a:t>Example:</a:t>
            </a:r>
          </a:p>
          <a:p>
            <a:pPr marL="358775" indent="-358775">
              <a:lnSpc>
                <a:spcPct val="110000"/>
              </a:lnSpc>
              <a:spcAft>
                <a:spcPct val="20000"/>
              </a:spcAft>
              <a:buFont typeface="Wingdings" pitchFamily="2" charset="2"/>
              <a:buNone/>
              <a:tabLst>
                <a:tab pos="1074738" algn="l"/>
              </a:tabLst>
            </a:pPr>
            <a:r>
              <a:rPr kumimoji="0" lang="en-US" altLang="ko-KR" sz="2400">
                <a:ea typeface="HY헤드라인M" pitchFamily="18" charset="-127"/>
              </a:rPr>
              <a:t>	</a:t>
            </a:r>
            <a:r>
              <a:rPr kumimoji="0" lang="en-US" altLang="ko-KR" sz="2400" b="1">
                <a:ea typeface="HY헤드라인M" pitchFamily="18" charset="-127"/>
              </a:rPr>
              <a:t>procedure</a:t>
            </a:r>
            <a:r>
              <a:rPr kumimoji="0" lang="en-US" altLang="ko-KR" sz="2400">
                <a:ea typeface="HY헤드라인M" pitchFamily="18" charset="-127"/>
              </a:rPr>
              <a:t> </a:t>
            </a:r>
            <a:r>
              <a:rPr kumimoji="0" lang="en-US" altLang="ko-KR" sz="2400" i="1">
                <a:ea typeface="HY헤드라인M" pitchFamily="18" charset="-127"/>
              </a:rPr>
              <a:t>maximum</a:t>
            </a:r>
            <a:r>
              <a:rPr kumimoji="0" lang="en-US" altLang="ko-KR" sz="2400">
                <a:ea typeface="HY헤드라인M" pitchFamily="18" charset="-127"/>
              </a:rPr>
              <a:t>(</a:t>
            </a:r>
            <a:r>
              <a:rPr kumimoji="0" lang="en-US" altLang="ko-KR" sz="2400" i="1">
                <a:ea typeface="HY헤드라인M" pitchFamily="18" charset="-127"/>
              </a:rPr>
              <a:t>L</a:t>
            </a:r>
            <a:r>
              <a:rPr kumimoji="0" lang="en-US" altLang="ko-KR" sz="2400">
                <a:ea typeface="HY헤드라인M" pitchFamily="18" charset="-127"/>
              </a:rPr>
              <a:t>: list of integers)</a:t>
            </a:r>
            <a:br>
              <a:rPr kumimoji="0" lang="en-US" altLang="ko-KR" sz="2400">
                <a:ea typeface="HY헤드라인M" pitchFamily="18" charset="-127"/>
              </a:rPr>
            </a:br>
            <a:r>
              <a:rPr kumimoji="0" lang="en-US" altLang="ko-KR" sz="2400">
                <a:ea typeface="HY헤드라인M" pitchFamily="18" charset="-127"/>
              </a:rPr>
              <a:t>	[statements defining </a:t>
            </a:r>
            <a:r>
              <a:rPr kumimoji="0" lang="en-US" altLang="ko-KR" sz="2400" i="1">
                <a:ea typeface="HY헤드라인M" pitchFamily="18" charset="-127"/>
              </a:rPr>
              <a:t>maximum</a:t>
            </a:r>
            <a:r>
              <a:rPr kumimoji="0" lang="en-US" altLang="ko-KR" sz="2400">
                <a:ea typeface="HY헤드라인M" pitchFamily="18" charset="-127"/>
              </a:rPr>
              <a:t>…]</a:t>
            </a:r>
          </a:p>
        </p:txBody>
      </p:sp>
      <p:sp>
        <p:nvSpPr>
          <p:cNvPr id="801797" name="Text Box 5"/>
          <p:cNvSpPr txBox="1">
            <a:spLocks noChangeArrowheads="1"/>
          </p:cNvSpPr>
          <p:nvPr/>
        </p:nvSpPr>
        <p:spPr bwMode="auto">
          <a:xfrm>
            <a:off x="7516813" y="476250"/>
            <a:ext cx="15367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일변수 방정식과 함수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329D7906-B7E0-4067-8E39-A4A283620A0B}" type="slidenum">
              <a:rPr lang="en-US" altLang="ko-KR"/>
              <a:pPr/>
              <a:t>50</a:t>
            </a:fld>
            <a:endParaRPr lang="en-US" altLang="ko-KR"/>
          </a:p>
        </p:txBody>
      </p:sp>
      <p:sp>
        <p:nvSpPr>
          <p:cNvPr id="860162" name="Rectangle 2"/>
          <p:cNvSpPr>
            <a:spLocks noChangeArrowheads="1"/>
          </p:cNvSpPr>
          <p:nvPr/>
        </p:nvSpPr>
        <p:spPr bwMode="auto">
          <a:xfrm>
            <a:off x="815975" y="163513"/>
            <a:ext cx="742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뉴튼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랩슨 방법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(2/2)</a:t>
            </a:r>
          </a:p>
        </p:txBody>
      </p:sp>
      <p:sp>
        <p:nvSpPr>
          <p:cNvPr id="860163" name="Text Box 3"/>
          <p:cNvSpPr txBox="1">
            <a:spLocks noChangeArrowheads="1"/>
          </p:cNvSpPr>
          <p:nvPr/>
        </p:nvSpPr>
        <p:spPr bwMode="auto">
          <a:xfrm>
            <a:off x="7299325" y="476250"/>
            <a:ext cx="175418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Newton-Raphson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860169" name="Rectangle 9"/>
          <p:cNvSpPr>
            <a:spLocks noChangeArrowheads="1"/>
          </p:cNvSpPr>
          <p:nvPr/>
        </p:nvSpPr>
        <p:spPr bwMode="auto">
          <a:xfrm>
            <a:off x="538163" y="874713"/>
            <a:ext cx="8137525" cy="4416425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	while(fabs(f(xi)) &gt; e) {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    </a:t>
            </a:r>
            <a:r>
              <a:rPr kumimoji="0" lang="en-US" altLang="ko-KR" sz="1400" b="1">
                <a:latin typeface="Courier New" pitchFamily="49" charset="0"/>
              </a:rPr>
              <a:t>xi = xi - f(xi)/f_prime(xi);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    printf("[Iteration %02d]: The root is %.10f &lt;with error %.10f&gt;\n",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				  i++, xi, fabs(f(xi));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}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float f(float x)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return ((float)log(x + 5.0) + x);   //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}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float f_prime(float x)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	return (1.0/(x+5.0) + 1.0);	      //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4013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}</a:t>
            </a:r>
          </a:p>
        </p:txBody>
      </p:sp>
      <p:sp>
        <p:nvSpPr>
          <p:cNvPr id="860170" name="Rectangle 10"/>
          <p:cNvSpPr>
            <a:spLocks noChangeArrowheads="1"/>
          </p:cNvSpPr>
          <p:nvPr/>
        </p:nvSpPr>
        <p:spPr bwMode="auto">
          <a:xfrm>
            <a:off x="609600" y="1047750"/>
            <a:ext cx="7970838" cy="1589088"/>
          </a:xfrm>
          <a:prstGeom prst="rect">
            <a:avLst/>
          </a:prstGeom>
          <a:noFill/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60171" name="Rectangle 11"/>
          <p:cNvSpPr>
            <a:spLocks noChangeArrowheads="1"/>
          </p:cNvSpPr>
          <p:nvPr/>
        </p:nvSpPr>
        <p:spPr bwMode="auto">
          <a:xfrm>
            <a:off x="611188" y="3240088"/>
            <a:ext cx="7897812" cy="922337"/>
          </a:xfrm>
          <a:prstGeom prst="rect">
            <a:avLst/>
          </a:prstGeom>
          <a:noFill/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860172" name="Object 12"/>
          <p:cNvGraphicFramePr>
            <a:graphicFrameLocks noChangeAspect="1"/>
          </p:cNvGraphicFramePr>
          <p:nvPr/>
        </p:nvGraphicFramePr>
        <p:xfrm>
          <a:off x="5302250" y="3644900"/>
          <a:ext cx="2006600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175" name="Equation" r:id="rId4" imgW="977760" imgH="164880" progId="Equation.DSMT4">
                  <p:embed/>
                </p:oleObj>
              </mc:Choice>
              <mc:Fallback>
                <p:oleObj name="Equation" r:id="rId4" imgW="977760" imgH="164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0" y="3644900"/>
                        <a:ext cx="2006600" cy="338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173" name="Rectangle 13"/>
          <p:cNvSpPr>
            <a:spLocks noChangeArrowheads="1"/>
          </p:cNvSpPr>
          <p:nvPr/>
        </p:nvSpPr>
        <p:spPr bwMode="auto">
          <a:xfrm>
            <a:off x="611188" y="4292600"/>
            <a:ext cx="7897812" cy="922338"/>
          </a:xfrm>
          <a:prstGeom prst="rect">
            <a:avLst/>
          </a:prstGeom>
          <a:noFill/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860174" name="Object 14"/>
          <p:cNvGraphicFramePr>
            <a:graphicFrameLocks noChangeAspect="1"/>
          </p:cNvGraphicFramePr>
          <p:nvPr/>
        </p:nvGraphicFramePr>
        <p:xfrm>
          <a:off x="5370513" y="4554538"/>
          <a:ext cx="182403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176" name="Equation" r:id="rId6" imgW="888840" imgH="279360" progId="Equation.DSMT4">
                  <p:embed/>
                </p:oleObj>
              </mc:Choice>
              <mc:Fallback>
                <p:oleObj name="Equation" r:id="rId6" imgW="88884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0513" y="4554538"/>
                        <a:ext cx="1824037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601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60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601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60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60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70" grpId="0" animBg="1"/>
      <p:bldP spid="860171" grpId="0" animBg="1"/>
      <p:bldP spid="860173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59D25951-8107-4E71-B569-0D2DBF45E778}" type="slidenum">
              <a:rPr lang="en-US" altLang="ko-KR"/>
              <a:pPr/>
              <a:t>51</a:t>
            </a:fld>
            <a:endParaRPr lang="en-US" altLang="ko-KR"/>
          </a:p>
        </p:txBody>
      </p:sp>
      <p:sp>
        <p:nvSpPr>
          <p:cNvPr id="783362" name="Rectangle 2"/>
          <p:cNvSpPr>
            <a:spLocks noChangeArrowheads="1"/>
          </p:cNvSpPr>
          <p:nvPr/>
        </p:nvSpPr>
        <p:spPr bwMode="auto">
          <a:xfrm>
            <a:off x="815975" y="163513"/>
            <a:ext cx="742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프로그램 실행 결과</a:t>
            </a:r>
          </a:p>
        </p:txBody>
      </p:sp>
      <p:sp>
        <p:nvSpPr>
          <p:cNvPr id="783364" name="Text Box 4"/>
          <p:cNvSpPr txBox="1">
            <a:spLocks noChangeArrowheads="1"/>
          </p:cNvSpPr>
          <p:nvPr/>
        </p:nvSpPr>
        <p:spPr bwMode="auto">
          <a:xfrm>
            <a:off x="7299325" y="476250"/>
            <a:ext cx="175418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Newton-Raphson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783365" name="Picture 5" descr="newton_iteration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908050"/>
            <a:ext cx="8280400" cy="5467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7B3E8F50-E1DF-4DDB-8E3E-D58CBC0F2829}" type="slidenum">
              <a:rPr lang="en-US" altLang="ko-KR"/>
              <a:pPr/>
              <a:t>52</a:t>
            </a:fld>
            <a:endParaRPr lang="en-US" altLang="ko-KR"/>
          </a:p>
        </p:txBody>
      </p:sp>
      <p:sp>
        <p:nvSpPr>
          <p:cNvPr id="785412" name="Text Box 4"/>
          <p:cNvSpPr txBox="1">
            <a:spLocks noChangeArrowheads="1"/>
          </p:cNvSpPr>
          <p:nvPr/>
        </p:nvSpPr>
        <p:spPr bwMode="auto">
          <a:xfrm>
            <a:off x="7299325" y="476250"/>
            <a:ext cx="175418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Newton-Raphson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785413" name="Rectangle 5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다른 함수의 예와 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(1/2)</a:t>
            </a:r>
          </a:p>
        </p:txBody>
      </p:sp>
      <p:sp>
        <p:nvSpPr>
          <p:cNvPr id="785414" name="Text Box 6"/>
          <p:cNvSpPr txBox="1">
            <a:spLocks noChangeArrowheads="1"/>
          </p:cNvSpPr>
          <p:nvPr/>
        </p:nvSpPr>
        <p:spPr bwMode="auto">
          <a:xfrm>
            <a:off x="323850" y="1065213"/>
            <a:ext cx="8569325" cy="1774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대상 함수</a:t>
            </a:r>
            <a:r>
              <a:rPr lang="en-US" altLang="ko-KR" sz="2000">
                <a:ea typeface="HY헤드라인M" pitchFamily="18" charset="-127"/>
              </a:rPr>
              <a:t>: 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이분법 알고리즘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프로그램</a:t>
            </a:r>
            <a:r>
              <a:rPr lang="en-US" altLang="ko-KR" sz="2000">
                <a:ea typeface="HY헤드라인M" pitchFamily="18" charset="-127"/>
              </a:rPr>
              <a:t>) </a:t>
            </a:r>
            <a:r>
              <a:rPr lang="ko-KR" altLang="en-US" sz="2000">
                <a:ea typeface="HY헤드라인M" pitchFamily="18" charset="-127"/>
              </a:rPr>
              <a:t>자체는 동일하며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단지 함수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와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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만</a:t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다음과 같이 달리하면 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785415" name="Object 7"/>
          <p:cNvGraphicFramePr>
            <a:graphicFrameLocks noChangeAspect="1"/>
          </p:cNvGraphicFramePr>
          <p:nvPr/>
        </p:nvGraphicFramePr>
        <p:xfrm>
          <a:off x="1970088" y="989013"/>
          <a:ext cx="5122862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5416" name="Equation" r:id="rId5" imgW="1790640" imgH="190440" progId="Equation.DSMT4">
                  <p:embed/>
                </p:oleObj>
              </mc:Choice>
              <mc:Fallback>
                <p:oleObj name="Equation" r:id="rId5" imgW="1790640" imgH="190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0088" y="989013"/>
                        <a:ext cx="5122862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85418" name="Picture 10" descr="newton_iteration-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4213" y="3009900"/>
            <a:ext cx="7848600" cy="20748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1BE12ED6-CEE2-4BB1-B3EB-AB3338162250}" type="slidenum">
              <a:rPr lang="en-US" altLang="ko-KR"/>
              <a:pPr/>
              <a:t>53</a:t>
            </a:fld>
            <a:endParaRPr lang="en-US" altLang="ko-KR"/>
          </a:p>
        </p:txBody>
      </p:sp>
      <p:sp>
        <p:nvSpPr>
          <p:cNvPr id="862210" name="Text Box 2"/>
          <p:cNvSpPr txBox="1">
            <a:spLocks noChangeArrowheads="1"/>
          </p:cNvSpPr>
          <p:nvPr/>
        </p:nvSpPr>
        <p:spPr bwMode="auto">
          <a:xfrm>
            <a:off x="7299325" y="476250"/>
            <a:ext cx="175418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Newton-Raphson Method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862211" name="Rectangle 3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다른 함수의 예와 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(2/2)</a:t>
            </a:r>
          </a:p>
        </p:txBody>
      </p:sp>
      <p:pic>
        <p:nvPicPr>
          <p:cNvPr id="862215" name="Picture 7" descr="newton_iteration-3"/>
          <p:cNvPicPr>
            <a:picLocks noChangeAspect="1" noChangeArrowheads="1"/>
          </p:cNvPicPr>
          <p:nvPr/>
        </p:nvPicPr>
        <p:blipFill>
          <a:blip r:embed="rId3" cstate="print"/>
          <a:srcRect b="18806"/>
          <a:stretch>
            <a:fillRect/>
          </a:stretch>
        </p:blipFill>
        <p:spPr bwMode="auto">
          <a:xfrm>
            <a:off x="611188" y="996950"/>
            <a:ext cx="7991475" cy="5095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E760AD55-E629-411D-8F2A-70A7B781AE83}" type="slidenum">
              <a:rPr lang="en-US" altLang="ko-KR"/>
              <a:pPr/>
              <a:t>6</a:t>
            </a:fld>
            <a:endParaRPr lang="en-US" altLang="ko-KR"/>
          </a:p>
        </p:txBody>
      </p:sp>
      <p:sp>
        <p:nvSpPr>
          <p:cNvPr id="803842" name="Rectangle 2"/>
          <p:cNvSpPr>
            <a:spLocks noChangeArrowheads="1"/>
          </p:cNvSpPr>
          <p:nvPr/>
        </p:nvSpPr>
        <p:spPr bwMode="auto">
          <a:xfrm>
            <a:off x="815975" y="163513"/>
            <a:ext cx="6348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 i="1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variable</a:t>
            </a:r>
            <a:r>
              <a:rPr lang="en-US" altLang="ko-KR" sz="2400" i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:=</a:t>
            </a:r>
            <a:r>
              <a:rPr lang="en-US" altLang="ko-KR" sz="2400" i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 </a:t>
            </a:r>
            <a:r>
              <a:rPr lang="en-US" altLang="ko-KR" sz="2400" i="1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expression</a:t>
            </a:r>
            <a:endParaRPr lang="en-US" altLang="ko-KR" sz="2000" i="1" u="sng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</a:endParaRPr>
          </a:p>
        </p:txBody>
      </p:sp>
      <p:sp>
        <p:nvSpPr>
          <p:cNvPr id="803843" name="Text Box 3"/>
          <p:cNvSpPr txBox="1">
            <a:spLocks noChangeArrowheads="1"/>
          </p:cNvSpPr>
          <p:nvPr/>
        </p:nvSpPr>
        <p:spPr bwMode="auto">
          <a:xfrm>
            <a:off x="323850" y="936625"/>
            <a:ext cx="8569325" cy="289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358775" indent="-358775">
              <a:lnSpc>
                <a:spcPct val="11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1074738" algn="l"/>
              </a:tabLst>
            </a:pPr>
            <a:r>
              <a:rPr kumimoji="0" lang="en-US" altLang="ko-KR" sz="2400">
                <a:ea typeface="HY헤드라인M" pitchFamily="18" charset="-127"/>
              </a:rPr>
              <a:t>An </a:t>
            </a:r>
            <a:r>
              <a:rPr kumimoji="0" lang="en-US" altLang="ko-KR" sz="2400" i="1">
                <a:ea typeface="HY헤드라인M" pitchFamily="18" charset="-127"/>
              </a:rPr>
              <a:t>assignment </a:t>
            </a:r>
            <a:r>
              <a:rPr kumimoji="0" lang="en-US" altLang="ko-KR" sz="2400">
                <a:ea typeface="HY헤드라인M" pitchFamily="18" charset="-127"/>
              </a:rPr>
              <a:t>statement evaluates the </a:t>
            </a:r>
            <a:r>
              <a:rPr kumimoji="0" lang="en-US" altLang="ko-KR" sz="2400" i="1" u="sng">
                <a:ea typeface="HY헤드라인M" pitchFamily="18" charset="-127"/>
              </a:rPr>
              <a:t>expression</a:t>
            </a:r>
            <a:r>
              <a:rPr kumimoji="0" lang="en-US" altLang="ko-KR" sz="2400">
                <a:ea typeface="HY헤드라인M" pitchFamily="18" charset="-127"/>
              </a:rPr>
              <a:t>, then reassigns the </a:t>
            </a:r>
            <a:r>
              <a:rPr kumimoji="0" lang="en-US" altLang="ko-KR" sz="2400" i="1" u="sng">
                <a:ea typeface="HY헤드라인M" pitchFamily="18" charset="-127"/>
              </a:rPr>
              <a:t>variable</a:t>
            </a:r>
            <a:r>
              <a:rPr kumimoji="0" lang="en-US" altLang="ko-KR" sz="2400">
                <a:ea typeface="HY헤드라인M" pitchFamily="18" charset="-127"/>
              </a:rPr>
              <a:t> to the value that results.</a:t>
            </a:r>
          </a:p>
          <a:p>
            <a:pPr marL="720725" lvl="1" indent="-360363">
              <a:lnSpc>
                <a:spcPct val="11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1074738" algn="l"/>
              </a:tabLst>
            </a:pPr>
            <a:r>
              <a:rPr kumimoji="0" lang="en-US" altLang="ko-KR" sz="2000">
                <a:ea typeface="HY헤드라인M" pitchFamily="18" charset="-127"/>
              </a:rPr>
              <a:t>Example:   </a:t>
            </a:r>
            <a:r>
              <a:rPr kumimoji="0" lang="en-US" altLang="ko-KR" sz="2000" i="1">
                <a:ea typeface="HY헤드라인M" pitchFamily="18" charset="-127"/>
              </a:rPr>
              <a:t>v</a:t>
            </a:r>
            <a:r>
              <a:rPr kumimoji="0" lang="en-US" altLang="ko-KR" sz="2000">
                <a:ea typeface="HY헤드라인M" pitchFamily="18" charset="-127"/>
              </a:rPr>
              <a:t> := 3</a:t>
            </a:r>
            <a:r>
              <a:rPr kumimoji="0" lang="en-US" altLang="ko-KR" sz="2000" i="1">
                <a:ea typeface="HY헤드라인M" pitchFamily="18" charset="-127"/>
              </a:rPr>
              <a:t>x</a:t>
            </a:r>
            <a:r>
              <a:rPr kumimoji="0" lang="en-US" altLang="ko-KR" sz="2000">
                <a:ea typeface="HY헤드라인M" pitchFamily="18" charset="-127"/>
              </a:rPr>
              <a:t>+7 (If </a:t>
            </a:r>
            <a:r>
              <a:rPr kumimoji="0" lang="en-US" altLang="ko-KR" sz="2000" i="1">
                <a:ea typeface="HY헤드라인M" pitchFamily="18" charset="-127"/>
              </a:rPr>
              <a:t>x</a:t>
            </a:r>
            <a:r>
              <a:rPr kumimoji="0" lang="en-US" altLang="ko-KR" sz="2000">
                <a:ea typeface="HY헤드라인M" pitchFamily="18" charset="-127"/>
              </a:rPr>
              <a:t> is 2, changes </a:t>
            </a:r>
            <a:r>
              <a:rPr kumimoji="0" lang="en-US" altLang="ko-KR" sz="2000" i="1">
                <a:ea typeface="HY헤드라인M" pitchFamily="18" charset="-127"/>
              </a:rPr>
              <a:t>v</a:t>
            </a:r>
            <a:r>
              <a:rPr kumimoji="0" lang="en-US" altLang="ko-KR" sz="2000">
                <a:ea typeface="HY헤드라인M" pitchFamily="18" charset="-127"/>
              </a:rPr>
              <a:t> to 13.)</a:t>
            </a:r>
          </a:p>
          <a:p>
            <a:pPr marL="358775" indent="-358775">
              <a:lnSpc>
                <a:spcPct val="11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1074738" algn="l"/>
              </a:tabLst>
            </a:pPr>
            <a:endParaRPr kumimoji="0" lang="en-US" altLang="ko-KR" sz="2400">
              <a:ea typeface="HY헤드라인M" pitchFamily="18" charset="-127"/>
            </a:endParaRPr>
          </a:p>
          <a:p>
            <a:pPr marL="358775" indent="-358775">
              <a:lnSpc>
                <a:spcPct val="11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1074738" algn="l"/>
              </a:tabLst>
            </a:pPr>
            <a:r>
              <a:rPr kumimoji="0" lang="en-US" altLang="ko-KR" sz="2400">
                <a:ea typeface="HY헤드라인M" pitchFamily="18" charset="-127"/>
              </a:rPr>
              <a:t>In pseudocode, the </a:t>
            </a:r>
            <a:r>
              <a:rPr kumimoji="0" lang="en-US" altLang="ko-KR" sz="2400" i="1" u="sng">
                <a:ea typeface="HY헤드라인M" pitchFamily="18" charset="-127"/>
              </a:rPr>
              <a:t>expression</a:t>
            </a:r>
            <a:r>
              <a:rPr kumimoji="0" lang="en-US" altLang="ko-KR" sz="2400">
                <a:ea typeface="HY헤드라인M" pitchFamily="18" charset="-127"/>
              </a:rPr>
              <a:t> might be informal:</a:t>
            </a:r>
          </a:p>
          <a:p>
            <a:pPr marL="720725" lvl="1" indent="-360363">
              <a:lnSpc>
                <a:spcPct val="11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1074738" algn="l"/>
              </a:tabLst>
            </a:pPr>
            <a:r>
              <a:rPr kumimoji="0" lang="en-US" altLang="ko-KR" sz="2000" i="1">
                <a:ea typeface="HY헤드라인M" pitchFamily="18" charset="-127"/>
              </a:rPr>
              <a:t>x</a:t>
            </a:r>
            <a:r>
              <a:rPr kumimoji="0" lang="en-US" altLang="ko-KR" sz="2000">
                <a:ea typeface="HY헤드라인M" pitchFamily="18" charset="-127"/>
              </a:rPr>
              <a:t> := the largest integer in the list </a:t>
            </a:r>
            <a:r>
              <a:rPr kumimoji="0" lang="en-US" altLang="ko-KR" sz="2000" i="1">
                <a:ea typeface="HY헤드라인M" pitchFamily="18" charset="-127"/>
              </a:rPr>
              <a:t>L</a:t>
            </a:r>
          </a:p>
        </p:txBody>
      </p:sp>
      <p:sp>
        <p:nvSpPr>
          <p:cNvPr id="803845" name="Text Box 5"/>
          <p:cNvSpPr txBox="1">
            <a:spLocks noChangeArrowheads="1"/>
          </p:cNvSpPr>
          <p:nvPr/>
        </p:nvSpPr>
        <p:spPr bwMode="auto">
          <a:xfrm>
            <a:off x="7516813" y="476250"/>
            <a:ext cx="15367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일변수 방정식과 함수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C190450B-ED0B-48EF-864F-50A6E3AE3AED}" type="slidenum">
              <a:rPr lang="en-US" altLang="ko-KR"/>
              <a:pPr/>
              <a:t>7</a:t>
            </a:fld>
            <a:endParaRPr lang="en-US" altLang="ko-KR"/>
          </a:p>
        </p:txBody>
      </p:sp>
      <p:sp>
        <p:nvSpPr>
          <p:cNvPr id="805890" name="Rectangle 2"/>
          <p:cNvSpPr>
            <a:spLocks noChangeArrowheads="1"/>
          </p:cNvSpPr>
          <p:nvPr/>
        </p:nvSpPr>
        <p:spPr bwMode="auto">
          <a:xfrm>
            <a:off x="815975" y="163513"/>
            <a:ext cx="6348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 i="1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Informal Statement</a:t>
            </a:r>
            <a:endParaRPr lang="en-US" altLang="ko-KR" sz="2000" i="1" u="sng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</a:endParaRPr>
          </a:p>
        </p:txBody>
      </p:sp>
      <p:sp>
        <p:nvSpPr>
          <p:cNvPr id="805891" name="Text Box 3"/>
          <p:cNvSpPr txBox="1">
            <a:spLocks noChangeArrowheads="1"/>
          </p:cNvSpPr>
          <p:nvPr/>
        </p:nvSpPr>
        <p:spPr bwMode="auto">
          <a:xfrm>
            <a:off x="323850" y="936625"/>
            <a:ext cx="8569325" cy="43545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358775" indent="-358775">
              <a:lnSpc>
                <a:spcPct val="135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1074738" algn="l"/>
              </a:tabLst>
            </a:pPr>
            <a:r>
              <a:rPr kumimoji="0" lang="en-US" altLang="ko-KR" sz="2400">
                <a:ea typeface="HY헤드라인M" pitchFamily="18" charset="-127"/>
              </a:rPr>
              <a:t>Sometimes we may write an informal statement, if the meaning is still clear and precise: “swap </a:t>
            </a:r>
            <a:r>
              <a:rPr kumimoji="0" lang="en-US" altLang="ko-KR" sz="2400" i="1">
                <a:ea typeface="HY헤드라인M" pitchFamily="18" charset="-127"/>
              </a:rPr>
              <a:t>x</a:t>
            </a:r>
            <a:r>
              <a:rPr kumimoji="0" lang="en-US" altLang="ko-KR" sz="2400">
                <a:ea typeface="HY헤드라인M" pitchFamily="18" charset="-127"/>
              </a:rPr>
              <a:t> and </a:t>
            </a:r>
            <a:r>
              <a:rPr kumimoji="0" lang="en-US" altLang="ko-KR" sz="2400" i="1">
                <a:ea typeface="HY헤드라인M" pitchFamily="18" charset="-127"/>
              </a:rPr>
              <a:t>y.</a:t>
            </a:r>
            <a:r>
              <a:rPr kumimoji="0" lang="en-US" altLang="ko-KR" sz="2400">
                <a:ea typeface="HY헤드라인M" pitchFamily="18" charset="-127"/>
              </a:rPr>
              <a:t>”</a:t>
            </a:r>
          </a:p>
          <a:p>
            <a:pPr marL="358775" indent="-358775">
              <a:lnSpc>
                <a:spcPct val="135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1074738" algn="l"/>
              </a:tabLst>
            </a:pPr>
            <a:r>
              <a:rPr kumimoji="0" lang="en-US" altLang="ko-KR" sz="2400">
                <a:ea typeface="HY헤드라인M" pitchFamily="18" charset="-127"/>
              </a:rPr>
              <a:t>Keep in mind that real programming languages never allow this.</a:t>
            </a:r>
            <a:r>
              <a:rPr kumimoji="0" lang="en-US" altLang="ko-KR" sz="2000">
                <a:solidFill>
                  <a:schemeClr val="accent2"/>
                </a:solidFill>
                <a:ea typeface="HY헤드라인M" pitchFamily="18" charset="-127"/>
              </a:rPr>
              <a:t> (</a:t>
            </a:r>
            <a:r>
              <a:rPr kumimoji="0" lang="ko-KR" altLang="en-US" sz="2000">
                <a:solidFill>
                  <a:schemeClr val="accent2"/>
                </a:solidFill>
                <a:ea typeface="HY헤드라인M" pitchFamily="18" charset="-127"/>
              </a:rPr>
              <a:t>궁극적으로는 알고리즘을 쓰고 이를 구현해야 한다</a:t>
            </a:r>
            <a:r>
              <a:rPr kumimoji="0" lang="en-US" altLang="ko-KR" sz="2000">
                <a:solidFill>
                  <a:schemeClr val="accent2"/>
                </a:solidFill>
                <a:ea typeface="HY헤드라인M" pitchFamily="18" charset="-127"/>
              </a:rPr>
              <a:t>.)</a:t>
            </a:r>
          </a:p>
          <a:p>
            <a:pPr marL="358775" indent="-358775">
              <a:lnSpc>
                <a:spcPct val="135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1074738" algn="l"/>
              </a:tabLst>
            </a:pPr>
            <a:r>
              <a:rPr kumimoji="0" lang="en-US" altLang="ko-KR" sz="2400">
                <a:ea typeface="HY헤드라인M" pitchFamily="18" charset="-127"/>
              </a:rPr>
              <a:t>When we ask for an algorithm to do so-and-so, writing “Do so-and-so” isn’t enough!</a:t>
            </a:r>
          </a:p>
          <a:p>
            <a:pPr marL="358775" indent="-358775">
              <a:lnSpc>
                <a:spcPct val="135000"/>
              </a:lnSpc>
              <a:spcAft>
                <a:spcPct val="20000"/>
              </a:spcAft>
              <a:buFont typeface="Wingdings" pitchFamily="2" charset="2"/>
              <a:buNone/>
              <a:tabLst>
                <a:tab pos="1074738" algn="l"/>
              </a:tabLst>
            </a:pPr>
            <a:r>
              <a:rPr kumimoji="0" lang="en-US" altLang="ko-KR" sz="1800">
                <a:solidFill>
                  <a:schemeClr val="accent2"/>
                </a:solidFill>
                <a:ea typeface="HY헤드라인M" pitchFamily="18" charset="-127"/>
              </a:rPr>
              <a:t>	(“</a:t>
            </a:r>
            <a:r>
              <a:rPr kumimoji="0" lang="en-US" altLang="ko-KR" sz="1800" i="1">
                <a:solidFill>
                  <a:schemeClr val="accent2"/>
                </a:solidFill>
                <a:ea typeface="HY헤드라인M" pitchFamily="18" charset="-127"/>
              </a:rPr>
              <a:t>x</a:t>
            </a:r>
            <a:r>
              <a:rPr kumimoji="0" lang="ko-KR" altLang="en-US" sz="1800">
                <a:solidFill>
                  <a:schemeClr val="accent2"/>
                </a:solidFill>
                <a:ea typeface="HY헤드라인M" pitchFamily="18" charset="-127"/>
              </a:rPr>
              <a:t>를 찾는 알고리즘을 기술하라”했는데</a:t>
            </a:r>
            <a:r>
              <a:rPr kumimoji="0" lang="en-US" altLang="ko-KR" sz="1800">
                <a:solidFill>
                  <a:schemeClr val="accent2"/>
                </a:solidFill>
                <a:ea typeface="HY헤드라인M" pitchFamily="18" charset="-127"/>
              </a:rPr>
              <a:t>, “Find </a:t>
            </a:r>
            <a:r>
              <a:rPr kumimoji="0" lang="en-US" altLang="ko-KR" sz="1800" i="1">
                <a:solidFill>
                  <a:schemeClr val="accent2"/>
                </a:solidFill>
                <a:ea typeface="HY헤드라인M" pitchFamily="18" charset="-127"/>
              </a:rPr>
              <a:t>x</a:t>
            </a:r>
            <a:r>
              <a:rPr kumimoji="0" lang="en-US" altLang="ko-KR" sz="1800">
                <a:solidFill>
                  <a:schemeClr val="accent2"/>
                </a:solidFill>
                <a:ea typeface="HY헤드라인M" pitchFamily="18" charset="-127"/>
              </a:rPr>
              <a:t>”</a:t>
            </a:r>
            <a:r>
              <a:rPr kumimoji="0" lang="ko-KR" altLang="en-US" sz="1800">
                <a:solidFill>
                  <a:schemeClr val="accent2"/>
                </a:solidFill>
                <a:ea typeface="HY헤드라인M" pitchFamily="18" charset="-127"/>
              </a:rPr>
              <a:t>라 하는 것은 충분치 않다</a:t>
            </a:r>
            <a:r>
              <a:rPr kumimoji="0" lang="en-US" altLang="ko-KR" sz="1800">
                <a:solidFill>
                  <a:schemeClr val="accent2"/>
                </a:solidFill>
                <a:ea typeface="HY헤드라인M" pitchFamily="18" charset="-127"/>
              </a:rPr>
              <a:t>!)</a:t>
            </a:r>
          </a:p>
          <a:p>
            <a:pPr marL="720725" lvl="1" indent="-360363">
              <a:lnSpc>
                <a:spcPct val="135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1074738" algn="l"/>
              </a:tabLst>
            </a:pPr>
            <a:r>
              <a:rPr kumimoji="0" lang="en-US" altLang="ko-KR" sz="2000">
                <a:ea typeface="HY헤드라인M" pitchFamily="18" charset="-127"/>
              </a:rPr>
              <a:t>Break down algorithm into detailed steps.</a:t>
            </a:r>
          </a:p>
        </p:txBody>
      </p:sp>
      <p:sp>
        <p:nvSpPr>
          <p:cNvPr id="805893" name="Text Box 5"/>
          <p:cNvSpPr txBox="1">
            <a:spLocks noChangeArrowheads="1"/>
          </p:cNvSpPr>
          <p:nvPr/>
        </p:nvSpPr>
        <p:spPr bwMode="auto">
          <a:xfrm>
            <a:off x="7516813" y="476250"/>
            <a:ext cx="15367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일변수 방정식과 함수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B44E1E68-5A42-457A-B513-159AD9F2FEBC}" type="slidenum">
              <a:rPr lang="en-US" altLang="ko-KR"/>
              <a:pPr/>
              <a:t>8</a:t>
            </a:fld>
            <a:endParaRPr lang="en-US" altLang="ko-KR"/>
          </a:p>
        </p:txBody>
      </p:sp>
      <p:sp>
        <p:nvSpPr>
          <p:cNvPr id="807938" name="Line 2"/>
          <p:cNvSpPr>
            <a:spLocks noChangeShapeType="1"/>
          </p:cNvSpPr>
          <p:nvPr/>
        </p:nvSpPr>
        <p:spPr bwMode="auto">
          <a:xfrm>
            <a:off x="611188" y="2997200"/>
            <a:ext cx="0" cy="0"/>
          </a:xfrm>
          <a:prstGeom prst="line">
            <a:avLst/>
          </a:prstGeom>
          <a:noFill/>
          <a:ln w="12700" cap="sq">
            <a:noFill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07939" name="Rectangle 3"/>
          <p:cNvSpPr>
            <a:spLocks noChangeArrowheads="1"/>
          </p:cNvSpPr>
          <p:nvPr/>
        </p:nvSpPr>
        <p:spPr bwMode="auto">
          <a:xfrm>
            <a:off x="815975" y="163513"/>
            <a:ext cx="6348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begin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 </a:t>
            </a:r>
            <a:r>
              <a:rPr lang="en-US" altLang="ko-KR" sz="2400" i="1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statements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 </a:t>
            </a:r>
            <a:r>
              <a:rPr lang="en-US" altLang="ko-KR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end</a:t>
            </a:r>
            <a:endParaRPr lang="en-US" altLang="ko-KR" sz="2000" b="1" i="1" u="sng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</a:endParaRPr>
          </a:p>
        </p:txBody>
      </p:sp>
      <p:sp>
        <p:nvSpPr>
          <p:cNvPr id="807941" name="Rectangle 5"/>
          <p:cNvSpPr>
            <a:spLocks noChangeArrowheads="1"/>
          </p:cNvSpPr>
          <p:nvPr/>
        </p:nvSpPr>
        <p:spPr bwMode="auto">
          <a:xfrm>
            <a:off x="539750" y="1341438"/>
            <a:ext cx="3886200" cy="431958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fontAlgn="base">
              <a:lnSpc>
                <a:spcPct val="100000"/>
              </a:lnSpc>
              <a:buClrTx/>
              <a:buFontTx/>
              <a:buBlip>
                <a:blip r:embed="rId3"/>
              </a:buBlip>
            </a:pPr>
            <a:r>
              <a:rPr lang="en-US" altLang="ko-KR" sz="2400">
                <a:ea typeface="HY헤드라인M" pitchFamily="18" charset="-127"/>
              </a:rPr>
              <a:t>Groups a sequence of statements together:</a:t>
            </a:r>
          </a:p>
          <a:p>
            <a:pPr marL="342900" indent="-342900" fontAlgn="base">
              <a:lnSpc>
                <a:spcPct val="100000"/>
              </a:lnSpc>
              <a:buClrTx/>
              <a:buFontTx/>
              <a:buNone/>
            </a:pPr>
            <a:r>
              <a:rPr lang="en-US" altLang="ko-KR" sz="2400">
                <a:ea typeface="HY헤드라인M" pitchFamily="18" charset="-127"/>
              </a:rPr>
              <a:t/>
            </a:r>
            <a:br>
              <a:rPr lang="en-US" altLang="ko-KR" sz="2400">
                <a:ea typeface="HY헤드라인M" pitchFamily="18" charset="-127"/>
              </a:rPr>
            </a:br>
            <a:r>
              <a:rPr lang="en-US" altLang="ko-KR" sz="2800" b="1">
                <a:ea typeface="HY헤드라인M" pitchFamily="18" charset="-127"/>
              </a:rPr>
              <a:t>begin</a:t>
            </a:r>
            <a:r>
              <a:rPr lang="en-US" altLang="ko-KR" sz="2800">
                <a:ea typeface="HY헤드라인M" pitchFamily="18" charset="-127"/>
              </a:rPr>
              <a:t/>
            </a:r>
            <a:br>
              <a:rPr lang="en-US" altLang="ko-KR" sz="2800">
                <a:ea typeface="HY헤드라인M" pitchFamily="18" charset="-127"/>
              </a:rPr>
            </a:br>
            <a:r>
              <a:rPr lang="en-US" altLang="ko-KR" sz="2800">
                <a:ea typeface="HY헤드라인M" pitchFamily="18" charset="-127"/>
              </a:rPr>
              <a:t>    </a:t>
            </a:r>
            <a:r>
              <a:rPr lang="en-US" altLang="ko-KR" sz="2800" i="1" u="sng">
                <a:ea typeface="HY헤드라인M" pitchFamily="18" charset="-127"/>
              </a:rPr>
              <a:t>statement 1</a:t>
            </a:r>
            <a:r>
              <a:rPr lang="en-US" altLang="ko-KR" sz="2800" i="1">
                <a:ea typeface="HY헤드라인M" pitchFamily="18" charset="-127"/>
              </a:rPr>
              <a:t/>
            </a:r>
            <a:br>
              <a:rPr lang="en-US" altLang="ko-KR" sz="2800" i="1">
                <a:ea typeface="HY헤드라인M" pitchFamily="18" charset="-127"/>
              </a:rPr>
            </a:br>
            <a:r>
              <a:rPr lang="en-US" altLang="ko-KR" sz="2800" i="1">
                <a:ea typeface="HY헤드라인M" pitchFamily="18" charset="-127"/>
              </a:rPr>
              <a:t>    </a:t>
            </a:r>
            <a:r>
              <a:rPr lang="en-US" altLang="ko-KR" sz="2800" i="1" u="sng">
                <a:ea typeface="HY헤드라인M" pitchFamily="18" charset="-127"/>
              </a:rPr>
              <a:t>statement 2</a:t>
            </a:r>
            <a:r>
              <a:rPr lang="en-US" altLang="ko-KR" sz="2800" i="1">
                <a:ea typeface="HY헤드라인M" pitchFamily="18" charset="-127"/>
              </a:rPr>
              <a:t/>
            </a:r>
            <a:br>
              <a:rPr lang="en-US" altLang="ko-KR" sz="2800" i="1">
                <a:ea typeface="HY헤드라인M" pitchFamily="18" charset="-127"/>
              </a:rPr>
            </a:br>
            <a:r>
              <a:rPr lang="en-US" altLang="ko-KR" sz="2800" i="1">
                <a:ea typeface="HY헤드라인M" pitchFamily="18" charset="-127"/>
              </a:rPr>
              <a:t>    …</a:t>
            </a:r>
            <a:br>
              <a:rPr lang="en-US" altLang="ko-KR" sz="2800" i="1">
                <a:ea typeface="HY헤드라인M" pitchFamily="18" charset="-127"/>
              </a:rPr>
            </a:br>
            <a:r>
              <a:rPr lang="en-US" altLang="ko-KR" sz="2800" i="1">
                <a:ea typeface="HY헤드라인M" pitchFamily="18" charset="-127"/>
              </a:rPr>
              <a:t>    </a:t>
            </a:r>
            <a:r>
              <a:rPr lang="en-US" altLang="ko-KR" sz="2800" i="1" u="sng">
                <a:ea typeface="HY헤드라인M" pitchFamily="18" charset="-127"/>
              </a:rPr>
              <a:t>statement n</a:t>
            </a:r>
            <a:r>
              <a:rPr lang="en-US" altLang="ko-KR" sz="2800" i="1">
                <a:ea typeface="HY헤드라인M" pitchFamily="18" charset="-127"/>
              </a:rPr>
              <a:t> </a:t>
            </a:r>
            <a:br>
              <a:rPr lang="en-US" altLang="ko-KR" sz="2800" i="1">
                <a:ea typeface="HY헤드라인M" pitchFamily="18" charset="-127"/>
              </a:rPr>
            </a:br>
            <a:r>
              <a:rPr lang="en-US" altLang="ko-KR" sz="2800" b="1">
                <a:ea typeface="HY헤드라인M" pitchFamily="18" charset="-127"/>
              </a:rPr>
              <a:t>end</a:t>
            </a:r>
            <a:endParaRPr lang="en-US" altLang="ko-KR" sz="2800">
              <a:ea typeface="HY헤드라인M" pitchFamily="18" charset="-127"/>
            </a:endParaRPr>
          </a:p>
        </p:txBody>
      </p:sp>
      <p:sp>
        <p:nvSpPr>
          <p:cNvPr id="807942" name="Rectangle 6"/>
          <p:cNvSpPr>
            <a:spLocks noChangeArrowheads="1"/>
          </p:cNvSpPr>
          <p:nvPr/>
        </p:nvSpPr>
        <p:spPr bwMode="auto">
          <a:xfrm>
            <a:off x="4646613" y="1341438"/>
            <a:ext cx="3886200" cy="431958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fontAlgn="base">
              <a:lnSpc>
                <a:spcPct val="100000"/>
              </a:lnSpc>
              <a:buClrTx/>
              <a:buFontTx/>
              <a:buBlip>
                <a:blip r:embed="rId3"/>
              </a:buBlip>
            </a:pPr>
            <a:r>
              <a:rPr lang="en-US" altLang="ko-KR" sz="2400">
                <a:ea typeface="HY헤드라인M" pitchFamily="18" charset="-127"/>
              </a:rPr>
              <a:t>Allows sequence to be used like a single statement. </a:t>
            </a:r>
            <a:r>
              <a:rPr lang="en-US" altLang="ko-KR" sz="1800">
                <a:solidFill>
                  <a:schemeClr val="accent2"/>
                </a:solidFill>
                <a:ea typeface="HY헤드라인M" pitchFamily="18" charset="-127"/>
              </a:rPr>
              <a:t>(</a:t>
            </a:r>
            <a:r>
              <a:rPr lang="ko-KR" altLang="en-US" sz="1800">
                <a:solidFill>
                  <a:schemeClr val="accent2"/>
                </a:solidFill>
                <a:ea typeface="HY헤드라인M" pitchFamily="18" charset="-127"/>
              </a:rPr>
              <a:t>한 문장인양</a:t>
            </a:r>
            <a:r>
              <a:rPr lang="en-US" altLang="ko-KR" sz="1800">
                <a:solidFill>
                  <a:schemeClr val="accent2"/>
                </a:solidFill>
                <a:ea typeface="HY헤드라인M" pitchFamily="18" charset="-127"/>
              </a:rPr>
              <a:t>..)</a:t>
            </a:r>
          </a:p>
          <a:p>
            <a:pPr marL="342900" indent="-342900" fontAlgn="base">
              <a:lnSpc>
                <a:spcPct val="100000"/>
              </a:lnSpc>
              <a:buClrTx/>
              <a:buFontTx/>
              <a:buBlip>
                <a:blip r:embed="rId3"/>
              </a:buBlip>
            </a:pPr>
            <a:r>
              <a:rPr lang="en-US" altLang="ko-KR" sz="2400">
                <a:ea typeface="HY헤드라인M" pitchFamily="18" charset="-127"/>
              </a:rPr>
              <a:t>Might be used:</a:t>
            </a:r>
          </a:p>
          <a:p>
            <a:pPr marL="742950" lvl="1" indent="-285750" fontAlgn="base">
              <a:lnSpc>
                <a:spcPct val="100000"/>
              </a:lnSpc>
              <a:buClrTx/>
              <a:buFontTx/>
              <a:buChar char="•"/>
            </a:pPr>
            <a:r>
              <a:rPr lang="en-US" altLang="ko-KR" sz="2400">
                <a:ea typeface="HY헤드라인M" pitchFamily="18" charset="-127"/>
              </a:rPr>
              <a:t>After a </a:t>
            </a:r>
            <a:r>
              <a:rPr lang="en-US" altLang="ko-KR" sz="2400" b="1">
                <a:ea typeface="HY헤드라인M" pitchFamily="18" charset="-127"/>
              </a:rPr>
              <a:t>procedure</a:t>
            </a:r>
            <a:r>
              <a:rPr lang="en-US" altLang="ko-KR" sz="2400">
                <a:ea typeface="HY헤드라인M" pitchFamily="18" charset="-127"/>
              </a:rPr>
              <a:t> declaration.</a:t>
            </a:r>
          </a:p>
          <a:p>
            <a:pPr marL="742950" lvl="1" indent="-285750" fontAlgn="base">
              <a:lnSpc>
                <a:spcPct val="100000"/>
              </a:lnSpc>
              <a:buClrTx/>
              <a:buFontTx/>
              <a:buChar char="•"/>
            </a:pPr>
            <a:r>
              <a:rPr lang="en-US" altLang="ko-KR" sz="2400">
                <a:ea typeface="HY헤드라인M" pitchFamily="18" charset="-127"/>
              </a:rPr>
              <a:t>In an </a:t>
            </a:r>
            <a:r>
              <a:rPr lang="en-US" altLang="ko-KR" sz="2400" b="1">
                <a:ea typeface="HY헤드라인M" pitchFamily="18" charset="-127"/>
              </a:rPr>
              <a:t>if</a:t>
            </a:r>
            <a:r>
              <a:rPr lang="en-US" altLang="ko-KR" sz="2400">
                <a:ea typeface="HY헤드라인M" pitchFamily="18" charset="-127"/>
              </a:rPr>
              <a:t> statement after </a:t>
            </a:r>
            <a:r>
              <a:rPr lang="en-US" altLang="ko-KR" sz="2400" b="1">
                <a:ea typeface="HY헤드라인M" pitchFamily="18" charset="-127"/>
              </a:rPr>
              <a:t>then</a:t>
            </a:r>
            <a:r>
              <a:rPr lang="en-US" altLang="ko-KR" sz="2400">
                <a:ea typeface="HY헤드라인M" pitchFamily="18" charset="-127"/>
              </a:rPr>
              <a:t> or </a:t>
            </a:r>
            <a:r>
              <a:rPr lang="en-US" altLang="ko-KR" sz="2400" b="1">
                <a:ea typeface="HY헤드라인M" pitchFamily="18" charset="-127"/>
              </a:rPr>
              <a:t>else</a:t>
            </a:r>
            <a:r>
              <a:rPr lang="en-US" altLang="ko-KR" sz="2400">
                <a:ea typeface="HY헤드라인M" pitchFamily="18" charset="-127"/>
              </a:rPr>
              <a:t>.</a:t>
            </a:r>
          </a:p>
          <a:p>
            <a:pPr marL="742950" lvl="1" indent="-285750" fontAlgn="base">
              <a:lnSpc>
                <a:spcPct val="100000"/>
              </a:lnSpc>
              <a:buClrTx/>
              <a:buFontTx/>
              <a:buChar char="•"/>
            </a:pPr>
            <a:r>
              <a:rPr lang="en-US" altLang="ko-KR" sz="2400">
                <a:ea typeface="HY헤드라인M" pitchFamily="18" charset="-127"/>
              </a:rPr>
              <a:t>In the body of a </a:t>
            </a:r>
            <a:r>
              <a:rPr lang="en-US" altLang="ko-KR" sz="2400" b="1">
                <a:ea typeface="HY헤드라인M" pitchFamily="18" charset="-127"/>
              </a:rPr>
              <a:t>for</a:t>
            </a:r>
            <a:r>
              <a:rPr lang="en-US" altLang="ko-KR" sz="2400">
                <a:ea typeface="HY헤드라인M" pitchFamily="18" charset="-127"/>
              </a:rPr>
              <a:t> or </a:t>
            </a:r>
            <a:r>
              <a:rPr lang="en-US" altLang="ko-KR" sz="2400" b="1">
                <a:ea typeface="HY헤드라인M" pitchFamily="18" charset="-127"/>
              </a:rPr>
              <a:t>while</a:t>
            </a:r>
            <a:r>
              <a:rPr lang="en-US" altLang="ko-KR" sz="2400">
                <a:ea typeface="HY헤드라인M" pitchFamily="18" charset="-127"/>
              </a:rPr>
              <a:t> loop.</a:t>
            </a:r>
          </a:p>
        </p:txBody>
      </p:sp>
      <p:sp>
        <p:nvSpPr>
          <p:cNvPr id="807943" name="Rectangle 7"/>
          <p:cNvSpPr>
            <a:spLocks noChangeArrowheads="1"/>
          </p:cNvSpPr>
          <p:nvPr/>
        </p:nvSpPr>
        <p:spPr bwMode="auto">
          <a:xfrm>
            <a:off x="922338" y="2492375"/>
            <a:ext cx="2786062" cy="2736850"/>
          </a:xfrm>
          <a:prstGeom prst="rect">
            <a:avLst/>
          </a:prstGeom>
          <a:noFill/>
          <a:ln w="63500">
            <a:solidFill>
              <a:schemeClr val="accent2"/>
            </a:solidFill>
            <a:miter lim="800000"/>
            <a:headEnd/>
            <a:tailEnd type="none" w="lg" len="med"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807944" name="Text Box 8"/>
          <p:cNvSpPr txBox="1">
            <a:spLocks noChangeArrowheads="1"/>
          </p:cNvSpPr>
          <p:nvPr/>
        </p:nvSpPr>
        <p:spPr bwMode="auto">
          <a:xfrm>
            <a:off x="7516813" y="476250"/>
            <a:ext cx="15367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일변수 방정식과 함수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9BD451F3-6FA8-4190-93A0-6CC0A06ED96F}" type="slidenum">
              <a:rPr lang="en-US" altLang="ko-KR"/>
              <a:pPr/>
              <a:t>9</a:t>
            </a:fld>
            <a:endParaRPr lang="en-US" altLang="ko-KR"/>
          </a:p>
        </p:txBody>
      </p:sp>
      <p:sp>
        <p:nvSpPr>
          <p:cNvPr id="809986" name="Rectangle 2"/>
          <p:cNvSpPr>
            <a:spLocks noChangeArrowheads="1"/>
          </p:cNvSpPr>
          <p:nvPr/>
        </p:nvSpPr>
        <p:spPr bwMode="auto">
          <a:xfrm>
            <a:off x="815975" y="163513"/>
            <a:ext cx="6348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{ </a:t>
            </a:r>
            <a:r>
              <a:rPr lang="en-US" altLang="ko-KR" sz="2400" i="1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comment</a:t>
            </a:r>
            <a:r>
              <a:rPr lang="en-US" altLang="ko-KR" sz="2400" i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}</a:t>
            </a:r>
            <a:endParaRPr lang="en-US" altLang="ko-KR" sz="20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</a:endParaRPr>
          </a:p>
        </p:txBody>
      </p:sp>
      <p:sp>
        <p:nvSpPr>
          <p:cNvPr id="809987" name="Text Box 3"/>
          <p:cNvSpPr txBox="1">
            <a:spLocks noChangeArrowheads="1"/>
          </p:cNvSpPr>
          <p:nvPr/>
        </p:nvSpPr>
        <p:spPr bwMode="auto">
          <a:xfrm>
            <a:off x="323850" y="936625"/>
            <a:ext cx="8569325" cy="2987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358775" indent="-358775">
              <a:lnSpc>
                <a:spcPct val="11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1074738" algn="l"/>
              </a:tabLst>
            </a:pPr>
            <a:r>
              <a:rPr kumimoji="0" lang="en-US" altLang="ko-KR" sz="2400">
                <a:ea typeface="HY헤드라인M" pitchFamily="18" charset="-127"/>
              </a:rPr>
              <a:t>Not executed (does nothing).</a:t>
            </a:r>
          </a:p>
          <a:p>
            <a:pPr marL="358775" indent="-358775">
              <a:lnSpc>
                <a:spcPct val="11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1074738" algn="l"/>
              </a:tabLst>
            </a:pPr>
            <a:r>
              <a:rPr kumimoji="0" lang="en-US" altLang="ko-KR" sz="2400">
                <a:ea typeface="HY헤드라인M" pitchFamily="18" charset="-127"/>
              </a:rPr>
              <a:t>Natural-language text explaining some aspect of the procedure to human readers. </a:t>
            </a:r>
            <a:r>
              <a:rPr kumimoji="0" lang="en-US" altLang="ko-KR" sz="1800">
                <a:solidFill>
                  <a:schemeClr val="accent2"/>
                </a:solidFill>
                <a:ea typeface="HY헤드라인M" pitchFamily="18" charset="-127"/>
              </a:rPr>
              <a:t>(Reader</a:t>
            </a:r>
            <a:r>
              <a:rPr kumimoji="0" lang="ko-KR" altLang="en-US" sz="1800">
                <a:solidFill>
                  <a:schemeClr val="accent2"/>
                </a:solidFill>
                <a:ea typeface="HY헤드라인M" pitchFamily="18" charset="-127"/>
              </a:rPr>
              <a:t>의 이해 도모</a:t>
            </a:r>
            <a:r>
              <a:rPr kumimoji="0" lang="en-US" altLang="ko-KR" sz="1800">
                <a:solidFill>
                  <a:schemeClr val="accent2"/>
                </a:solidFill>
                <a:ea typeface="HY헤드라인M" pitchFamily="18" charset="-127"/>
              </a:rPr>
              <a:t>)</a:t>
            </a:r>
          </a:p>
          <a:p>
            <a:pPr marL="358775" indent="-358775">
              <a:lnSpc>
                <a:spcPct val="11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1074738" algn="l"/>
              </a:tabLst>
            </a:pPr>
            <a:r>
              <a:rPr kumimoji="0" lang="en-US" altLang="ko-KR" sz="2400">
                <a:ea typeface="HY헤드라인M" pitchFamily="18" charset="-127"/>
              </a:rPr>
              <a:t>Also called a </a:t>
            </a:r>
            <a:r>
              <a:rPr kumimoji="0" lang="en-US" altLang="ko-KR" sz="2400" i="1">
                <a:ea typeface="HY헤드라인M" pitchFamily="18" charset="-127"/>
              </a:rPr>
              <a:t>remark</a:t>
            </a:r>
            <a:r>
              <a:rPr kumimoji="0" lang="en-US" altLang="ko-KR" sz="2400">
                <a:ea typeface="HY헤드라인M" pitchFamily="18" charset="-127"/>
              </a:rPr>
              <a:t> in some real programming languages.</a:t>
            </a:r>
          </a:p>
          <a:p>
            <a:pPr marL="358775" indent="-358775">
              <a:lnSpc>
                <a:spcPct val="11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1074738" algn="l"/>
              </a:tabLst>
            </a:pPr>
            <a:r>
              <a:rPr kumimoji="0" lang="en-US" altLang="ko-KR" sz="2400">
                <a:ea typeface="HY헤드라인M" pitchFamily="18" charset="-127"/>
              </a:rPr>
              <a:t>Example:</a:t>
            </a:r>
          </a:p>
          <a:p>
            <a:pPr marL="720725" lvl="1" indent="-360363">
              <a:lnSpc>
                <a:spcPct val="11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1074738" algn="l"/>
              </a:tabLst>
            </a:pPr>
            <a:r>
              <a:rPr kumimoji="0" lang="en-US" altLang="ko-KR" sz="2000">
                <a:ea typeface="HY헤드라인M" pitchFamily="18" charset="-127"/>
              </a:rPr>
              <a:t>{Note that </a:t>
            </a:r>
            <a:r>
              <a:rPr kumimoji="0" lang="en-US" altLang="ko-KR" sz="2000" i="1">
                <a:ea typeface="HY헤드라인M" pitchFamily="18" charset="-127"/>
              </a:rPr>
              <a:t>v</a:t>
            </a:r>
            <a:r>
              <a:rPr kumimoji="0" lang="en-US" altLang="ko-KR" sz="2000">
                <a:ea typeface="HY헤드라인M" pitchFamily="18" charset="-127"/>
              </a:rPr>
              <a:t> is the largest integer seen so far.}</a:t>
            </a:r>
          </a:p>
        </p:txBody>
      </p:sp>
      <p:sp>
        <p:nvSpPr>
          <p:cNvPr id="809989" name="Text Box 5"/>
          <p:cNvSpPr txBox="1">
            <a:spLocks noChangeArrowheads="1"/>
          </p:cNvSpPr>
          <p:nvPr/>
        </p:nvSpPr>
        <p:spPr bwMode="auto">
          <a:xfrm>
            <a:off x="7516813" y="476250"/>
            <a:ext cx="15367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일변수 방정식과 함수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기본 디자인">
  <a:themeElements>
    <a:clrScheme name="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ctr" anchorCtr="0" compatLnSpc="1">
        <a:prstTxWarp prst="textNoShape">
          <a:avLst/>
        </a:prstTxWarp>
        <a:spAutoFit/>
      </a:bodyPr>
      <a:lstStyle>
        <a:defPPr marL="292100" marR="0" indent="-292100" algn="l" defTabSz="914400" rtl="0" eaLnBrk="1" fontAlgn="ctr" latinLnBrk="1" hangingPunct="1">
          <a:lnSpc>
            <a:spcPct val="140000"/>
          </a:lnSpc>
          <a:spcBef>
            <a:spcPct val="20000"/>
          </a:spcBef>
          <a:spcAft>
            <a:spcPct val="0"/>
          </a:spcAft>
          <a:buClr>
            <a:srgbClr val="660066"/>
          </a:buClr>
          <a:buSzTx/>
          <a:buFont typeface="Wingdings" pitchFamily="2" charset="2"/>
          <a:buChar char="v"/>
          <a:tabLst>
            <a:tab pos="292100" algn="l"/>
            <a:tab pos="685800" algn="l"/>
          </a:tabLst>
          <a:defRPr kumimoji="1" lang="ko-KR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굴림체" pitchFamily="49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ctr" anchorCtr="0" compatLnSpc="1">
        <a:prstTxWarp prst="textNoShape">
          <a:avLst/>
        </a:prstTxWarp>
        <a:spAutoFit/>
      </a:bodyPr>
      <a:lstStyle>
        <a:defPPr marL="292100" marR="0" indent="-292100" algn="l" defTabSz="914400" rtl="0" eaLnBrk="1" fontAlgn="ctr" latinLnBrk="1" hangingPunct="1">
          <a:lnSpc>
            <a:spcPct val="140000"/>
          </a:lnSpc>
          <a:spcBef>
            <a:spcPct val="20000"/>
          </a:spcBef>
          <a:spcAft>
            <a:spcPct val="0"/>
          </a:spcAft>
          <a:buClr>
            <a:srgbClr val="660066"/>
          </a:buClr>
          <a:buSzTx/>
          <a:buFont typeface="Wingdings" pitchFamily="2" charset="2"/>
          <a:buChar char="v"/>
          <a:tabLst>
            <a:tab pos="292100" algn="l"/>
            <a:tab pos="685800" algn="l"/>
          </a:tabLst>
          <a:defRPr kumimoji="1" lang="ko-KR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굴림체" pitchFamily="49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연꽃 당초 무늬">
  <a:themeElements>
    <a:clrScheme name="연꽃 당초 무늬">
      <a:dk1>
        <a:sysClr val="windowText" lastClr="000000"/>
      </a:dk1>
      <a:lt1>
        <a:sysClr val="window" lastClr="FFFFFF"/>
      </a:lt1>
      <a:dk2>
        <a:srgbClr val="466571"/>
      </a:dk2>
      <a:lt2>
        <a:srgbClr val="EFEFE7"/>
      </a:lt2>
      <a:accent1>
        <a:srgbClr val="D87D3A"/>
      </a:accent1>
      <a:accent2>
        <a:srgbClr val="7F8792"/>
      </a:accent2>
      <a:accent3>
        <a:srgbClr val="B5AD67"/>
      </a:accent3>
      <a:accent4>
        <a:srgbClr val="61A9B8"/>
      </a:accent4>
      <a:accent5>
        <a:srgbClr val="AB7350"/>
      </a:accent5>
      <a:accent6>
        <a:srgbClr val="889C6F"/>
      </a:accent6>
      <a:hlink>
        <a:srgbClr val="F76B04"/>
      </a:hlink>
      <a:folHlink>
        <a:srgbClr val="A3A395"/>
      </a:folHlink>
    </a:clrScheme>
    <a:fontScheme name="연꽃 당초 무늬">
      <a:maj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연꽃 당초 무늬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0000"/>
                <a:hueMod val="100000"/>
                <a:satMod val="100000"/>
              </a:schemeClr>
            </a:gs>
          </a:gsLst>
          <a:lin ang="270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innerShdw blurRad="254000">
              <a:schemeClr val="phClr">
                <a:tint val="100000"/>
                <a:shade val="90000"/>
                <a:hueMod val="100000"/>
                <a:satMod val="100000"/>
              </a:schemeClr>
            </a:innerShdw>
          </a:effectLst>
        </a:effectStyle>
        <a:effectStyle>
          <a:effectLst>
            <a:outerShdw blurRad="114300" dist="25400" dir="300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l">
              <a:rot lat="0" lon="0" rev="5400000"/>
            </a:lightRig>
          </a:scene3d>
          <a:sp3d contourW="25400" prstMaterial="matte">
            <a:bevelT w="127000" h="127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27000" dist="25400" dir="312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0" rev="5400000"/>
            </a:lightRig>
          </a:scene3d>
          <a:sp3d contourW="25400" prstMaterial="powder">
            <a:bevelT w="88900" h="381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5000"/>
                <a:hueMod val="100000"/>
                <a:satMod val="100000"/>
              </a:schemeClr>
            </a:gs>
          </a:gsLst>
          <a:path path="circle">
            <a:fillToRect t="45000" r="100000" b="45000"/>
          </a:path>
        </a:gradFill>
        <a:blipFill>
          <a:blip xmlns:r="http://schemas.openxmlformats.org/officeDocument/2006/relationships" r:embed="rId1">
            <a:duotone>
              <a:srgbClr val="000000">
                <a:alpha val="27450"/>
              </a:srgbClr>
              <a:schemeClr val="phClr">
                <a:tint val="75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14582</TotalTime>
  <Words>2242</Words>
  <Application>Microsoft Office PowerPoint</Application>
  <PresentationFormat>화면 슬라이드 쇼(4:3)</PresentationFormat>
  <Paragraphs>583</Paragraphs>
  <Slides>53</Slides>
  <Notes>52</Notes>
  <HiddenSlides>0</HiddenSlides>
  <MMClips>0</MMClips>
  <ScaleCrop>false</ScaleCrop>
  <HeadingPairs>
    <vt:vector size="6" baseType="variant">
      <vt:variant>
        <vt:lpstr>테마</vt:lpstr>
      </vt:variant>
      <vt:variant>
        <vt:i4>2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53</vt:i4>
      </vt:variant>
    </vt:vector>
  </HeadingPairs>
  <TitlesOfParts>
    <vt:vector size="56" baseType="lpstr">
      <vt:lpstr>기본 디자인</vt:lpstr>
      <vt:lpstr>연꽃 당초 무늬</vt:lpstr>
      <vt:lpstr>Equation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Discrete Mathematics</dc:title>
  <dc:creator>문양세</dc:creator>
  <cp:lastModifiedBy>IAI-Air</cp:lastModifiedBy>
  <cp:revision>1419</cp:revision>
  <dcterms:created xsi:type="dcterms:W3CDTF">2003-03-03T08:07:33Z</dcterms:created>
  <dcterms:modified xsi:type="dcterms:W3CDTF">2011-03-13T10:44:18Z</dcterms:modified>
</cp:coreProperties>
</file>