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13"/>
  </p:notesMasterIdLst>
  <p:handoutMasterIdLst>
    <p:handoutMasterId r:id="rId14"/>
  </p:handoutMasterIdLst>
  <p:sldIdLst>
    <p:sldId id="346" r:id="rId3"/>
    <p:sldId id="502" r:id="rId4"/>
    <p:sldId id="543" r:id="rId5"/>
    <p:sldId id="521" r:id="rId6"/>
    <p:sldId id="522" r:id="rId7"/>
    <p:sldId id="535" r:id="rId8"/>
    <p:sldId id="540" r:id="rId9"/>
    <p:sldId id="539" r:id="rId10"/>
    <p:sldId id="541" r:id="rId11"/>
    <p:sldId id="542" r:id="rId12"/>
  </p:sldIdLst>
  <p:sldSz cx="9144000" cy="6858000" type="screen4x3"/>
  <p:notesSz cx="6873875" cy="10063163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b="1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DDDDDD"/>
    <a:srgbClr val="FF9933"/>
    <a:srgbClr val="CC9900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01" autoAdjust="0"/>
    <p:restoredTop sz="79682" autoAdjust="0"/>
  </p:normalViewPr>
  <p:slideViewPr>
    <p:cSldViewPr>
      <p:cViewPr varScale="1">
        <p:scale>
          <a:sx n="74" d="100"/>
          <a:sy n="74" d="100"/>
        </p:scale>
        <p:origin x="-1038" y="-6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>
                <a:latin typeface="Times New Roman" pitchFamily="18" charset="0"/>
              </a:defRPr>
            </a:lvl1pPr>
          </a:lstStyle>
          <a:p>
            <a:fld id="{8011346B-B243-4C10-8718-BC835E9E052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5650"/>
            <a:ext cx="5030787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81550"/>
            <a:ext cx="50419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fld id="{8A421F1F-F8BB-433A-B673-00150B4DB9A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CB187-C6B9-4079-896B-53D17437B074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65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1CB187-C6B9-4079-896B-53D17437B074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65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79550-7CC5-4FC9-8184-022B8F0A7073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69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E6DE43-517C-403D-B089-153AA451368F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69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460AA7-61A8-4094-80FB-22994D6BF98C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1B1C4-82D4-443F-A136-46A8108F686E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FE7B28-ADB0-4ADE-AA27-77A15138A25A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FF68A4-FCA4-4026-BABF-212E586448EC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74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D8DA56-1B25-4799-92C6-D5337879D943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A6F9FD78-F728-43E1-81EA-EF29135E1B1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B9A414D9-AF33-456E-BE0B-B373B1BBE40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33C774A-5C93-4BCB-983F-86ECDEBBE7F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60A646FF-F248-4CA4-897C-51455FE2B46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A455613-B457-4A2C-B9E0-836A2AB5ED0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C8B8ECD2-E2B4-4AE0-80DA-5DB65D6ED6C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3420A616-EECD-4100-BE78-2654F3A9DAA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7E18F47-6DB7-4EA1-A27B-CA10DDBB5E7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B2E0AFF9-790E-4EDE-B53D-40F806A6392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6ECE3734-EE80-4503-8B84-20DBA518D8F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F3CA6B02-A776-4C3A-BA76-19DD5D142D0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 b="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536181E3-E560-4B82-803C-8343431BE99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A161-3C7D-4938-A4BD-B9951294AB8B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Page </a:t>
            </a:r>
            <a:fld id="{536181E3-E560-4B82-803C-8343431BE99D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s.kangwon.ac.kr/~ysmoon/index_kor.html" TargetMode="External"/><Relationship Id="rId4" Type="http://schemas.openxmlformats.org/officeDocument/2006/relationships/hyperlink" Target="http://kowon.dongseo.ac.kr/~lb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71472" y="2529671"/>
            <a:ext cx="8096348" cy="1169551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수치해석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(Numerical Analysis</a:t>
            </a:r>
            <a:r>
              <a:rPr lang="en-US" altLang="ko-K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en-US" altLang="ko-KR" sz="4000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4000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2857ED7-2237-49D6-B258-FE485F3FA6A5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742402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한 학기 동안 </a:t>
            </a:r>
            <a:r>
              <a:rPr lang="en-US" altLang="ko-KR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…</a:t>
            </a:r>
          </a:p>
        </p:txBody>
      </p:sp>
      <p:sp>
        <p:nvSpPr>
          <p:cNvPr id="742403" name="Text Box 3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42404" name="Text Box 4"/>
          <p:cNvSpPr txBox="1">
            <a:spLocks noChangeArrowheads="1"/>
          </p:cNvSpPr>
          <p:nvPr/>
        </p:nvSpPr>
        <p:spPr bwMode="auto">
          <a:xfrm>
            <a:off x="298450" y="1052513"/>
            <a:ext cx="8569325" cy="27503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왜 수치해석이 필요한 과목인지를 생각하면서</a:t>
            </a:r>
            <a:r>
              <a:rPr lang="en-US" altLang="ko-KR" sz="2000" b="0" dirty="0">
                <a:ea typeface="HY헤드라인M" pitchFamily="18" charset="-127"/>
              </a:rPr>
              <a:t>…</a:t>
            </a:r>
          </a:p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endParaRPr lang="en-US" altLang="ko-KR" sz="2000" b="0" dirty="0">
              <a:ea typeface="HY헤드라인M" pitchFamily="18" charset="-127"/>
            </a:endParaRPr>
          </a:p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알고리즘을 어떻게 쓰고</a:t>
            </a:r>
            <a:r>
              <a:rPr lang="en-US" altLang="ko-KR" sz="2000" b="0" dirty="0">
                <a:ea typeface="HY헤드라인M" pitchFamily="18" charset="-127"/>
              </a:rPr>
              <a:t>, </a:t>
            </a:r>
            <a:r>
              <a:rPr lang="ko-KR" altLang="en-US" sz="2000" b="0" dirty="0">
                <a:ea typeface="HY헤드라인M" pitchFamily="18" charset="-127"/>
              </a:rPr>
              <a:t>이것으로 어떻게 프로그램을 만드는지</a:t>
            </a:r>
            <a:r>
              <a:rPr lang="en-US" altLang="ko-KR" sz="2000" b="0" dirty="0">
                <a:ea typeface="HY헤드라인M" pitchFamily="18" charset="-127"/>
              </a:rPr>
              <a:t>..</a:t>
            </a:r>
            <a:br>
              <a:rPr lang="en-US" altLang="ko-KR" sz="2000" b="0" dirty="0">
                <a:ea typeface="HY헤드라인M" pitchFamily="18" charset="-127"/>
              </a:rPr>
            </a:br>
            <a:endParaRPr lang="en-US" altLang="ko-KR" sz="2000" b="0" dirty="0">
              <a:ea typeface="HY헤드라인M" pitchFamily="18" charset="-127"/>
            </a:endParaRPr>
          </a:p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또한</a:t>
            </a:r>
            <a:r>
              <a:rPr lang="en-US" altLang="ko-KR" sz="2000" b="0" dirty="0">
                <a:ea typeface="HY헤드라인M" pitchFamily="18" charset="-127"/>
              </a:rPr>
              <a:t>, </a:t>
            </a:r>
            <a:r>
              <a:rPr lang="ko-KR" altLang="en-US" sz="2000" b="0" dirty="0">
                <a:ea typeface="HY헤드라인M" pitchFamily="18" charset="-127"/>
              </a:rPr>
              <a:t>프로그래밍</a:t>
            </a:r>
            <a:r>
              <a:rPr lang="en-US" altLang="ko-KR" sz="2000" b="0" dirty="0">
                <a:ea typeface="HY헤드라인M" pitchFamily="18" charset="-127"/>
              </a:rPr>
              <a:t>, </a:t>
            </a:r>
            <a:r>
              <a:rPr lang="ko-KR" altLang="en-US" sz="2000" b="0" dirty="0">
                <a:ea typeface="HY헤드라인M" pitchFamily="18" charset="-127"/>
              </a:rPr>
              <a:t>특히 </a:t>
            </a:r>
            <a:r>
              <a:rPr lang="en-US" altLang="ko-KR" sz="2000" b="0" dirty="0" smtClean="0">
                <a:ea typeface="HY헤드라인M" pitchFamily="18" charset="-127"/>
              </a:rPr>
              <a:t>Processing </a:t>
            </a:r>
            <a:r>
              <a:rPr lang="ko-KR" altLang="en-US" sz="2000" b="0" dirty="0">
                <a:ea typeface="HY헤드라인M" pitchFamily="18" charset="-127"/>
              </a:rPr>
              <a:t>프로그래밍 </a:t>
            </a:r>
            <a:r>
              <a:rPr lang="en-US" altLang="ko-KR" sz="2000" b="0" dirty="0">
                <a:ea typeface="HY헤드라인M" pitchFamily="18" charset="-127"/>
              </a:rPr>
              <a:t>Skill</a:t>
            </a:r>
            <a:r>
              <a:rPr lang="ko-KR" altLang="en-US" sz="2000" b="0" dirty="0">
                <a:ea typeface="HY헤드라인M" pitchFamily="18" charset="-127"/>
              </a:rPr>
              <a:t>을 늘려가면서</a:t>
            </a:r>
            <a:r>
              <a:rPr lang="en-US" altLang="ko-KR" sz="2000" b="0" dirty="0">
                <a:ea typeface="HY헤드라인M" pitchFamily="18" charset="-127"/>
              </a:rPr>
              <a:t>…</a:t>
            </a:r>
          </a:p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endParaRPr lang="en-US" altLang="ko-KR" sz="2000" b="0" dirty="0">
              <a:ea typeface="HY헤드라인M" pitchFamily="18" charset="-127"/>
            </a:endParaRPr>
          </a:p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즐겁고 유익한 과목이 되기를 기대합니다</a:t>
            </a:r>
            <a:r>
              <a:rPr lang="en-US" altLang="ko-KR" sz="2000" b="0" dirty="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D133BE9-71FC-4015-AD1D-584B94376FAD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649219" name="Line 3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649222" name="Rectangle 6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수치해석 강의 개요</a:t>
            </a:r>
          </a:p>
        </p:txBody>
      </p:sp>
      <p:sp>
        <p:nvSpPr>
          <p:cNvPr id="649223" name="Text Box 7"/>
          <p:cNvSpPr txBox="1">
            <a:spLocks noChangeArrowheads="1"/>
          </p:cNvSpPr>
          <p:nvPr/>
        </p:nvSpPr>
        <p:spPr bwMode="auto">
          <a:xfrm>
            <a:off x="323850" y="936625"/>
            <a:ext cx="8569325" cy="18578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b="0" dirty="0" smtClean="0">
                <a:ea typeface="HY헤드라인M" pitchFamily="18" charset="-127"/>
              </a:rPr>
              <a:t>컴퓨터를 </a:t>
            </a:r>
            <a:r>
              <a:rPr lang="ko-KR" altLang="en-US" sz="2000" b="0" dirty="0">
                <a:ea typeface="HY헤드라인M" pitchFamily="18" charset="-127"/>
              </a:rPr>
              <a:t>사용하여 과학 및 공학 분야에서 발생하는 여러 수학적 문제를 풀어내는 이론과 이에 따른 프로그래밍 기법을 익힌다</a:t>
            </a:r>
            <a:r>
              <a:rPr lang="en-US" altLang="ko-KR" sz="2000" b="0" dirty="0" smtClean="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b="0" dirty="0" smtClean="0">
                <a:ea typeface="HY헤드라인M" pitchFamily="18" charset="-127"/>
              </a:rPr>
              <a:t>전산학 </a:t>
            </a:r>
            <a:r>
              <a:rPr lang="ko-KR" altLang="en-US" sz="2000" b="0" dirty="0">
                <a:ea typeface="HY헤드라인M" pitchFamily="18" charset="-127"/>
              </a:rPr>
              <a:t>분야에서 발생할 수 있는 여러 문제들을 수학적으로 간단히 모델링하고</a:t>
            </a:r>
            <a:r>
              <a:rPr lang="en-US" altLang="ko-KR" sz="2000" b="0" dirty="0" smtClean="0">
                <a:ea typeface="HY헤드라인M" pitchFamily="18" charset="-127"/>
              </a:rPr>
              <a:t>, </a:t>
            </a:r>
            <a:r>
              <a:rPr lang="ko-KR" altLang="en-US" sz="2000" b="0" dirty="0" smtClean="0">
                <a:ea typeface="HY헤드라인M" pitchFamily="18" charset="-127"/>
              </a:rPr>
              <a:t>이에 </a:t>
            </a:r>
            <a:r>
              <a:rPr lang="ko-KR" altLang="en-US" sz="2000" b="0" dirty="0">
                <a:ea typeface="HY헤드라인M" pitchFamily="18" charset="-127"/>
              </a:rPr>
              <a:t>대한 근사적 해결책을 컴퓨터를 사용하여 찾아내는 방법을 학습한다</a:t>
            </a:r>
            <a:r>
              <a:rPr lang="en-US" altLang="ko-KR" sz="2000" b="0" dirty="0" smtClean="0">
                <a:ea typeface="HY헤드라인M" pitchFamily="18" charset="-127"/>
              </a:rPr>
              <a:t>.</a:t>
            </a:r>
            <a:endParaRPr lang="en-US" altLang="ko-KR" sz="2000" b="0" dirty="0">
              <a:ea typeface="HY헤드라인M" pitchFamily="18" charset="-127"/>
            </a:endParaRPr>
          </a:p>
        </p:txBody>
      </p:sp>
      <p:sp>
        <p:nvSpPr>
          <p:cNvPr id="649224" name="Text Box 8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D133BE9-71FC-4015-AD1D-584B94376FAD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649219" name="Line 3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649222" name="Rectangle 6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수치해석 강의 </a:t>
            </a:r>
            <a:r>
              <a:rPr lang="ko-KR" altLang="en-US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내용 요약</a:t>
            </a:r>
            <a:endParaRPr lang="ko-KR" altLang="en-US" sz="2400" b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649223" name="Text Box 7"/>
          <p:cNvSpPr txBox="1">
            <a:spLocks noChangeArrowheads="1"/>
          </p:cNvSpPr>
          <p:nvPr/>
        </p:nvSpPr>
        <p:spPr bwMode="auto">
          <a:xfrm>
            <a:off x="323850" y="936625"/>
            <a:ext cx="8569325" cy="41969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dirty="0" smtClean="0">
                <a:ea typeface="HY헤드라인M" pitchFamily="18" charset="-127"/>
              </a:rPr>
              <a:t>Single-Variable </a:t>
            </a:r>
            <a:r>
              <a:rPr lang="en-US" altLang="ko-KR" sz="2000" b="0" dirty="0">
                <a:ea typeface="HY헤드라인M" pitchFamily="18" charset="-127"/>
              </a:rPr>
              <a:t>Equations and Functions (</a:t>
            </a:r>
            <a:r>
              <a:rPr lang="ko-KR" altLang="en-US" sz="2000" b="0" dirty="0" err="1">
                <a:ea typeface="HY헤드라인M" pitchFamily="18" charset="-127"/>
              </a:rPr>
              <a:t>일변수</a:t>
            </a:r>
            <a:r>
              <a:rPr lang="ko-KR" altLang="en-US" sz="2000" b="0" dirty="0">
                <a:ea typeface="HY헤드라인M" pitchFamily="18" charset="-127"/>
              </a:rPr>
              <a:t> 방정식과 함수</a:t>
            </a:r>
            <a:r>
              <a:rPr lang="en-US" altLang="ko-KR" sz="2000" b="0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dirty="0" smtClean="0">
                <a:ea typeface="HY헤드라인M" pitchFamily="18" charset="-127"/>
              </a:rPr>
              <a:t>Multi-Variable </a:t>
            </a:r>
            <a:r>
              <a:rPr lang="en-US" altLang="ko-KR" sz="2000" b="0" dirty="0">
                <a:ea typeface="HY헤드라인M" pitchFamily="18" charset="-127"/>
              </a:rPr>
              <a:t>Equations and Functions (</a:t>
            </a:r>
            <a:r>
              <a:rPr lang="ko-KR" altLang="en-US" sz="2000" b="0" dirty="0" err="1">
                <a:ea typeface="HY헤드라인M" pitchFamily="18" charset="-127"/>
              </a:rPr>
              <a:t>다변수</a:t>
            </a:r>
            <a:r>
              <a:rPr lang="ko-KR" altLang="en-US" sz="2000" b="0" dirty="0">
                <a:ea typeface="HY헤드라인M" pitchFamily="18" charset="-127"/>
              </a:rPr>
              <a:t> 방정식과 함수</a:t>
            </a:r>
            <a:r>
              <a:rPr lang="en-US" altLang="ko-KR" sz="2000" b="0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dirty="0" smtClean="0">
                <a:ea typeface="HY헤드라인M" pitchFamily="18" charset="-127"/>
              </a:rPr>
              <a:t>Matrix </a:t>
            </a:r>
            <a:r>
              <a:rPr lang="en-US" altLang="ko-KR" sz="2000" b="0" dirty="0">
                <a:ea typeface="HY헤드라인M" pitchFamily="18" charset="-127"/>
              </a:rPr>
              <a:t>&amp; Simultaneous Equations (</a:t>
            </a:r>
            <a:r>
              <a:rPr lang="ko-KR" altLang="en-US" sz="2000" b="0" dirty="0">
                <a:ea typeface="HY헤드라인M" pitchFamily="18" charset="-127"/>
              </a:rPr>
              <a:t>행렬과 연립방정식</a:t>
            </a:r>
            <a:r>
              <a:rPr lang="en-US" altLang="ko-KR" sz="2000" b="0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dirty="0" smtClean="0">
                <a:ea typeface="HY헤드라인M" pitchFamily="18" charset="-127"/>
              </a:rPr>
              <a:t>Eigen </a:t>
            </a:r>
            <a:r>
              <a:rPr lang="en-US" altLang="ko-KR" sz="2000" b="0" dirty="0">
                <a:ea typeface="HY헤드라인M" pitchFamily="18" charset="-127"/>
              </a:rPr>
              <a:t>Values (</a:t>
            </a:r>
            <a:r>
              <a:rPr lang="ko-KR" altLang="en-US" sz="2000" b="0" dirty="0">
                <a:ea typeface="HY헤드라인M" pitchFamily="18" charset="-127"/>
              </a:rPr>
              <a:t>고유치</a:t>
            </a:r>
            <a:r>
              <a:rPr lang="en-US" altLang="ko-KR" sz="2000" b="0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dirty="0" smtClean="0">
                <a:ea typeface="HY헤드라인M" pitchFamily="18" charset="-127"/>
              </a:rPr>
              <a:t>Quadratic </a:t>
            </a:r>
            <a:r>
              <a:rPr lang="en-US" altLang="ko-KR" sz="2000" b="0" dirty="0">
                <a:ea typeface="HY헤드라인M" pitchFamily="18" charset="-127"/>
              </a:rPr>
              <a:t>Form &amp; Least Square Method (2</a:t>
            </a:r>
            <a:r>
              <a:rPr lang="ko-KR" altLang="en-US" sz="2000" b="0" dirty="0">
                <a:ea typeface="HY헤드라인M" pitchFamily="18" charset="-127"/>
              </a:rPr>
              <a:t>차 형태와 최소 </a:t>
            </a:r>
            <a:r>
              <a:rPr lang="ko-KR" altLang="en-US" sz="2000" b="0" dirty="0" err="1">
                <a:ea typeface="HY헤드라인M" pitchFamily="18" charset="-127"/>
              </a:rPr>
              <a:t>자승법</a:t>
            </a:r>
            <a:r>
              <a:rPr lang="en-US" altLang="ko-KR" sz="2000" b="0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dirty="0" smtClean="0">
                <a:ea typeface="HY헤드라인M" pitchFamily="18" charset="-127"/>
              </a:rPr>
              <a:t>Interpolation </a:t>
            </a:r>
            <a:r>
              <a:rPr lang="en-US" altLang="ko-KR" sz="2000" b="0" dirty="0">
                <a:ea typeface="HY헤드라인M" pitchFamily="18" charset="-127"/>
              </a:rPr>
              <a:t>(</a:t>
            </a:r>
            <a:r>
              <a:rPr lang="ko-KR" altLang="en-US" sz="2000" b="0" dirty="0" err="1">
                <a:ea typeface="HY헤드라인M" pitchFamily="18" charset="-127"/>
              </a:rPr>
              <a:t>보간법</a:t>
            </a:r>
            <a:r>
              <a:rPr lang="en-US" altLang="ko-KR" sz="2000" b="0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dirty="0" smtClean="0">
                <a:ea typeface="HY헤드라인M" pitchFamily="18" charset="-127"/>
              </a:rPr>
              <a:t>Random </a:t>
            </a:r>
            <a:r>
              <a:rPr lang="en-US" altLang="ko-KR" sz="2000" b="0" dirty="0">
                <a:ea typeface="HY헤드라인M" pitchFamily="18" charset="-127"/>
              </a:rPr>
              <a:t>Number Generation (</a:t>
            </a:r>
            <a:r>
              <a:rPr lang="ko-KR" altLang="en-US" sz="2000" b="0" dirty="0" err="1">
                <a:ea typeface="HY헤드라인M" pitchFamily="18" charset="-127"/>
              </a:rPr>
              <a:t>난수</a:t>
            </a:r>
            <a:r>
              <a:rPr lang="ko-KR" altLang="en-US" sz="2000" b="0" dirty="0">
                <a:ea typeface="HY헤드라인M" pitchFamily="18" charset="-127"/>
              </a:rPr>
              <a:t> 만들기</a:t>
            </a:r>
            <a:r>
              <a:rPr lang="en-US" altLang="ko-KR" sz="2000" b="0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i="1" dirty="0" smtClean="0">
                <a:ea typeface="HY헤드라인M" pitchFamily="18" charset="-127"/>
              </a:rPr>
              <a:t>Fourier </a:t>
            </a:r>
            <a:r>
              <a:rPr lang="en-US" altLang="ko-KR" sz="2000" b="0" i="1" dirty="0">
                <a:ea typeface="HY헤드라인M" pitchFamily="18" charset="-127"/>
              </a:rPr>
              <a:t>Transform &amp; Its Applications (</a:t>
            </a:r>
            <a:r>
              <a:rPr lang="ko-KR" altLang="en-US" sz="2000" b="0" i="1" dirty="0" err="1">
                <a:ea typeface="HY헤드라인M" pitchFamily="18" charset="-127"/>
              </a:rPr>
              <a:t>푸리에</a:t>
            </a:r>
            <a:r>
              <a:rPr lang="ko-KR" altLang="en-US" sz="2000" b="0" i="1" dirty="0">
                <a:ea typeface="HY헤드라인M" pitchFamily="18" charset="-127"/>
              </a:rPr>
              <a:t> 변환과 그 응용</a:t>
            </a:r>
            <a:r>
              <a:rPr lang="en-US" altLang="ko-KR" sz="2000" b="0" i="1" dirty="0" smtClean="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b="0" i="1" dirty="0" smtClean="0">
                <a:ea typeface="HY헤드라인M" pitchFamily="18" charset="-127"/>
              </a:rPr>
              <a:t>Numerical </a:t>
            </a:r>
            <a:r>
              <a:rPr lang="en-US" altLang="ko-KR" sz="2000" b="0" i="1" dirty="0">
                <a:ea typeface="HY헤드라인M" pitchFamily="18" charset="-127"/>
              </a:rPr>
              <a:t>Differentiation &amp; Numerical Integration </a:t>
            </a:r>
            <a:r>
              <a:rPr lang="en-US" altLang="ko-KR" sz="2000" b="0" i="1" dirty="0" smtClean="0">
                <a:ea typeface="HY헤드라인M" pitchFamily="18" charset="-127"/>
              </a:rPr>
              <a:t/>
            </a:r>
            <a:br>
              <a:rPr lang="en-US" altLang="ko-KR" sz="2000" b="0" i="1" dirty="0" smtClean="0">
                <a:ea typeface="HY헤드라인M" pitchFamily="18" charset="-127"/>
              </a:rPr>
            </a:br>
            <a:r>
              <a:rPr lang="en-US" altLang="ko-KR" sz="2000" b="0" i="1" dirty="0" smtClean="0">
                <a:ea typeface="HY헤드라인M" pitchFamily="18" charset="-127"/>
              </a:rPr>
              <a:t>(</a:t>
            </a:r>
            <a:r>
              <a:rPr lang="ko-KR" altLang="en-US" sz="2000" b="0" i="1" dirty="0">
                <a:ea typeface="HY헤드라인M" pitchFamily="18" charset="-127"/>
              </a:rPr>
              <a:t>수치 미분과 수치 적분</a:t>
            </a:r>
            <a:r>
              <a:rPr lang="en-US" altLang="ko-KR" sz="2000" b="0" i="1" dirty="0">
                <a:ea typeface="HY헤드라인M" pitchFamily="18" charset="-127"/>
              </a:rPr>
              <a:t>)</a:t>
            </a:r>
          </a:p>
        </p:txBody>
      </p:sp>
      <p:sp>
        <p:nvSpPr>
          <p:cNvPr id="649224" name="Text Box 8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0DC0656-4020-446D-B664-390E1D749848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693250" name="Line 2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69325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강의 계획</a:t>
            </a:r>
            <a:r>
              <a:rPr lang="en-US" altLang="ko-KR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323850" y="936625"/>
            <a:ext cx="8569325" cy="4978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선수 과목 </a:t>
            </a:r>
            <a:r>
              <a:rPr lang="en-US" altLang="ko-KR" sz="2000" b="0" dirty="0">
                <a:ea typeface="HY헤드라인M" pitchFamily="18" charset="-127"/>
              </a:rPr>
              <a:t>(Prerequisites)</a:t>
            </a:r>
          </a:p>
          <a:p>
            <a:pPr marL="530225" lvl="1" indent="-236538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>
                <a:solidFill>
                  <a:srgbClr val="000000"/>
                </a:solidFill>
                <a:ea typeface="HY헤드라인M" pitchFamily="18" charset="-127"/>
                <a:cs typeface="Times New Roman" pitchFamily="18" charset="0"/>
              </a:rPr>
              <a:t>프로그래밍 언어 한 가지 </a:t>
            </a:r>
            <a:r>
              <a:rPr lang="en-US" altLang="ko-KR" b="0" dirty="0">
                <a:solidFill>
                  <a:srgbClr val="000000"/>
                </a:solidFill>
                <a:ea typeface="HY헤드라인M" pitchFamily="18" charset="-127"/>
                <a:cs typeface="Times New Roman" pitchFamily="18" charset="0"/>
              </a:rPr>
              <a:t>(C, C++, or Java is preferred.)</a:t>
            </a:r>
          </a:p>
          <a:p>
            <a:pPr marL="530225" lvl="1" indent="-236538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endParaRPr lang="en-US" altLang="ko-KR" b="0" dirty="0">
              <a:ea typeface="HY헤드라인M" pitchFamily="18" charset="-127"/>
            </a:endParaRP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담당 교수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>
                <a:ea typeface="HY헤드라인M" pitchFamily="18" charset="-127"/>
              </a:rPr>
              <a:t>이름	</a:t>
            </a:r>
            <a:r>
              <a:rPr lang="en-US" altLang="ko-KR" b="0" dirty="0">
                <a:ea typeface="HY헤드라인M" pitchFamily="18" charset="-127"/>
              </a:rPr>
              <a:t>:	</a:t>
            </a:r>
            <a:r>
              <a:rPr lang="ko-KR" altLang="en-US" b="0" dirty="0" smtClean="0">
                <a:ea typeface="HY헤드라인M" pitchFamily="18" charset="-127"/>
              </a:rPr>
              <a:t>이병국</a:t>
            </a:r>
            <a:endParaRPr lang="ko-KR" altLang="en-US" b="0" dirty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>
                <a:ea typeface="HY헤드라인M" pitchFamily="18" charset="-127"/>
              </a:rPr>
              <a:t>사무실	</a:t>
            </a:r>
            <a:r>
              <a:rPr lang="en-US" altLang="ko-KR" b="0" dirty="0">
                <a:ea typeface="HY헤드라인M" pitchFamily="18" charset="-127"/>
              </a:rPr>
              <a:t>:	</a:t>
            </a:r>
            <a:r>
              <a:rPr lang="en-US" altLang="ko-KR" b="0" dirty="0" err="1" smtClean="0">
                <a:ea typeface="HY헤드라인M" pitchFamily="18" charset="-127"/>
              </a:rPr>
              <a:t>u_IT</a:t>
            </a:r>
            <a:r>
              <a:rPr lang="en-US" altLang="ko-KR" b="0" dirty="0" smtClean="0">
                <a:ea typeface="HY헤드라인M" pitchFamily="18" charset="-127"/>
              </a:rPr>
              <a:t> 207, NM801 IAI</a:t>
            </a:r>
            <a:endParaRPr lang="ko-KR" altLang="en-US" b="0" dirty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>
                <a:ea typeface="HY헤드라인M" pitchFamily="18" charset="-127"/>
              </a:rPr>
              <a:t>전화	</a:t>
            </a:r>
            <a:r>
              <a:rPr lang="en-US" altLang="ko-KR" b="0" dirty="0">
                <a:ea typeface="HY헤드라인M" pitchFamily="18" charset="-127"/>
              </a:rPr>
              <a:t>:	(</a:t>
            </a:r>
            <a:r>
              <a:rPr lang="en-US" altLang="ko-KR" b="0" dirty="0" smtClean="0">
                <a:ea typeface="HY헤드라인M" pitchFamily="18" charset="-127"/>
              </a:rPr>
              <a:t>051) 320-1727</a:t>
            </a:r>
            <a:endParaRPr lang="en-US" altLang="ko-KR" b="0" dirty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en-US" altLang="ko-KR" b="0" dirty="0">
                <a:ea typeface="HY헤드라인M" pitchFamily="18" charset="-127"/>
              </a:rPr>
              <a:t>E-mail	:	</a:t>
            </a:r>
            <a:r>
              <a:rPr lang="en-US" altLang="ko-KR" b="0" dirty="0" smtClean="0">
                <a:ea typeface="HY헤드라인M" pitchFamily="18" charset="-127"/>
              </a:rPr>
              <a:t>lbg@dongseo.ac.kr</a:t>
            </a:r>
            <a:endParaRPr lang="en-US" altLang="ko-KR" b="0" dirty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 err="1">
                <a:ea typeface="HY헤드라인M" pitchFamily="18" charset="-127"/>
              </a:rPr>
              <a:t>홈피</a:t>
            </a:r>
            <a:r>
              <a:rPr lang="ko-KR" altLang="en-US" b="0" dirty="0">
                <a:ea typeface="HY헤드라인M" pitchFamily="18" charset="-127"/>
              </a:rPr>
              <a:t>	</a:t>
            </a:r>
            <a:r>
              <a:rPr lang="en-US" altLang="ko-KR" b="0" dirty="0">
                <a:ea typeface="HY헤드라인M" pitchFamily="18" charset="-127"/>
              </a:rPr>
              <a:t>: </a:t>
            </a:r>
            <a:r>
              <a:rPr lang="en-US" altLang="ko-KR" b="0" dirty="0" smtClean="0">
                <a:ea typeface="HY헤드라인M" pitchFamily="18" charset="-127"/>
              </a:rPr>
              <a:t>	</a:t>
            </a:r>
            <a:r>
              <a:rPr lang="en-US" altLang="ko-KR" b="0" dirty="0" smtClean="0">
                <a:ea typeface="HY헤드라인M" pitchFamily="18" charset="-127"/>
                <a:hlinkClick r:id="rId4"/>
              </a:rPr>
              <a:t>http://kowon.dongseo.ac.kr/~lbg/</a:t>
            </a:r>
            <a:endParaRPr lang="en-US" altLang="ko-KR" b="0" dirty="0" smtClean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endParaRPr lang="en-US" altLang="ko-KR" b="0" dirty="0">
              <a:ea typeface="HY헤드라인M" pitchFamily="18" charset="-127"/>
            </a:endParaRP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강의 교재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 err="1">
                <a:ea typeface="HY헤드라인M" pitchFamily="18" charset="-127"/>
              </a:rPr>
              <a:t>주교재</a:t>
            </a:r>
            <a:r>
              <a:rPr lang="en-US" altLang="ko-KR" b="0" dirty="0">
                <a:ea typeface="HY헤드라인M" pitchFamily="18" charset="-127"/>
              </a:rPr>
              <a:t>: </a:t>
            </a:r>
            <a:r>
              <a:rPr lang="nl-NL" altLang="ko-KR" b="0" dirty="0">
                <a:ea typeface="HY헤드라인M" pitchFamily="18" charset="-127"/>
              </a:rPr>
              <a:t>C</a:t>
            </a:r>
            <a:r>
              <a:rPr lang="ko-KR" altLang="en-US" b="0" dirty="0">
                <a:ea typeface="HY헤드라인M" pitchFamily="18" charset="-127"/>
              </a:rPr>
              <a:t>로 구현한 수치해석</a:t>
            </a:r>
            <a:r>
              <a:rPr lang="en-US" altLang="ko-KR" b="0" dirty="0">
                <a:ea typeface="HY헤드라인M" pitchFamily="18" charset="-127"/>
              </a:rPr>
              <a:t>, </a:t>
            </a:r>
            <a:r>
              <a:rPr lang="ko-KR" altLang="en-US" b="0" dirty="0" err="1">
                <a:ea typeface="HY헤드라인M" pitchFamily="18" charset="-127"/>
              </a:rPr>
              <a:t>지영준외</a:t>
            </a:r>
            <a:r>
              <a:rPr lang="ko-KR" altLang="en-US" b="0" dirty="0">
                <a:ea typeface="HY헤드라인M" pitchFamily="18" charset="-127"/>
              </a:rPr>
              <a:t> </a:t>
            </a:r>
            <a:r>
              <a:rPr lang="en-US" altLang="ko-KR" b="0" dirty="0">
                <a:ea typeface="HY헤드라인M" pitchFamily="18" charset="-127"/>
              </a:rPr>
              <a:t>2</a:t>
            </a:r>
            <a:r>
              <a:rPr lang="ko-KR" altLang="en-US" b="0" dirty="0">
                <a:ea typeface="HY헤드라인M" pitchFamily="18" charset="-127"/>
              </a:rPr>
              <a:t>인 공저</a:t>
            </a:r>
            <a:r>
              <a:rPr lang="en-US" altLang="ko-KR" b="0" dirty="0">
                <a:ea typeface="HY헤드라인M" pitchFamily="18" charset="-127"/>
              </a:rPr>
              <a:t>, </a:t>
            </a:r>
            <a:r>
              <a:rPr lang="ko-KR" altLang="en-US" b="0" dirty="0" err="1">
                <a:ea typeface="HY헤드라인M" pitchFamily="18" charset="-127"/>
              </a:rPr>
              <a:t>높이깊이</a:t>
            </a:r>
            <a:r>
              <a:rPr lang="en-US" altLang="ko-KR" b="0" dirty="0">
                <a:ea typeface="HY헤드라인M" pitchFamily="18" charset="-127"/>
              </a:rPr>
              <a:t>, </a:t>
            </a:r>
            <a:r>
              <a:rPr lang="en-US" altLang="ko-KR" b="0" dirty="0" smtClean="0">
                <a:ea typeface="HY헤드라인M" pitchFamily="18" charset="-127"/>
              </a:rPr>
              <a:t>2009.</a:t>
            </a:r>
            <a:endParaRPr lang="en-US" altLang="ko-KR" b="0" dirty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>
                <a:ea typeface="HY헤드라인M" pitchFamily="18" charset="-127"/>
              </a:rPr>
              <a:t>참고도서</a:t>
            </a:r>
            <a:r>
              <a:rPr lang="en-US" altLang="ko-KR" b="0" dirty="0">
                <a:ea typeface="HY헤드라인M" pitchFamily="18" charset="-127"/>
              </a:rPr>
              <a:t>: </a:t>
            </a:r>
            <a:r>
              <a:rPr lang="ko-KR" altLang="en-US" b="0" dirty="0">
                <a:ea typeface="HY헤드라인M" pitchFamily="18" charset="-127"/>
              </a:rPr>
              <a:t>고등학교 수학 </a:t>
            </a:r>
            <a:r>
              <a:rPr lang="ko-KR" altLang="en-US" b="0" dirty="0" smtClean="0">
                <a:ea typeface="HY헤드라인M" pitchFamily="18" charset="-127"/>
              </a:rPr>
              <a:t>교재</a:t>
            </a:r>
            <a:endParaRPr lang="en-US" altLang="ko-KR" b="0" dirty="0" smtClean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 smtClean="0">
                <a:ea typeface="HY헤드라인M" pitchFamily="18" charset="-127"/>
              </a:rPr>
              <a:t>강의노트</a:t>
            </a:r>
            <a:r>
              <a:rPr lang="en-US" altLang="ko-KR" b="0" dirty="0" smtClean="0">
                <a:ea typeface="HY헤드라인M" pitchFamily="18" charset="-127"/>
              </a:rPr>
              <a:t>: </a:t>
            </a:r>
            <a:r>
              <a:rPr lang="ko-KR" altLang="en-US" b="0" dirty="0" smtClean="0">
                <a:ea typeface="HY헤드라인M" pitchFamily="18" charset="-127"/>
              </a:rPr>
              <a:t>강원대학교 </a:t>
            </a:r>
            <a:r>
              <a:rPr lang="ko-KR" altLang="en-US" b="0" dirty="0" err="1" smtClean="0">
                <a:ea typeface="HY헤드라인M" pitchFamily="18" charset="-127"/>
              </a:rPr>
              <a:t>문양세교수님</a:t>
            </a:r>
            <a:r>
              <a:rPr lang="ko-KR" altLang="en-US" b="0" dirty="0" smtClean="0">
                <a:ea typeface="HY헤드라인M" pitchFamily="18" charset="-127"/>
              </a:rPr>
              <a:t> </a:t>
            </a:r>
            <a:r>
              <a:rPr lang="en-US" altLang="ko-KR" b="0" dirty="0" smtClean="0">
                <a:ea typeface="HY헤드라인M" pitchFamily="18" charset="-127"/>
                <a:hlinkClick r:id="rId5"/>
              </a:rPr>
              <a:t>http://cs.kangwon.ac.kr/~</a:t>
            </a:r>
            <a:r>
              <a:rPr lang="en-US" altLang="ko-KR" b="0" dirty="0" smtClean="0">
                <a:ea typeface="HY헤드라인M" pitchFamily="18" charset="-127"/>
                <a:hlinkClick r:id="rId5"/>
              </a:rPr>
              <a:t>ysmoon/index_kor.html</a:t>
            </a:r>
            <a:endParaRPr lang="en-US" altLang="ko-KR" b="0" dirty="0" smtClean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None/>
              <a:tabLst>
                <a:tab pos="268288" algn="l"/>
                <a:tab pos="1206500" algn="l"/>
                <a:tab pos="1438275" algn="l"/>
              </a:tabLst>
            </a:pPr>
            <a:r>
              <a:rPr lang="ko-KR" altLang="en-US" b="0" dirty="0" smtClean="0">
                <a:ea typeface="HY헤드라인M" pitchFamily="18" charset="-127"/>
              </a:rPr>
              <a:t> </a:t>
            </a:r>
            <a:endParaRPr lang="ko-KR" altLang="en-US" b="0" dirty="0">
              <a:ea typeface="HY헤드라인M" pitchFamily="18" charset="-127"/>
            </a:endParaRPr>
          </a:p>
        </p:txBody>
      </p:sp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AC530DD-C4B9-49B8-B127-CCF76CAB6EE6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695298" name="Line 2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695299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강의 계획</a:t>
            </a:r>
            <a:r>
              <a:rPr lang="en-US" altLang="ko-KR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</a:p>
        </p:txBody>
      </p:sp>
      <p:sp>
        <p:nvSpPr>
          <p:cNvPr id="695300" name="Text Box 4"/>
          <p:cNvSpPr txBox="1">
            <a:spLocks noChangeArrowheads="1"/>
          </p:cNvSpPr>
          <p:nvPr/>
        </p:nvSpPr>
        <p:spPr bwMode="auto">
          <a:xfrm>
            <a:off x="323850" y="936625"/>
            <a:ext cx="8569325" cy="24118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평가 기준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b="0" dirty="0">
                <a:ea typeface="HY헤드라인M" pitchFamily="18" charset="-127"/>
              </a:rPr>
              <a:t>중간 시험</a:t>
            </a:r>
            <a:r>
              <a:rPr lang="en-US" altLang="ko-KR" b="0" dirty="0">
                <a:ea typeface="HY헤드라인M" pitchFamily="18" charset="-127"/>
              </a:rPr>
              <a:t>: 30%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b="0" dirty="0">
                <a:ea typeface="HY헤드라인M" pitchFamily="18" charset="-127"/>
              </a:rPr>
              <a:t>기말 시험</a:t>
            </a:r>
            <a:r>
              <a:rPr lang="en-US" altLang="ko-KR" b="0" dirty="0">
                <a:ea typeface="HY헤드라인M" pitchFamily="18" charset="-127"/>
              </a:rPr>
              <a:t>: 40%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b="0" dirty="0" smtClean="0">
                <a:ea typeface="HY헤드라인M" pitchFamily="18" charset="-127"/>
              </a:rPr>
              <a:t>과제</a:t>
            </a:r>
            <a:r>
              <a:rPr lang="en-US" altLang="ko-KR" b="0" dirty="0" smtClean="0">
                <a:ea typeface="HY헤드라인M" pitchFamily="18" charset="-127"/>
              </a:rPr>
              <a:t>/</a:t>
            </a:r>
            <a:r>
              <a:rPr lang="ko-KR" altLang="en-US" b="0" dirty="0" smtClean="0">
                <a:ea typeface="HY헤드라인M" pitchFamily="18" charset="-127"/>
              </a:rPr>
              <a:t>연습</a:t>
            </a:r>
            <a:r>
              <a:rPr lang="en-US" altLang="ko-KR" b="0" dirty="0" smtClean="0">
                <a:ea typeface="HY헤드라인M" pitchFamily="18" charset="-127"/>
              </a:rPr>
              <a:t>: </a:t>
            </a:r>
            <a:r>
              <a:rPr lang="en-US" altLang="ko-KR" b="0" dirty="0">
                <a:ea typeface="HY헤드라인M" pitchFamily="18" charset="-127"/>
              </a:rPr>
              <a:t>20%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b="0" dirty="0">
                <a:ea typeface="HY헤드라인M" pitchFamily="18" charset="-127"/>
              </a:rPr>
              <a:t>출석</a:t>
            </a:r>
            <a:r>
              <a:rPr lang="en-US" altLang="ko-KR" b="0" dirty="0">
                <a:ea typeface="HY헤드라인M" pitchFamily="18" charset="-127"/>
              </a:rPr>
              <a:t>: 10%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b="0" dirty="0">
              <a:ea typeface="HY헤드라인M" pitchFamily="18" charset="-127"/>
            </a:endParaRP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b="0" dirty="0">
                <a:ea typeface="HY헤드라인M" pitchFamily="18" charset="-127"/>
              </a:rPr>
              <a:t>강의 계획</a:t>
            </a:r>
          </a:p>
        </p:txBody>
      </p:sp>
      <p:sp>
        <p:nvSpPr>
          <p:cNvPr id="695465" name="Text Box 169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695518" name="Group 222"/>
          <p:cNvGraphicFramePr>
            <a:graphicFrameLocks noGrp="1"/>
          </p:cNvGraphicFramePr>
          <p:nvPr/>
        </p:nvGraphicFramePr>
        <p:xfrm>
          <a:off x="577850" y="3438525"/>
          <a:ext cx="8170863" cy="2745240"/>
        </p:xfrm>
        <a:graphic>
          <a:graphicData uri="http://schemas.openxmlformats.org/drawingml/2006/table">
            <a:tbl>
              <a:tblPr/>
              <a:tblGrid>
                <a:gridCol w="609600"/>
                <a:gridCol w="6048375"/>
                <a:gridCol w="1512888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Week</a:t>
                      </a:r>
                    </a:p>
                  </a:txBody>
                  <a:tcPr marL="54000" marR="54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강의 내용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비고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강의 개요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수치해석 기초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미분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삼각함수 등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88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일변수 방정식과 함수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이분법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3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일변수 방정식과 함수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뉴튼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-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랩슨법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그 외 벙정식 풀이법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4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일변수 방정식과 함수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극값 찾기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다항식과 인수분해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5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다변수 방정식과 함수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이차원 이분 격자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영점 곡선 추적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6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다변수 방정식과 함수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다차원 극값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연립 방정식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선형 연립방정식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7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연립 방정식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가우스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-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조던의 피봇팅 알고리즘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다양한 연립 방정식 풀이법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8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중간시험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B98FB22-69D5-407E-A098-89028DBBA468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723970" name="Line 2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2397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강의 계획</a:t>
            </a:r>
            <a:r>
              <a:rPr lang="en-US" altLang="ko-KR" sz="24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</a:p>
        </p:txBody>
      </p:sp>
      <p:sp>
        <p:nvSpPr>
          <p:cNvPr id="723973" name="Text Box 5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24017" name="Text Box 49"/>
          <p:cNvSpPr txBox="1">
            <a:spLocks noChangeArrowheads="1"/>
          </p:cNvSpPr>
          <p:nvPr/>
        </p:nvSpPr>
        <p:spPr bwMode="auto">
          <a:xfrm>
            <a:off x="323850" y="908050"/>
            <a:ext cx="8569325" cy="407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b="0">
                <a:ea typeface="HY헤드라인M" pitchFamily="18" charset="-127"/>
              </a:rPr>
              <a:t>강의 계획 </a:t>
            </a:r>
            <a:r>
              <a:rPr lang="en-US" altLang="ko-KR" sz="2000" b="0">
                <a:ea typeface="HY헤드라인M" pitchFamily="18" charset="-127"/>
              </a:rPr>
              <a:t>(</a:t>
            </a:r>
            <a:r>
              <a:rPr lang="ko-KR" altLang="en-US" sz="2000" b="0">
                <a:ea typeface="HY헤드라인M" pitchFamily="18" charset="-127"/>
              </a:rPr>
              <a:t>계속</a:t>
            </a:r>
            <a:r>
              <a:rPr lang="en-US" altLang="ko-KR" sz="2000" b="0">
                <a:ea typeface="HY헤드라인M" pitchFamily="18" charset="-127"/>
              </a:rPr>
              <a:t>)</a:t>
            </a:r>
            <a:endParaRPr lang="en-US" altLang="ko-KR" b="0">
              <a:ea typeface="HY헤드라인M" pitchFamily="18" charset="-127"/>
            </a:endParaRPr>
          </a:p>
        </p:txBody>
      </p:sp>
      <p:graphicFrame>
        <p:nvGraphicFramePr>
          <p:cNvPr id="724078" name="Group 110"/>
          <p:cNvGraphicFramePr>
            <a:graphicFrameLocks noGrp="1"/>
          </p:cNvGraphicFramePr>
          <p:nvPr/>
        </p:nvGraphicFramePr>
        <p:xfrm>
          <a:off x="577850" y="1341438"/>
          <a:ext cx="8170863" cy="2458345"/>
        </p:xfrm>
        <a:graphic>
          <a:graphicData uri="http://schemas.openxmlformats.org/drawingml/2006/table">
            <a:tbl>
              <a:tblPr/>
              <a:tblGrid>
                <a:gridCol w="609600"/>
                <a:gridCol w="5761038"/>
                <a:gridCol w="18002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Week</a:t>
                      </a:r>
                    </a:p>
                  </a:txBody>
                  <a:tcPr marL="54000" marR="54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강의 내용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비고</a:t>
                      </a:r>
                    </a:p>
                  </a:txBody>
                  <a:tcPr marL="54000" marR="5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676A4"/>
                    </a:solidFill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9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행렬과 연립 방정식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 개요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행렬과 연립 방정식 관계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10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88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행렬의 기본 연산과 이를 이용한 방정식 풀이법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11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행렬의 삼각 분해와 이를 이용한 선형 연립 방정식 풀이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고유치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개요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)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  <a:cs typeface="Times New Roman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12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고유치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케일리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-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해밀턴 정리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파데브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-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레브리어의 알고리즘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대칭 행렬과 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2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차 형태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13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보간법 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선형 보간법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라그랑제 보간법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14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보간법 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(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네빌레 보간법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, </a:t>
                      </a: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뉴튼 보간법</a:t>
                      </a:r>
                      <a:r>
                        <a:rPr kumimoji="1" lang="en-US" altLang="ko-K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난수 만들기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174625" marR="0" lvl="0" indent="-174625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15</a:t>
                      </a:r>
                    </a:p>
                  </a:txBody>
                  <a:tcPr marL="54000" marR="54000" marT="46800" marB="4680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HY헤드라인M" pitchFamily="18" charset="-127"/>
                        </a:rPr>
                        <a:t>기말시험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100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HY헤드라인M" pitchFamily="18" charset="-127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23155" y="4149080"/>
            <a:ext cx="8569325" cy="17223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b="0" dirty="0" smtClean="0">
                <a:ea typeface="HY헤드라인M" pitchFamily="18" charset="-127"/>
              </a:rPr>
              <a:t>강의 방식</a:t>
            </a:r>
            <a:endParaRPr lang="en-US" altLang="ko-KR" sz="2000" b="0" dirty="0" smtClean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rgbClr val="000000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b="0" dirty="0" smtClean="0">
                <a:solidFill>
                  <a:srgbClr val="000000"/>
                </a:solidFill>
                <a:ea typeface="HY헤드라인M" pitchFamily="18" charset="-127"/>
              </a:rPr>
              <a:t>이론 시간</a:t>
            </a:r>
            <a: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</a:rPr>
              <a:t>: </a:t>
            </a:r>
            <a:r>
              <a:rPr lang="ko-KR" altLang="en-US" b="0" dirty="0" smtClean="0">
                <a:solidFill>
                  <a:srgbClr val="000000"/>
                </a:solidFill>
                <a:ea typeface="HY헤드라인M" pitchFamily="18" charset="-127"/>
              </a:rPr>
              <a:t>강의를 진행하면서</a:t>
            </a:r>
            <a: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</a:rPr>
              <a:t>, </a:t>
            </a:r>
            <a:r>
              <a:rPr lang="ko-KR" altLang="en-US" b="0" dirty="0" smtClean="0">
                <a:solidFill>
                  <a:srgbClr val="000000"/>
                </a:solidFill>
                <a:ea typeface="HY헤드라인M" pitchFamily="18" charset="-127"/>
              </a:rPr>
              <a:t>필요 시 간략한 데모 수행</a:t>
            </a:r>
            <a: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</a:rPr>
              <a:t> 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rgbClr val="000000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b="0" dirty="0" smtClean="0">
                <a:solidFill>
                  <a:srgbClr val="000000"/>
                </a:solidFill>
                <a:ea typeface="HY헤드라인M" pitchFamily="18" charset="-127"/>
              </a:rPr>
              <a:t>연습 시간</a:t>
            </a:r>
            <a: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</a:rPr>
              <a:t>: </a:t>
            </a:r>
            <a:r>
              <a:rPr lang="ko-KR" altLang="en-US" b="0" dirty="0" smtClean="0">
                <a:solidFill>
                  <a:srgbClr val="000000"/>
                </a:solidFill>
                <a:ea typeface="HY헤드라인M" pitchFamily="18" charset="-127"/>
              </a:rPr>
              <a:t>강의에서 나온 내용을 실습함 </a:t>
            </a:r>
            <a: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</a:rPr>
              <a:t>(</a:t>
            </a:r>
            <a:r>
              <a:rPr lang="ko-KR" altLang="en-US" b="0" dirty="0" smtClean="0">
                <a:solidFill>
                  <a:srgbClr val="000000"/>
                </a:solidFill>
                <a:ea typeface="HY헤드라인M" pitchFamily="18" charset="-127"/>
              </a:rPr>
              <a:t>주기적으로 과제 부여</a:t>
            </a:r>
            <a: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</a:rPr>
              <a:t>)</a:t>
            </a:r>
            <a:b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</a:rPr>
            </a:br>
            <a:r>
              <a:rPr lang="en-US" altLang="ko-KR" b="0" dirty="0" smtClean="0">
                <a:solidFill>
                  <a:srgbClr val="000000"/>
                </a:solidFill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b="0" dirty="0" smtClean="0">
                <a:solidFill>
                  <a:srgbClr val="000000"/>
                </a:solidFill>
                <a:ea typeface="HY헤드라인M" pitchFamily="18" charset="-127"/>
                <a:sym typeface="Wingdings" pitchFamily="2" charset="2"/>
              </a:rPr>
              <a:t>경우에 따라서 연습 시간을 이론 강의 시간으로 활용할 수 있음</a:t>
            </a:r>
            <a:endParaRPr lang="en-US" altLang="ko-KR" b="0" dirty="0" smtClean="0">
              <a:solidFill>
                <a:srgbClr val="000000"/>
              </a:solidFill>
              <a:ea typeface="HY헤드라인M" pitchFamily="18" charset="-127"/>
            </a:endParaRP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None/>
              <a:tabLst>
                <a:tab pos="268288" algn="l"/>
              </a:tabLst>
            </a:pPr>
            <a:endParaRPr lang="en-US" altLang="ko-KR" sz="2000" b="0" dirty="0" smtClean="0"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CCE3671-DBFB-4B8F-8E9B-0E5B3E231F87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736258" name="Line 2"/>
          <p:cNvSpPr>
            <a:spLocks noChangeShapeType="1"/>
          </p:cNvSpPr>
          <p:nvPr/>
        </p:nvSpPr>
        <p:spPr bwMode="auto">
          <a:xfrm>
            <a:off x="611188" y="2997200"/>
            <a:ext cx="0" cy="0"/>
          </a:xfrm>
          <a:prstGeom prst="line">
            <a:avLst/>
          </a:prstGeom>
          <a:noFill/>
          <a:ln w="12700" cap="sq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36259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수치해석</a:t>
            </a:r>
            <a:r>
              <a:rPr lang="en-US" altLang="ko-KR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~~~ </a:t>
            </a: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왜 하나</a:t>
            </a:r>
            <a:r>
              <a:rPr lang="en-US" altLang="ko-KR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? (</a:t>
            </a:r>
            <a:r>
              <a:rPr lang="en-US" altLang="ko-KR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1/3)</a:t>
            </a:r>
            <a:endParaRPr lang="en-US" altLang="ko-KR" sz="2400" b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736260" name="Text Box 4"/>
          <p:cNvSpPr txBox="1">
            <a:spLocks noChangeArrowheads="1"/>
          </p:cNvSpPr>
          <p:nvPr/>
        </p:nvSpPr>
        <p:spPr bwMode="auto">
          <a:xfrm>
            <a:off x="287338" y="981075"/>
            <a:ext cx="8569325" cy="407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 b="0">
                <a:ea typeface="HY헤드라인M" pitchFamily="18" charset="-127"/>
              </a:rPr>
              <a:t>파이를 구해보자</a:t>
            </a:r>
          </a:p>
        </p:txBody>
      </p:sp>
      <p:sp>
        <p:nvSpPr>
          <p:cNvPr id="736261" name="Text Box 5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736263" name="Picture 7" descr="진짜 파이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3375" y="1484313"/>
            <a:ext cx="4356100" cy="4592637"/>
          </a:xfrm>
          <a:prstGeom prst="rect">
            <a:avLst/>
          </a:prstGeom>
          <a:noFill/>
        </p:spPr>
      </p:pic>
      <p:pic>
        <p:nvPicPr>
          <p:cNvPr id="736264" name="Picture 8" descr="먹는 파이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750" y="1484313"/>
            <a:ext cx="3692525" cy="4608512"/>
          </a:xfrm>
          <a:prstGeom prst="rect">
            <a:avLst/>
          </a:prstGeom>
          <a:noFill/>
        </p:spPr>
      </p:pic>
      <p:graphicFrame>
        <p:nvGraphicFramePr>
          <p:cNvPr id="736266" name="Object 10"/>
          <p:cNvGraphicFramePr>
            <a:graphicFrameLocks noChangeAspect="1"/>
          </p:cNvGraphicFramePr>
          <p:nvPr/>
        </p:nvGraphicFramePr>
        <p:xfrm>
          <a:off x="863600" y="1412875"/>
          <a:ext cx="7416800" cy="692150"/>
        </p:xfrm>
        <a:graphic>
          <a:graphicData uri="http://schemas.openxmlformats.org/presentationml/2006/ole">
            <p:oleObj spid="_x0000_s736266" name="Equation" r:id="rId7" imgW="4609800" imgH="431640" progId="Equation.3">
              <p:embed/>
            </p:oleObj>
          </a:graphicData>
        </a:graphic>
      </p:graphicFrame>
      <p:sp>
        <p:nvSpPr>
          <p:cNvPr id="736267" name="Rectangle 11"/>
          <p:cNvSpPr>
            <a:spLocks noChangeArrowheads="1"/>
          </p:cNvSpPr>
          <p:nvPr/>
        </p:nvSpPr>
        <p:spPr bwMode="auto">
          <a:xfrm>
            <a:off x="755650" y="2205038"/>
            <a:ext cx="7632700" cy="3744912"/>
          </a:xfrm>
          <a:prstGeom prst="rect">
            <a:avLst/>
          </a:prstGeom>
          <a:solidFill>
            <a:srgbClr val="FF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&lt;?PHP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</a:t>
            </a:r>
            <a:r>
              <a:rPr lang="en-US" altLang="ko-KR" sz="1300">
                <a:solidFill>
                  <a:srgbClr val="008000"/>
                </a:solidFill>
                <a:latin typeface="Courier New" pitchFamily="49" charset="0"/>
                <a:ea typeface="HY헤드라인M" pitchFamily="18" charset="-127"/>
              </a:rPr>
              <a:t>function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pi_func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$iteration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,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$scale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{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= “0”;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for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= 1;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&lt;=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$iteration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;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++)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{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  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if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% 2) == 0)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    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=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bcsub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,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bcdiv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(12,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bcpow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,2),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$scale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),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$scale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);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  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else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    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=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bcadd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,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bcdiv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(12,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bcpow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$i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,2),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$scale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),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$scale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);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}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$pi_value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=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bcsqrt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,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$scale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);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  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print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(“PI: “ . </a:t>
            </a:r>
            <a:r>
              <a:rPr lang="en-US" altLang="ko-KR" sz="1300">
                <a:solidFill>
                  <a:srgbClr val="000099"/>
                </a:solidFill>
                <a:latin typeface="Courier New" pitchFamily="49" charset="0"/>
                <a:ea typeface="HY헤드라인M" pitchFamily="18" charset="-127"/>
              </a:rPr>
              <a:t>$pi_value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. “&lt;br&gt;”);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}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pi_func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(10000, 50);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pi_func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(20000, 50);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 </a:t>
            </a:r>
            <a:r>
              <a:rPr lang="en-US" altLang="ko-KR" sz="1300">
                <a:solidFill>
                  <a:srgbClr val="FF3300"/>
                </a:solidFill>
                <a:latin typeface="Courier New" pitchFamily="49" charset="0"/>
                <a:ea typeface="HY헤드라인M" pitchFamily="18" charset="-127"/>
              </a:rPr>
              <a:t>pi_func</a:t>
            </a: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 (30000, 50);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ko-KR" sz="1300">
                <a:solidFill>
                  <a:srgbClr val="000000"/>
                </a:solidFill>
                <a:latin typeface="Courier New" pitchFamily="49" charset="0"/>
                <a:ea typeface="HY헤드라인M" pitchFamily="18" charset="-127"/>
              </a:rPr>
              <a:t>?&gt;</a:t>
            </a:r>
          </a:p>
        </p:txBody>
      </p:sp>
      <p:pic>
        <p:nvPicPr>
          <p:cNvPr id="736268" name="Picture 12"/>
          <p:cNvPicPr>
            <a:picLocks noChangeAspect="1" noChangeArrowheads="1"/>
          </p:cNvPicPr>
          <p:nvPr/>
        </p:nvPicPr>
        <p:blipFill>
          <a:blip r:embed="rId8" cstate="print"/>
          <a:srcRect b="63759"/>
          <a:stretch>
            <a:fillRect/>
          </a:stretch>
        </p:blipFill>
        <p:spPr bwMode="auto">
          <a:xfrm>
            <a:off x="1258888" y="4689475"/>
            <a:ext cx="7632700" cy="1619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736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736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3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62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62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62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6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626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9F04BE1-07D0-4F36-95C7-4AE90CB799A4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732163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수치해석</a:t>
            </a:r>
            <a:r>
              <a:rPr lang="en-US" altLang="ko-KR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~~~ </a:t>
            </a: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왜 하나</a:t>
            </a:r>
            <a:r>
              <a:rPr lang="en-US" altLang="ko-KR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? </a:t>
            </a:r>
            <a:r>
              <a:rPr lang="en-US" altLang="ko-KR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  <a:endParaRPr lang="en-US" altLang="ko-KR" sz="2400" b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732164" name="Text Box 4"/>
          <p:cNvSpPr txBox="1">
            <a:spLocks noChangeArrowheads="1"/>
          </p:cNvSpPr>
          <p:nvPr/>
        </p:nvSpPr>
        <p:spPr bwMode="auto">
          <a:xfrm>
            <a:off x="287338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4"/>
              </a:buBlip>
              <a:tabLst>
                <a:tab pos="354013" algn="l"/>
              </a:tabLst>
            </a:pPr>
            <a:r>
              <a:rPr lang="ko-KR" altLang="en-US" sz="2000" b="0">
                <a:ea typeface="HY헤드라인M" pitchFamily="18" charset="-127"/>
              </a:rPr>
              <a:t>책의 예를 보면 </a:t>
            </a:r>
            <a:r>
              <a:rPr lang="en-US" altLang="ko-KR" sz="2000" b="0">
                <a:ea typeface="HY헤드라인M" pitchFamily="18" charset="-127"/>
              </a:rPr>
              <a:t>… </a:t>
            </a:r>
            <a:r>
              <a:rPr lang="ko-KR" altLang="en-US" sz="2000" b="0">
                <a:ea typeface="HY헤드라인M" pitchFamily="18" charset="-127"/>
              </a:rPr>
              <a:t>다음 </a:t>
            </a:r>
            <a:r>
              <a:rPr lang="en-US" altLang="ko-KR" sz="2000" b="0">
                <a:ea typeface="HY헤드라인M" pitchFamily="18" charset="-127"/>
              </a:rPr>
              <a:t>3</a:t>
            </a:r>
            <a:r>
              <a:rPr lang="ko-KR" altLang="en-US" sz="2000" b="0">
                <a:ea typeface="HY헤드라인M" pitchFamily="18" charset="-127"/>
              </a:rPr>
              <a:t>차 방정식의 해를 구하라</a:t>
            </a:r>
            <a:r>
              <a:rPr lang="en-US" altLang="ko-KR" sz="2000" b="0">
                <a:ea typeface="HY헤드라인M" pitchFamily="18" charset="-127"/>
              </a:rPr>
              <a:t>.</a:t>
            </a:r>
          </a:p>
        </p:txBody>
      </p:sp>
      <p:sp>
        <p:nvSpPr>
          <p:cNvPr id="732165" name="Text Box 5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732166" name="Object 6"/>
          <p:cNvGraphicFramePr>
            <a:graphicFrameLocks noChangeAspect="1"/>
          </p:cNvGraphicFramePr>
          <p:nvPr/>
        </p:nvGraphicFramePr>
        <p:xfrm>
          <a:off x="684213" y="1557338"/>
          <a:ext cx="2913062" cy="525462"/>
        </p:xfrm>
        <a:graphic>
          <a:graphicData uri="http://schemas.openxmlformats.org/presentationml/2006/ole">
            <p:oleObj spid="_x0000_s732166" name="Equation" r:id="rId5" imgW="1054080" imgH="190440" progId="Equation.DSMT4">
              <p:embed/>
            </p:oleObj>
          </a:graphicData>
        </a:graphic>
      </p:graphicFrame>
      <p:graphicFrame>
        <p:nvGraphicFramePr>
          <p:cNvPr id="732168" name="Object 8"/>
          <p:cNvGraphicFramePr>
            <a:graphicFrameLocks noChangeAspect="1"/>
          </p:cNvGraphicFramePr>
          <p:nvPr/>
        </p:nvGraphicFramePr>
        <p:xfrm>
          <a:off x="4624388" y="3452813"/>
          <a:ext cx="3403600" cy="1436687"/>
        </p:xfrm>
        <a:graphic>
          <a:graphicData uri="http://schemas.openxmlformats.org/presentationml/2006/ole">
            <p:oleObj spid="_x0000_s732168" name="Equation" r:id="rId6" imgW="1231560" imgH="520560" progId="Equation.DSMT4">
              <p:embed/>
            </p:oleObj>
          </a:graphicData>
        </a:graphic>
      </p:graphicFrame>
      <p:grpSp>
        <p:nvGrpSpPr>
          <p:cNvPr id="732192" name="Group 32"/>
          <p:cNvGrpSpPr>
            <a:grpSpLocks/>
          </p:cNvGrpSpPr>
          <p:nvPr/>
        </p:nvGrpSpPr>
        <p:grpSpPr bwMode="auto">
          <a:xfrm>
            <a:off x="900113" y="3521075"/>
            <a:ext cx="3311525" cy="1135063"/>
            <a:chOff x="1066" y="2897"/>
            <a:chExt cx="2086" cy="715"/>
          </a:xfrm>
        </p:grpSpPr>
        <p:sp>
          <p:nvSpPr>
            <p:cNvPr id="732170" name="Text Box 10"/>
            <p:cNvSpPr txBox="1">
              <a:spLocks noChangeArrowheads="1"/>
            </p:cNvSpPr>
            <p:nvPr/>
          </p:nvSpPr>
          <p:spPr bwMode="auto">
            <a:xfrm>
              <a:off x="1519" y="2897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1</a:t>
              </a:r>
            </a:p>
          </p:txBody>
        </p:sp>
        <p:sp>
          <p:nvSpPr>
            <p:cNvPr id="732171" name="Text Box 11"/>
            <p:cNvSpPr txBox="1">
              <a:spLocks noChangeArrowheads="1"/>
            </p:cNvSpPr>
            <p:nvPr/>
          </p:nvSpPr>
          <p:spPr bwMode="auto">
            <a:xfrm>
              <a:off x="1972" y="2897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-6</a:t>
              </a:r>
            </a:p>
          </p:txBody>
        </p:sp>
        <p:sp>
          <p:nvSpPr>
            <p:cNvPr id="732172" name="Text Box 12"/>
            <p:cNvSpPr txBox="1">
              <a:spLocks noChangeArrowheads="1"/>
            </p:cNvSpPr>
            <p:nvPr/>
          </p:nvSpPr>
          <p:spPr bwMode="auto">
            <a:xfrm>
              <a:off x="2425" y="2897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11</a:t>
              </a:r>
            </a:p>
          </p:txBody>
        </p:sp>
        <p:sp>
          <p:nvSpPr>
            <p:cNvPr id="732173" name="Text Box 13"/>
            <p:cNvSpPr txBox="1">
              <a:spLocks noChangeArrowheads="1"/>
            </p:cNvSpPr>
            <p:nvPr/>
          </p:nvSpPr>
          <p:spPr bwMode="auto">
            <a:xfrm>
              <a:off x="2878" y="2897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-6</a:t>
              </a:r>
            </a:p>
          </p:txBody>
        </p:sp>
        <p:sp>
          <p:nvSpPr>
            <p:cNvPr id="732178" name="Text Box 18"/>
            <p:cNvSpPr txBox="1">
              <a:spLocks noChangeArrowheads="1"/>
            </p:cNvSpPr>
            <p:nvPr/>
          </p:nvSpPr>
          <p:spPr bwMode="auto">
            <a:xfrm>
              <a:off x="1066" y="3123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1</a:t>
              </a:r>
            </a:p>
          </p:txBody>
        </p:sp>
        <p:sp>
          <p:nvSpPr>
            <p:cNvPr id="732180" name="Text Box 20"/>
            <p:cNvSpPr txBox="1">
              <a:spLocks noChangeArrowheads="1"/>
            </p:cNvSpPr>
            <p:nvPr/>
          </p:nvSpPr>
          <p:spPr bwMode="auto">
            <a:xfrm>
              <a:off x="1972" y="3123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1</a:t>
              </a:r>
            </a:p>
          </p:txBody>
        </p:sp>
        <p:sp>
          <p:nvSpPr>
            <p:cNvPr id="732181" name="Text Box 21"/>
            <p:cNvSpPr txBox="1">
              <a:spLocks noChangeArrowheads="1"/>
            </p:cNvSpPr>
            <p:nvPr/>
          </p:nvSpPr>
          <p:spPr bwMode="auto">
            <a:xfrm>
              <a:off x="2425" y="3123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-5</a:t>
              </a:r>
            </a:p>
          </p:txBody>
        </p:sp>
        <p:sp>
          <p:nvSpPr>
            <p:cNvPr id="732182" name="Text Box 22"/>
            <p:cNvSpPr txBox="1">
              <a:spLocks noChangeArrowheads="1"/>
            </p:cNvSpPr>
            <p:nvPr/>
          </p:nvSpPr>
          <p:spPr bwMode="auto">
            <a:xfrm>
              <a:off x="2878" y="3123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6</a:t>
              </a:r>
            </a:p>
          </p:txBody>
        </p:sp>
        <p:sp>
          <p:nvSpPr>
            <p:cNvPr id="732183" name="Freeform 23"/>
            <p:cNvSpPr>
              <a:spLocks/>
            </p:cNvSpPr>
            <p:nvPr/>
          </p:nvSpPr>
          <p:spPr bwMode="auto">
            <a:xfrm>
              <a:off x="1429" y="2931"/>
              <a:ext cx="1723" cy="4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54"/>
                </a:cxn>
                <a:cxn ang="0">
                  <a:pos x="1723" y="454"/>
                </a:cxn>
              </a:cxnLst>
              <a:rect l="0" t="0" r="r" b="b"/>
              <a:pathLst>
                <a:path w="1723" h="454">
                  <a:moveTo>
                    <a:pt x="0" y="0"/>
                  </a:moveTo>
                  <a:lnTo>
                    <a:pt x="0" y="454"/>
                  </a:lnTo>
                  <a:lnTo>
                    <a:pt x="1723" y="454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32184" name="Text Box 24"/>
            <p:cNvSpPr txBox="1">
              <a:spLocks noChangeArrowheads="1"/>
            </p:cNvSpPr>
            <p:nvPr/>
          </p:nvSpPr>
          <p:spPr bwMode="auto">
            <a:xfrm>
              <a:off x="1519" y="3396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1</a:t>
              </a:r>
            </a:p>
          </p:txBody>
        </p:sp>
        <p:sp>
          <p:nvSpPr>
            <p:cNvPr id="732185" name="Text Box 25"/>
            <p:cNvSpPr txBox="1">
              <a:spLocks noChangeArrowheads="1"/>
            </p:cNvSpPr>
            <p:nvPr/>
          </p:nvSpPr>
          <p:spPr bwMode="auto">
            <a:xfrm>
              <a:off x="1972" y="3396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-5</a:t>
              </a:r>
            </a:p>
          </p:txBody>
        </p:sp>
        <p:sp>
          <p:nvSpPr>
            <p:cNvPr id="732186" name="Text Box 26"/>
            <p:cNvSpPr txBox="1">
              <a:spLocks noChangeArrowheads="1"/>
            </p:cNvSpPr>
            <p:nvPr/>
          </p:nvSpPr>
          <p:spPr bwMode="auto">
            <a:xfrm>
              <a:off x="2425" y="3396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6</a:t>
              </a:r>
            </a:p>
          </p:txBody>
        </p:sp>
        <p:sp>
          <p:nvSpPr>
            <p:cNvPr id="732187" name="Text Box 27"/>
            <p:cNvSpPr txBox="1">
              <a:spLocks noChangeArrowheads="1"/>
            </p:cNvSpPr>
            <p:nvPr/>
          </p:nvSpPr>
          <p:spPr bwMode="auto">
            <a:xfrm>
              <a:off x="2878" y="3396"/>
              <a:ext cx="18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b="0">
                  <a:latin typeface="Book Antiqua" pitchFamily="18" charset="0"/>
                </a:rPr>
                <a:t>0</a:t>
              </a:r>
            </a:p>
          </p:txBody>
        </p:sp>
        <p:sp>
          <p:nvSpPr>
            <p:cNvPr id="732188" name="Freeform 28"/>
            <p:cNvSpPr>
              <a:spLocks/>
            </p:cNvSpPr>
            <p:nvPr/>
          </p:nvSpPr>
          <p:spPr bwMode="auto">
            <a:xfrm>
              <a:off x="1292" y="3249"/>
              <a:ext cx="726" cy="1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3" y="181"/>
                </a:cxn>
                <a:cxn ang="0">
                  <a:pos x="726" y="45"/>
                </a:cxn>
              </a:cxnLst>
              <a:rect l="0" t="0" r="r" b="b"/>
              <a:pathLst>
                <a:path w="726" h="181">
                  <a:moveTo>
                    <a:pt x="0" y="0"/>
                  </a:moveTo>
                  <a:lnTo>
                    <a:pt x="363" y="181"/>
                  </a:lnTo>
                  <a:lnTo>
                    <a:pt x="726" y="45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ysDot"/>
              <a:round/>
              <a:headEnd type="none" w="med" len="med"/>
              <a:tailEnd type="arrow" w="sm" len="sm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32190" name="Freeform 30"/>
            <p:cNvSpPr>
              <a:spLocks/>
            </p:cNvSpPr>
            <p:nvPr/>
          </p:nvSpPr>
          <p:spPr bwMode="auto">
            <a:xfrm>
              <a:off x="1292" y="3249"/>
              <a:ext cx="1225" cy="1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7" y="181"/>
                </a:cxn>
                <a:cxn ang="0">
                  <a:pos x="1225" y="45"/>
                </a:cxn>
              </a:cxnLst>
              <a:rect l="0" t="0" r="r" b="b"/>
              <a:pathLst>
                <a:path w="1225" h="181">
                  <a:moveTo>
                    <a:pt x="0" y="0"/>
                  </a:moveTo>
                  <a:lnTo>
                    <a:pt x="817" y="181"/>
                  </a:lnTo>
                  <a:lnTo>
                    <a:pt x="1225" y="45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ysDot"/>
              <a:round/>
              <a:headEnd type="none" w="med" len="med"/>
              <a:tailEnd type="arrow" w="sm" len="sm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32191" name="Freeform 31"/>
            <p:cNvSpPr>
              <a:spLocks/>
            </p:cNvSpPr>
            <p:nvPr/>
          </p:nvSpPr>
          <p:spPr bwMode="auto">
            <a:xfrm>
              <a:off x="1292" y="3249"/>
              <a:ext cx="1679" cy="1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70" y="181"/>
                </a:cxn>
                <a:cxn ang="0">
                  <a:pos x="1679" y="45"/>
                </a:cxn>
              </a:cxnLst>
              <a:rect l="0" t="0" r="r" b="b"/>
              <a:pathLst>
                <a:path w="1679" h="181">
                  <a:moveTo>
                    <a:pt x="0" y="0"/>
                  </a:moveTo>
                  <a:lnTo>
                    <a:pt x="1270" y="181"/>
                  </a:lnTo>
                  <a:lnTo>
                    <a:pt x="1679" y="45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ysDot"/>
              <a:round/>
              <a:headEnd type="none" w="med" len="med"/>
              <a:tailEnd type="arrow" w="sm" len="sm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aphicFrame>
        <p:nvGraphicFramePr>
          <p:cNvPr id="732193" name="Object 33"/>
          <p:cNvGraphicFramePr>
            <a:graphicFrameLocks noChangeAspect="1"/>
          </p:cNvGraphicFramePr>
          <p:nvPr/>
        </p:nvGraphicFramePr>
        <p:xfrm>
          <a:off x="2771775" y="5175250"/>
          <a:ext cx="3098800" cy="774700"/>
        </p:xfrm>
        <a:graphic>
          <a:graphicData uri="http://schemas.openxmlformats.org/presentationml/2006/ole">
            <p:oleObj spid="_x0000_s732193" name="Equation" r:id="rId7" imgW="609480" imgH="152280" progId="Equation.DSMT4">
              <p:embed/>
            </p:oleObj>
          </a:graphicData>
        </a:graphic>
      </p:graphicFrame>
      <p:sp>
        <p:nvSpPr>
          <p:cNvPr id="732195" name="Text Box 35"/>
          <p:cNvSpPr txBox="1">
            <a:spLocks noChangeArrowheads="1"/>
          </p:cNvSpPr>
          <p:nvPr/>
        </p:nvSpPr>
        <p:spPr bwMode="auto">
          <a:xfrm>
            <a:off x="288925" y="2516188"/>
            <a:ext cx="8569325" cy="407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4"/>
              </a:buBlip>
              <a:tabLst>
                <a:tab pos="354013" algn="l"/>
              </a:tabLst>
            </a:pPr>
            <a:r>
              <a:rPr lang="ko-KR" altLang="en-US" sz="2000" b="0">
                <a:ea typeface="HY헤드라인M" pitchFamily="18" charset="-127"/>
              </a:rPr>
              <a:t>인수분해 </a:t>
            </a:r>
            <a:r>
              <a:rPr lang="ko-KR" altLang="en-US" sz="2000" b="0">
                <a:ea typeface="HY헤드라인M" pitchFamily="18" charset="-127"/>
                <a:sym typeface="Wingdings" pitchFamily="2" charset="2"/>
              </a:rPr>
              <a:t> 분석적 방법</a:t>
            </a:r>
            <a:r>
              <a:rPr lang="en-US" altLang="ko-KR" sz="2000" b="0">
                <a:ea typeface="HY헤드라인M" pitchFamily="18" charset="-127"/>
                <a:sym typeface="Wingdings" pitchFamily="2" charset="2"/>
              </a:rPr>
              <a:t>(analytic method)</a:t>
            </a:r>
            <a:endParaRPr lang="en-US" altLang="ko-KR" sz="2000" b="0"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3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73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1000"/>
                                        <p:tgtEl>
                                          <p:spTgt spid="73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3DD4608-CDED-44EC-A871-816F706D28DC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740354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수치해석</a:t>
            </a:r>
            <a:r>
              <a:rPr lang="en-US" altLang="ko-KR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~~~ </a:t>
            </a:r>
            <a:r>
              <a:rPr lang="ko-KR" altLang="en-US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왜 하나</a:t>
            </a:r>
            <a:r>
              <a:rPr lang="en-US" altLang="ko-KR" sz="2400" b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? </a:t>
            </a:r>
            <a:r>
              <a:rPr lang="en-US" altLang="ko-KR" sz="2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  <a:endParaRPr lang="en-US" altLang="ko-KR" sz="2400" b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</a:endParaRP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7669213" y="476250"/>
            <a:ext cx="13843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 b="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수치해석 강의 개요</a:t>
            </a:r>
            <a:endParaRPr lang="ko-KR" altLang="en-US" sz="1200" b="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298450" y="1052513"/>
            <a:ext cx="8569325" cy="742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4013" indent="-354013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b="0">
                <a:ea typeface="HY헤드라인M" pitchFamily="18" charset="-127"/>
              </a:rPr>
              <a:t>인수분해가 되지 않거나</a:t>
            </a:r>
            <a:r>
              <a:rPr lang="en-US" altLang="ko-KR" sz="2000" b="0">
                <a:ea typeface="HY헤드라인M" pitchFamily="18" charset="-127"/>
              </a:rPr>
              <a:t>, </a:t>
            </a:r>
            <a:r>
              <a:rPr lang="ko-KR" altLang="en-US" sz="2000" b="0">
                <a:ea typeface="HY헤드라인M" pitchFamily="18" charset="-127"/>
              </a:rPr>
              <a:t>고차원이거나</a:t>
            </a:r>
            <a:r>
              <a:rPr lang="en-US" altLang="ko-KR" sz="2000" b="0">
                <a:ea typeface="HY헤드라인M" pitchFamily="18" charset="-127"/>
              </a:rPr>
              <a:t>, </a:t>
            </a:r>
            <a:r>
              <a:rPr lang="ko-KR" altLang="en-US" sz="2000" b="0">
                <a:ea typeface="HY헤드라인M" pitchFamily="18" charset="-127"/>
              </a:rPr>
              <a:t>다항식이 아닌 경우는</a:t>
            </a:r>
            <a:r>
              <a:rPr lang="en-US" altLang="ko-KR" sz="2000" b="0">
                <a:ea typeface="HY헤드라인M" pitchFamily="18" charset="-127"/>
              </a:rPr>
              <a:t>?</a:t>
            </a:r>
            <a:br>
              <a:rPr lang="en-US" altLang="ko-KR" sz="2000" b="0">
                <a:ea typeface="HY헤드라인M" pitchFamily="18" charset="-127"/>
              </a:rPr>
            </a:br>
            <a:r>
              <a:rPr lang="en-US" altLang="ko-KR" sz="2000" b="0"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 b="0">
                <a:ea typeface="HY헤드라인M" pitchFamily="18" charset="-127"/>
              </a:rPr>
              <a:t>수치해석적 방법</a:t>
            </a: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23850" y="2060575"/>
            <a:ext cx="5040313" cy="3438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b="0">
                <a:ea typeface="HY헤드라인M" pitchFamily="18" charset="-127"/>
              </a:rPr>
              <a:t>Let </a:t>
            </a:r>
            <a:r>
              <a:rPr lang="en-US" altLang="ko-KR" b="0" i="1">
                <a:ea typeface="HY헤드라인M" pitchFamily="18" charset="-127"/>
              </a:rPr>
              <a:t>a</a:t>
            </a:r>
            <a:r>
              <a:rPr lang="en-US" altLang="ko-KR" b="0">
                <a:ea typeface="HY헤드라인M" pitchFamily="18" charset="-127"/>
              </a:rPr>
              <a:t> = 2.5, and </a:t>
            </a:r>
            <a:r>
              <a:rPr lang="en-US" altLang="ko-KR" b="0" i="1">
                <a:ea typeface="HY헤드라인M" pitchFamily="18" charset="-127"/>
              </a:rPr>
              <a:t>b</a:t>
            </a:r>
            <a:r>
              <a:rPr lang="en-US" altLang="ko-KR" b="0">
                <a:ea typeface="HY헤드라인M" pitchFamily="18" charset="-127"/>
              </a:rPr>
              <a:t> = 4.0. 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b="0" i="1">
                <a:ea typeface="HY헤드라인M" pitchFamily="18" charset="-127"/>
              </a:rPr>
              <a:t>f</a:t>
            </a:r>
            <a:r>
              <a:rPr lang="en-US" altLang="ko-KR" b="0">
                <a:ea typeface="HY헤드라인M" pitchFamily="18" charset="-127"/>
              </a:rPr>
              <a:t>(</a:t>
            </a:r>
            <a:r>
              <a:rPr lang="en-US" altLang="ko-KR" b="0" i="1">
                <a:ea typeface="HY헤드라인M" pitchFamily="18" charset="-127"/>
              </a:rPr>
              <a:t>a</a:t>
            </a:r>
            <a:r>
              <a:rPr lang="en-US" altLang="ko-KR" b="0">
                <a:ea typeface="HY헤드라인M" pitchFamily="18" charset="-127"/>
              </a:rPr>
              <a:t>) = </a:t>
            </a:r>
            <a:r>
              <a:rPr lang="en-US" altLang="ko-KR" b="0" i="1">
                <a:ea typeface="HY헤드라인M" pitchFamily="18" charset="-127"/>
              </a:rPr>
              <a:t>f</a:t>
            </a:r>
            <a:r>
              <a:rPr lang="en-US" altLang="ko-KR" b="0">
                <a:ea typeface="HY헤드라인M" pitchFamily="18" charset="-127"/>
              </a:rPr>
              <a:t>(2.5) = </a:t>
            </a:r>
            <a:r>
              <a:rPr lang="en-US" altLang="ko-KR" b="0">
                <a:ea typeface="HY헤드라인M" pitchFamily="18" charset="-127"/>
                <a:sym typeface="Symbol" pitchFamily="18" charset="2"/>
              </a:rPr>
              <a:t>0.375 &lt; 0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b="0" i="1">
                <a:ea typeface="HY헤드라인M" pitchFamily="18" charset="-127"/>
              </a:rPr>
              <a:t>f</a:t>
            </a:r>
            <a:r>
              <a:rPr lang="en-US" altLang="ko-KR" b="0">
                <a:ea typeface="HY헤드라인M" pitchFamily="18" charset="-127"/>
              </a:rPr>
              <a:t>(</a:t>
            </a:r>
            <a:r>
              <a:rPr lang="en-US" altLang="ko-KR" b="0" i="1">
                <a:ea typeface="HY헤드라인M" pitchFamily="18" charset="-127"/>
              </a:rPr>
              <a:t>b</a:t>
            </a:r>
            <a:r>
              <a:rPr lang="en-US" altLang="ko-KR" b="0">
                <a:ea typeface="HY헤드라인M" pitchFamily="18" charset="-127"/>
              </a:rPr>
              <a:t>) = </a:t>
            </a:r>
            <a:r>
              <a:rPr lang="en-US" altLang="ko-KR" b="0" i="1">
                <a:ea typeface="HY헤드라인M" pitchFamily="18" charset="-127"/>
              </a:rPr>
              <a:t>f</a:t>
            </a:r>
            <a:r>
              <a:rPr lang="en-US" altLang="ko-KR" b="0">
                <a:ea typeface="HY헤드라인M" pitchFamily="18" charset="-127"/>
              </a:rPr>
              <a:t>(4.0) = 6.0 &gt; 0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None/>
              <a:tabLst>
                <a:tab pos="268288" algn="l"/>
              </a:tabLst>
            </a:pPr>
            <a:r>
              <a:rPr lang="en-US" altLang="ko-KR" b="0">
                <a:ea typeface="HY헤드라인M" pitchFamily="18" charset="-127"/>
                <a:sym typeface="Wingdings" pitchFamily="2" charset="2"/>
              </a:rPr>
              <a:t> (2.5, 4) </a:t>
            </a:r>
            <a:r>
              <a:rPr lang="ko-KR" altLang="en-US" b="0">
                <a:ea typeface="HY헤드라인M" pitchFamily="18" charset="-127"/>
                <a:sym typeface="Wingdings" pitchFamily="2" charset="2"/>
              </a:rPr>
              <a:t>사이에 반드시 하나의 근이 존재한다</a:t>
            </a:r>
            <a:r>
              <a:rPr lang="en-US" altLang="ko-KR" b="0">
                <a:ea typeface="HY헤드라인M" pitchFamily="18" charset="-127"/>
                <a:sym typeface="Wingdings" pitchFamily="2" charset="2"/>
              </a:rPr>
              <a:t>.</a:t>
            </a:r>
            <a:endParaRPr lang="en-US" altLang="ko-KR" b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1500" b="0">
              <a:ea typeface="HY헤드라인M" pitchFamily="18" charset="-127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1500" b="0">
                <a:ea typeface="HY헤드라인M" pitchFamily="18" charset="-127"/>
              </a:rPr>
              <a:t>Thus, let </a:t>
            </a:r>
            <a:r>
              <a:rPr lang="en-US" altLang="ko-KR" sz="1500" b="0" i="1">
                <a:ea typeface="HY헤드라인M" pitchFamily="18" charset="-127"/>
              </a:rPr>
              <a:t>c</a:t>
            </a:r>
            <a:r>
              <a:rPr lang="en-US" altLang="ko-KR" sz="1500" b="0">
                <a:ea typeface="HY헤드라인M" pitchFamily="18" charset="-127"/>
              </a:rPr>
              <a:t> = (2.5, 4)/2 = 3.25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b="0" i="1">
                <a:ea typeface="HY헤드라인M" pitchFamily="18" charset="-127"/>
              </a:rPr>
              <a:t>f</a:t>
            </a:r>
            <a:r>
              <a:rPr lang="en-US" altLang="ko-KR" b="0">
                <a:ea typeface="HY헤드라인M" pitchFamily="18" charset="-127"/>
              </a:rPr>
              <a:t>(</a:t>
            </a:r>
            <a:r>
              <a:rPr lang="en-US" altLang="ko-KR" b="0" i="1">
                <a:ea typeface="HY헤드라인M" pitchFamily="18" charset="-127"/>
              </a:rPr>
              <a:t>c</a:t>
            </a:r>
            <a:r>
              <a:rPr lang="en-US" altLang="ko-KR" b="0">
                <a:ea typeface="HY헤드라인M" pitchFamily="18" charset="-127"/>
              </a:rPr>
              <a:t>) = </a:t>
            </a:r>
            <a:r>
              <a:rPr lang="en-US" altLang="ko-KR" b="0" i="1">
                <a:ea typeface="HY헤드라인M" pitchFamily="18" charset="-127"/>
              </a:rPr>
              <a:t>f</a:t>
            </a:r>
            <a:r>
              <a:rPr lang="en-US" altLang="ko-KR" b="0">
                <a:ea typeface="HY헤드라인M" pitchFamily="18" charset="-127"/>
              </a:rPr>
              <a:t>(3.25) = </a:t>
            </a:r>
            <a:r>
              <a:rPr lang="en-US" altLang="ko-KR" b="0">
                <a:ea typeface="HY헤드라인M" pitchFamily="18" charset="-127"/>
                <a:sym typeface="Symbol" pitchFamily="18" charset="2"/>
              </a:rPr>
              <a:t>0.70316 &lt; 0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None/>
              <a:tabLst>
                <a:tab pos="268288" algn="l"/>
              </a:tabLst>
            </a:pPr>
            <a:r>
              <a:rPr lang="en-US" altLang="ko-KR" b="0">
                <a:ea typeface="HY헤드라인M" pitchFamily="18" charset="-127"/>
                <a:sym typeface="Wingdings" pitchFamily="2" charset="2"/>
              </a:rPr>
              <a:t> (2.5, 3.25) </a:t>
            </a:r>
            <a:r>
              <a:rPr lang="ko-KR" altLang="en-US" b="0">
                <a:ea typeface="HY헤드라인M" pitchFamily="18" charset="-127"/>
                <a:sym typeface="Wingdings" pitchFamily="2" charset="2"/>
              </a:rPr>
              <a:t>사이에 반드시 하나의 근이 존재한다</a:t>
            </a:r>
            <a:r>
              <a:rPr lang="en-US" altLang="ko-KR" b="0">
                <a:ea typeface="HY헤드라인M" pitchFamily="18" charset="-127"/>
                <a:sym typeface="Wingdings" pitchFamily="2" charset="2"/>
              </a:rPr>
              <a:t>.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None/>
              <a:tabLst>
                <a:tab pos="268288" algn="l"/>
              </a:tabLst>
            </a:pPr>
            <a:endParaRPr lang="en-US" altLang="ko-KR" b="0">
              <a:ea typeface="HY헤드라인M" pitchFamily="18" charset="-127"/>
              <a:sym typeface="Symbol" pitchFamily="18" charset="2"/>
            </a:endParaRP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1500" b="0">
                <a:ea typeface="HY헤드라인M" pitchFamily="18" charset="-127"/>
              </a:rPr>
              <a:t>Thus, let </a:t>
            </a:r>
            <a:r>
              <a:rPr lang="en-US" altLang="ko-KR" sz="1500" b="0" i="1">
                <a:ea typeface="HY헤드라인M" pitchFamily="18" charset="-127"/>
              </a:rPr>
              <a:t>d</a:t>
            </a:r>
            <a:r>
              <a:rPr lang="en-US" altLang="ko-KR" sz="1500" b="0">
                <a:ea typeface="HY헤드라인M" pitchFamily="18" charset="-127"/>
              </a:rPr>
              <a:t> = (2.5, 3.25)/2 = 2.875</a:t>
            </a:r>
          </a:p>
          <a:p>
            <a:pPr marL="530225" lvl="1" indent="-236538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b="0" i="1">
                <a:ea typeface="HY헤드라인M" pitchFamily="18" charset="-127"/>
              </a:rPr>
              <a:t>…</a:t>
            </a:r>
            <a:endParaRPr lang="en-US" altLang="ko-KR" b="0">
              <a:ea typeface="HY헤드라인M" pitchFamily="18" charset="-127"/>
              <a:sym typeface="Symbol" pitchFamily="18" charset="2"/>
            </a:endParaRPr>
          </a:p>
        </p:txBody>
      </p:sp>
      <p:grpSp>
        <p:nvGrpSpPr>
          <p:cNvPr id="740392" name="Group 40"/>
          <p:cNvGrpSpPr>
            <a:grpSpLocks/>
          </p:cNvGrpSpPr>
          <p:nvPr/>
        </p:nvGrpSpPr>
        <p:grpSpPr bwMode="auto">
          <a:xfrm>
            <a:off x="5580063" y="2133600"/>
            <a:ext cx="3168650" cy="2808288"/>
            <a:chOff x="3515" y="1344"/>
            <a:chExt cx="1996" cy="1769"/>
          </a:xfrm>
        </p:grpSpPr>
        <p:sp>
          <p:nvSpPr>
            <p:cNvPr id="740380" name="Line 28"/>
            <p:cNvSpPr>
              <a:spLocks noChangeShapeType="1"/>
            </p:cNvSpPr>
            <p:nvPr/>
          </p:nvSpPr>
          <p:spPr bwMode="auto">
            <a:xfrm>
              <a:off x="3515" y="2478"/>
              <a:ext cx="19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0381" name="Line 29"/>
            <p:cNvSpPr>
              <a:spLocks noChangeShapeType="1"/>
            </p:cNvSpPr>
            <p:nvPr/>
          </p:nvSpPr>
          <p:spPr bwMode="auto">
            <a:xfrm flipV="1">
              <a:off x="3923" y="1344"/>
              <a:ext cx="0" cy="17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0382" name="Freeform 30"/>
            <p:cNvSpPr>
              <a:spLocks/>
            </p:cNvSpPr>
            <p:nvPr/>
          </p:nvSpPr>
          <p:spPr bwMode="auto">
            <a:xfrm>
              <a:off x="3787" y="1661"/>
              <a:ext cx="1724" cy="1187"/>
            </a:xfrm>
            <a:custGeom>
              <a:avLst/>
              <a:gdLst/>
              <a:ahLst/>
              <a:cxnLst>
                <a:cxn ang="0">
                  <a:pos x="0" y="1089"/>
                </a:cxn>
                <a:cxn ang="0">
                  <a:pos x="272" y="590"/>
                </a:cxn>
                <a:cxn ang="0">
                  <a:pos x="1043" y="1089"/>
                </a:cxn>
                <a:cxn ang="0">
                  <a:pos x="1724" y="0"/>
                </a:cxn>
              </a:cxnLst>
              <a:rect l="0" t="0" r="r" b="b"/>
              <a:pathLst>
                <a:path w="1724" h="1187">
                  <a:moveTo>
                    <a:pt x="0" y="1089"/>
                  </a:moveTo>
                  <a:cubicBezTo>
                    <a:pt x="49" y="839"/>
                    <a:pt x="98" y="590"/>
                    <a:pt x="272" y="590"/>
                  </a:cubicBezTo>
                  <a:cubicBezTo>
                    <a:pt x="446" y="590"/>
                    <a:pt x="801" y="1187"/>
                    <a:pt x="1043" y="1089"/>
                  </a:cubicBezTo>
                  <a:cubicBezTo>
                    <a:pt x="1285" y="991"/>
                    <a:pt x="1504" y="495"/>
                    <a:pt x="1724" y="0"/>
                  </a:cubicBezTo>
                </a:path>
              </a:pathLst>
            </a:cu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0383" name="Line 31"/>
            <p:cNvSpPr>
              <a:spLocks noChangeShapeType="1"/>
            </p:cNvSpPr>
            <p:nvPr/>
          </p:nvSpPr>
          <p:spPr bwMode="auto">
            <a:xfrm>
              <a:off x="4948" y="2341"/>
              <a:ext cx="0" cy="5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0384" name="Text Box 32"/>
            <p:cNvSpPr txBox="1">
              <a:spLocks noChangeArrowheads="1"/>
            </p:cNvSpPr>
            <p:nvPr/>
          </p:nvSpPr>
          <p:spPr bwMode="auto">
            <a:xfrm>
              <a:off x="4876" y="2115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a</a:t>
              </a:r>
            </a:p>
          </p:txBody>
        </p:sp>
        <p:sp>
          <p:nvSpPr>
            <p:cNvPr id="740385" name="Text Box 33"/>
            <p:cNvSpPr txBox="1">
              <a:spLocks noChangeArrowheads="1"/>
            </p:cNvSpPr>
            <p:nvPr/>
          </p:nvSpPr>
          <p:spPr bwMode="auto">
            <a:xfrm>
              <a:off x="5357" y="2489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b</a:t>
              </a:r>
            </a:p>
          </p:txBody>
        </p:sp>
        <p:sp>
          <p:nvSpPr>
            <p:cNvPr id="740386" name="Line 34"/>
            <p:cNvSpPr>
              <a:spLocks noChangeShapeType="1"/>
            </p:cNvSpPr>
            <p:nvPr/>
          </p:nvSpPr>
          <p:spPr bwMode="auto">
            <a:xfrm flipH="1">
              <a:off x="5420" y="1661"/>
              <a:ext cx="0" cy="8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0387" name="Line 35"/>
            <p:cNvSpPr>
              <a:spLocks noChangeShapeType="1"/>
            </p:cNvSpPr>
            <p:nvPr/>
          </p:nvSpPr>
          <p:spPr bwMode="auto">
            <a:xfrm flipH="1">
              <a:off x="5193" y="1888"/>
              <a:ext cx="0" cy="6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0388" name="Text Box 36"/>
            <p:cNvSpPr txBox="1">
              <a:spLocks noChangeArrowheads="1"/>
            </p:cNvSpPr>
            <p:nvPr/>
          </p:nvSpPr>
          <p:spPr bwMode="auto">
            <a:xfrm>
              <a:off x="5130" y="2478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c</a:t>
              </a:r>
            </a:p>
          </p:txBody>
        </p:sp>
        <p:sp>
          <p:nvSpPr>
            <p:cNvPr id="740389" name="Text Box 37"/>
            <p:cNvSpPr txBox="1">
              <a:spLocks noChangeArrowheads="1"/>
            </p:cNvSpPr>
            <p:nvPr/>
          </p:nvSpPr>
          <p:spPr bwMode="auto">
            <a:xfrm>
              <a:off x="4812" y="2496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rgbClr val="FF0000"/>
                  </a:solidFill>
                  <a:sym typeface="Symbol" pitchFamily="18" charset="2"/>
                </a:rPr>
                <a:t></a:t>
              </a:r>
            </a:p>
          </p:txBody>
        </p:sp>
        <p:sp>
          <p:nvSpPr>
            <p:cNvPr id="740390" name="Text Box 38"/>
            <p:cNvSpPr txBox="1">
              <a:spLocks noChangeArrowheads="1"/>
            </p:cNvSpPr>
            <p:nvPr/>
          </p:nvSpPr>
          <p:spPr bwMode="auto">
            <a:xfrm>
              <a:off x="5284" y="1706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740391" name="Text Box 39"/>
            <p:cNvSpPr txBox="1">
              <a:spLocks noChangeArrowheads="1"/>
            </p:cNvSpPr>
            <p:nvPr/>
          </p:nvSpPr>
          <p:spPr bwMode="auto">
            <a:xfrm>
              <a:off x="5057" y="2151"/>
              <a:ext cx="13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740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74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79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12922</TotalTime>
  <Words>759</Words>
  <Application>Microsoft Office PowerPoint</Application>
  <PresentationFormat>화면 슬라이드 쇼(4:3)</PresentationFormat>
  <Paragraphs>169</Paragraphs>
  <Slides>10</Slides>
  <Notes>9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기본 디자인</vt:lpstr>
      <vt:lpstr>연꽃 당초 무늬</vt:lpstr>
      <vt:lpstr>Equation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leebyunggook</cp:lastModifiedBy>
  <cp:revision>1318</cp:revision>
  <dcterms:created xsi:type="dcterms:W3CDTF">2003-03-03T08:07:33Z</dcterms:created>
  <dcterms:modified xsi:type="dcterms:W3CDTF">2011-03-02T01:00:07Z</dcterms:modified>
</cp:coreProperties>
</file>