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6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585" autoAdjust="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1"/>
          <p:cNvGrpSpPr/>
          <p:nvPr userDrawn="1"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BE4573E-F6AE-47E8-A5D7-4BCB2A2DFF86}" type="datetimeFigureOut">
              <a:rPr lang="en-US" smtClean="0"/>
              <a:pPr/>
              <a:t>10/12/2009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news.naver.com/main/read.nhn?mode=LSD&amp;mid=sec&amp;sid1=001&amp;oid=105&amp;aid=0000007256&amp;" TargetMode="External"/><Relationship Id="rId7" Type="http://schemas.openxmlformats.org/officeDocument/2006/relationships/hyperlink" Target="http://news.naver.com/main/read.nhn?mode=LSD&amp;mid=sec&amp;sid1=001&amp;oid=029&amp;aid=0000124779&amp;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news.naver.com/main/read.nhn?mode=LSD&amp;mid=sec&amp;sid1=104&amp;oid=003&amp;aid=0002390040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://news.naver.com/main/read.nhn?mode=LSD&amp;mid=sec&amp;sid1=105&amp;oid=293&amp;aid=000000327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ko-KR" altLang="en-US" sz="6000" dirty="0" smtClean="0">
                <a:ln w="18415" cmpd="sng">
                  <a:solidFill>
                    <a:schemeClr val="accent5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녹색 성장 포럼</a:t>
            </a:r>
            <a:r>
              <a:rPr lang="en-US" altLang="ko-KR" sz="6000" dirty="0" smtClean="0">
                <a:latin typeface="HY바다M" pitchFamily="18" charset="-127"/>
                <a:ea typeface="HY바다M" pitchFamily="18" charset="-127"/>
              </a:rPr>
              <a:t>.</a:t>
            </a:r>
            <a:r>
              <a:rPr lang="ko-KR" altLang="en-US" sz="6000" b="0" dirty="0" smtClean="0">
                <a:latin typeface="HY바다M" pitchFamily="18" charset="-127"/>
                <a:ea typeface="HY바다M" pitchFamily="18" charset="-127"/>
              </a:rPr>
              <a:t> </a:t>
            </a:r>
            <a:endParaRPr lang="ko-KR" altLang="en-US" sz="6000" b="0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2500" b="1" dirty="0" smtClean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멀티미디어 신기술 세미나</a:t>
            </a:r>
            <a:r>
              <a:rPr lang="en-US" altLang="ko-KR" sz="2500" b="1" dirty="0" smtClean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500" b="1" dirty="0" smtClean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en-US" altLang="ko-KR" sz="2500" b="1" dirty="0" smtClean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Green Effect.</a:t>
            </a:r>
            <a:endParaRPr lang="ko-KR" altLang="en-US" sz="25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그림 3" descr="%EB%8F%99%EC%84%9C%EB%8C%80%ED%95%99%EA%B5%90%20%EB%A1%9C%EA%B3%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4413" cy="1000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5842337"/>
            <a:ext cx="474360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altLang="ko-K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20031702 </a:t>
            </a:r>
            <a:r>
              <a:rPr lang="ko-KR" alt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게임</a:t>
            </a:r>
            <a:r>
              <a:rPr lang="en-US" altLang="ko-K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&amp;</a:t>
            </a:r>
            <a:r>
              <a:rPr lang="ko-KR" alt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멀티 </a:t>
            </a:r>
            <a:r>
              <a:rPr lang="en-US" altLang="ko-K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4</a:t>
            </a:r>
            <a:r>
              <a:rPr lang="ko-KR" alt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학년</a:t>
            </a:r>
            <a:endParaRPr lang="en-US" altLang="ko-KR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  <a:p>
            <a:r>
              <a:rPr lang="en-US" altLang="ko-K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                        </a:t>
            </a:r>
            <a:r>
              <a:rPr lang="ko-KR" alt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장 병하</a:t>
            </a:r>
            <a:r>
              <a:rPr lang="en-US" altLang="ko-K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.</a:t>
            </a:r>
            <a:endParaRPr lang="ko-KR" alt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바다M" pitchFamily="18" charset="-127"/>
              <a:ea typeface="HY바다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altLang="ko-KR" dirty="0" smtClean="0"/>
              <a:t>4</a:t>
            </a:r>
            <a:r>
              <a:rPr lang="en-US" altLang="ko-KR" dirty="0" smtClean="0"/>
              <a:t>. </a:t>
            </a:r>
            <a:r>
              <a:rPr lang="ko-KR" altLang="en-US" sz="3000" dirty="0" smtClean="0"/>
              <a:t>탐구 주제 </a:t>
            </a:r>
            <a:r>
              <a:rPr lang="en-US" altLang="ko-KR" sz="3500" dirty="0" smtClean="0"/>
              <a:t>- </a:t>
            </a:r>
            <a:r>
              <a:rPr lang="ko-KR" altLang="en-US" dirty="0" smtClean="0"/>
              <a:t>태양광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태양열 </a:t>
            </a:r>
            <a:r>
              <a:rPr lang="ko-KR" altLang="en-US" dirty="0" smtClean="0"/>
              <a:t>발전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ko-KR" sz="2500" dirty="0" smtClean="0"/>
          </a:p>
          <a:p>
            <a:pPr>
              <a:buNone/>
            </a:pPr>
            <a:endParaRPr lang="en-US" altLang="ko-KR" sz="2500" dirty="0" smtClean="0"/>
          </a:p>
          <a:p>
            <a:pPr>
              <a:buNone/>
            </a:pPr>
            <a:r>
              <a:rPr lang="ko-KR" alt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태양광 발전 </a:t>
            </a:r>
            <a: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태양전지를 </a:t>
            </a:r>
            <a:r>
              <a:rPr lang="ko-KR" alt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이용해서 </a:t>
            </a:r>
            <a:r>
              <a:rPr lang="ko-KR" alt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발전</a:t>
            </a:r>
            <a: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 (</a:t>
            </a:r>
            <a:r>
              <a:rPr lang="ko-KR" altLang="en-US" sz="2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능동식</a:t>
            </a:r>
            <a: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)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태양광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발전은 태양광을 쪼이게 되면 태양광을 바로 전기로 바꿔줄 수 있는 반도체 칩이 있습니다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이 반도체칩을 대량으로 모아서 태양광으로 전기를 발생시키는 장치입니다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buNone/>
            </a:pPr>
            <a:r>
              <a:rPr lang="ko-KR" alt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태양열 발전 </a:t>
            </a:r>
            <a: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:</a:t>
            </a:r>
            <a:r>
              <a:rPr lang="ko-KR" alt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태양열로 증기기관을 가동</a:t>
            </a:r>
            <a: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 (</a:t>
            </a:r>
            <a:r>
              <a:rPr lang="ko-KR" alt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수동식</a:t>
            </a:r>
            <a: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)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태양열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발전은 </a:t>
            </a:r>
            <a:r>
              <a:rPr lang="ko-KR" alt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반사판을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이용하여 태양열을 </a:t>
            </a:r>
            <a:r>
              <a:rPr lang="ko-KR" alt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집열시킨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다음에 그 </a:t>
            </a:r>
            <a:r>
              <a:rPr lang="ko-KR" alt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집열시킨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열로 물을 끓이고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거기서 발생하는 수증기를 이용해 발전기를 돌려서 발전을 하는 방식입니다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*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태양이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복사하는 열에너지를 흡수하여 열기관과 발전기를 움직여서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전기를 생산가능</a:t>
            </a:r>
            <a:endParaRPr lang="ko-KR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4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태양광 발전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4" name="내용 개체 틀 3" descr="2007092100367_0_cbyim2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071546"/>
            <a:ext cx="3000396" cy="2819648"/>
          </a:xfrm>
        </p:spPr>
      </p:pic>
      <p:sp>
        <p:nvSpPr>
          <p:cNvPr id="5" name="TextBox 4"/>
          <p:cNvSpPr txBox="1"/>
          <p:nvPr/>
        </p:nvSpPr>
        <p:spPr>
          <a:xfrm>
            <a:off x="1428728" y="3929066"/>
            <a:ext cx="2071702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fontAlgn="ctr"/>
            <a:r>
              <a:rPr lang="en-US" altLang="ko-KR" sz="1500" b="1" dirty="0" smtClean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   태양열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발전 인공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섬</a:t>
            </a:r>
            <a:endParaRPr lang="en-US" sz="1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pic>
        <p:nvPicPr>
          <p:cNvPr id="6" name="그림 5" descr="NISI20081120_0000285334_w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142984"/>
            <a:ext cx="3369717" cy="2143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7687" y="3357562"/>
            <a:ext cx="4071966" cy="323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일본 </a:t>
            </a:r>
            <a:r>
              <a:rPr lang="ko-KR" altLang="en-US" sz="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미에현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 </a:t>
            </a:r>
            <a:r>
              <a:rPr lang="ko-KR" altLang="en-US" sz="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카메야마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 시에 위치한 샤프 </a:t>
            </a:r>
            <a:r>
              <a:rPr lang="ko-KR" altLang="en-US" sz="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카메야마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공장</a:t>
            </a:r>
            <a:r>
              <a:rPr lang="en-US" altLang="ko-KR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.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그림 7" descr="2008080519410990707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4286256"/>
            <a:ext cx="2974934" cy="1900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728" y="6286520"/>
            <a:ext cx="2146742" cy="3231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/>
              </a:rPr>
              <a:t>파워 </a:t>
            </a:r>
            <a:r>
              <a:rPr lang="ko-KR" altLang="en-US" sz="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/>
              </a:rPr>
              <a:t>퍼스</a:t>
            </a:r>
            <a:r>
              <a:rPr lang="en-US" altLang="ko-KR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/>
              </a:rPr>
              <a:t>(</a:t>
            </a:r>
            <a:r>
              <a:rPr 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/>
              </a:rPr>
              <a:t>Power Purse)</a:t>
            </a:r>
            <a:endParaRPr lang="ko-KR" altLang="en-US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그림 9" descr="sundrv_500_id2coo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066" y="3714752"/>
            <a:ext cx="2948503" cy="25003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2132" y="6257836"/>
            <a:ext cx="2040943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/>
              </a:rPr>
              <a:t>태양광 충전기 </a:t>
            </a:r>
            <a:r>
              <a:rPr lang="ko-KR" altLang="en-US" sz="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/>
              </a:rPr>
              <a:t>선드라이브</a:t>
            </a:r>
            <a:endParaRPr lang="en-US" altLang="ko-KR" sz="1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4.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태양열 발전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&amp; 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환경 친화적 주택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4" name="내용 개체 틀 3" descr="2009100936441_20091012928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1214422"/>
            <a:ext cx="4622460" cy="1428760"/>
          </a:xfrm>
        </p:spPr>
      </p:pic>
      <p:pic>
        <p:nvPicPr>
          <p:cNvPr id="5" name="그림 4" descr="%C5%C2%BE%E7%BF%AD%BF%C2%BC%F6%B1%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3286148" cy="2464611"/>
          </a:xfrm>
          <a:prstGeom prst="rect">
            <a:avLst/>
          </a:prstGeom>
        </p:spPr>
      </p:pic>
      <p:pic>
        <p:nvPicPr>
          <p:cNvPr id="6" name="그림 5" descr="2009100935051_20091012929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786190"/>
            <a:ext cx="3143272" cy="2903240"/>
          </a:xfrm>
          <a:prstGeom prst="rect">
            <a:avLst/>
          </a:prstGeom>
        </p:spPr>
      </p:pic>
      <p:pic>
        <p:nvPicPr>
          <p:cNvPr id="7" name="그림 6" descr="2009100929511_20091012926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2786058"/>
            <a:ext cx="4646407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Q&amp;A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 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출처 및 참고 사이트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도표 및 녹색성장 내용</a:t>
            </a:r>
            <a:r>
              <a:rPr lang="en-US" altLang="ko-K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buNone/>
            </a:pPr>
            <a:r>
              <a:rPr lang="ko-KR" altLang="en-US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녹색성장 위원회 </a:t>
            </a:r>
            <a: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http</a:t>
            </a:r>
            <a:r>
              <a:rPr lang="en-US" altLang="ko-KR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://www.greengrowth.go.kr/index.do </a:t>
            </a:r>
          </a:p>
          <a:p>
            <a:pPr>
              <a:buNone/>
            </a:pPr>
            <a:endParaRPr lang="en-US" altLang="ko-KR" sz="3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pPr>
              <a:buNone/>
            </a:pP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이미지 </a:t>
            </a:r>
            <a:r>
              <a:rPr lang="en-US" altLang="ko-K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- </a:t>
            </a: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링크로 각 출처를 연결</a:t>
            </a:r>
            <a:r>
              <a:rPr lang="en-US" altLang="ko-K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buNone/>
            </a:pPr>
            <a:endParaRPr lang="en-US" altLang="ko-KR" sz="3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pPr>
              <a:buNone/>
            </a:pPr>
            <a:r>
              <a:rPr lang="ko-KR" altLang="en-US" sz="3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구글</a:t>
            </a: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및 </a:t>
            </a:r>
            <a:r>
              <a:rPr lang="ko-KR" altLang="en-US" sz="3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네이버</a:t>
            </a:r>
            <a:r>
              <a:rPr lang="en-US" altLang="ko-K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검색</a:t>
            </a:r>
            <a:r>
              <a:rPr lang="en-US" altLang="ko-K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ko-KR" sz="6000" dirty="0" smtClean="0">
                <a:latin typeface="HY바다M" pitchFamily="18" charset="-127"/>
                <a:ea typeface="HY바다M" pitchFamily="18" charset="-127"/>
              </a:rPr>
              <a:t>          Q&amp;A.</a:t>
            </a:r>
            <a:endParaRPr lang="ko-KR" altLang="en-US" sz="6000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954396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>
              <a:buNone/>
            </a:pPr>
            <a:r>
              <a:rPr lang="ko-KR" altLang="en-US" sz="6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질문 있으시면 해주십시오</a:t>
            </a:r>
            <a:r>
              <a:rPr lang="en-US" altLang="ko-K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ko-KR" altLang="en-US" sz="4500" dirty="0" smtClean="0">
                <a:latin typeface="HY바다M" pitchFamily="18" charset="-127"/>
                <a:ea typeface="HY바다M" pitchFamily="18" charset="-127"/>
              </a:rPr>
              <a:t>목</a:t>
            </a:r>
            <a:r>
              <a:rPr lang="ko-KR" altLang="en-US" sz="4500" dirty="0" smtClean="0">
                <a:latin typeface="HY바다M" pitchFamily="18" charset="-127"/>
                <a:ea typeface="HY바다M" pitchFamily="18" charset="-127"/>
              </a:rPr>
              <a:t>차</a:t>
            </a:r>
            <a:r>
              <a:rPr lang="en-US" altLang="ko-KR" sz="4500" dirty="0" smtClean="0">
                <a:latin typeface="HY바다M" pitchFamily="18" charset="-127"/>
                <a:ea typeface="HY바다M" pitchFamily="18" charset="-127"/>
              </a:rPr>
              <a:t>.</a:t>
            </a:r>
            <a:endParaRPr lang="ko-KR" altLang="en-US" sz="4500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1. </a:t>
            </a: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녹색 성장의 이해</a:t>
            </a:r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.</a:t>
            </a: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p3</a:t>
            </a:r>
          </a:p>
          <a:p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2. </a:t>
            </a: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녹색 성장의 이유</a:t>
            </a:r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.</a:t>
            </a: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p4</a:t>
            </a:r>
          </a:p>
          <a:p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3. </a:t>
            </a: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우리나라 녹색 성장의 비전</a:t>
            </a:r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.</a:t>
            </a: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p5</a:t>
            </a:r>
          </a:p>
          <a:p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4. </a:t>
            </a: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탐구 주제 </a:t>
            </a: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태양광</a:t>
            </a:r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, </a:t>
            </a: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태양열 발전</a:t>
            </a:r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.</a:t>
            </a: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 </a:t>
            </a:r>
            <a:endParaRPr lang="en-US" altLang="ko-KR" sz="3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Y바다M" pitchFamily="18" charset="-127"/>
              <a:ea typeface="HY바다M" pitchFamily="18" charset="-127"/>
            </a:endParaRPr>
          </a:p>
          <a:p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5.</a:t>
            </a: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 출처 및 참고</a:t>
            </a:r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.</a:t>
            </a:r>
            <a:r>
              <a:rPr lang="ko-KR" alt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P7</a:t>
            </a:r>
          </a:p>
          <a:p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    Q&amp;A</a:t>
            </a:r>
            <a:r>
              <a:rPr lang="en-US" altLang="ko-K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바다M" pitchFamily="18" charset="-127"/>
                <a:ea typeface="HY바다M" pitchFamily="18" charset="-127"/>
              </a:rPr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1. 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녹색 성장의 이해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4" name="내용 개체 틀 3" descr="green_img_0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7923089" cy="4058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2 . 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녹색 성장의 이유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006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altLang="ko-KR" sz="3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en-US" altLang="ko-KR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1).</a:t>
            </a:r>
            <a:r>
              <a:rPr lang="ko-KR" alt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지구 온난화 </a:t>
            </a:r>
            <a:r>
              <a:rPr lang="en-US" altLang="ko-KR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buNone/>
            </a:pP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  -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지구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온난화로 인한 환경위기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심화</a:t>
            </a: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buNone/>
            </a:pP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  -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한국은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지구 온난화에 취약하며 직접적인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영향</a:t>
            </a: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endParaRPr lang="en-US" altLang="ko-KR" sz="20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pPr>
              <a:buNone/>
            </a:pPr>
            <a:r>
              <a:rPr lang="en-US" altLang="ko-KR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en-US" altLang="ko-KR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2).</a:t>
            </a:r>
            <a:r>
              <a:rPr lang="ko-KR" alt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에너지 위기</a:t>
            </a:r>
            <a:r>
              <a:rPr lang="en-US" altLang="ko-KR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buNone/>
            </a:pP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  -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글로벌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에너지</a:t>
            </a: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·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자원 고갈 위기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심화</a:t>
            </a: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buNone/>
            </a:pP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  -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우리나라는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화석연료에 대한 수입의존도가 높은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구조</a:t>
            </a: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endParaRPr lang="en-US" altLang="ko-KR" sz="20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pPr>
              <a:buNone/>
            </a:pPr>
            <a:r>
              <a:rPr lang="en-US" altLang="ko-KR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(3).</a:t>
            </a:r>
            <a:r>
              <a:rPr lang="ko-KR" alt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신 성장 동력 </a:t>
            </a:r>
            <a:r>
              <a:rPr lang="ko-KR" alt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창출 필요성</a:t>
            </a:r>
            <a:r>
              <a:rPr lang="en-US" altLang="ko-KR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buNone/>
            </a:pP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  -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경제위기 타개</a:t>
            </a: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에너지 자립도를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위한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선진국을 중심으로 </a:t>
            </a:r>
            <a:endParaRPr lang="en-US" altLang="ko-KR" sz="20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 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녹색성장에 대한 관심 확산</a:t>
            </a: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endParaRPr lang="en-US" altLang="ko-KR" sz="20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  -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우리나라는 최근 저성장 국면 진입</a:t>
            </a: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endParaRPr lang="en-US" altLang="ko-KR" sz="20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pPr>
              <a:buNone/>
            </a:pPr>
            <a:r>
              <a:rPr lang="en-US" altLang="ko-KR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(4).</a:t>
            </a:r>
            <a:r>
              <a:rPr lang="ko-KR" altLang="en-US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새로운 패러다임으로 전환 필요</a:t>
            </a:r>
            <a:r>
              <a:rPr lang="en-US" altLang="ko-KR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buNone/>
            </a:pP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  </a:t>
            </a: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-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기존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경제성장 패러다임의 한계에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직면</a:t>
            </a: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buNone/>
            </a:pP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  </a:t>
            </a: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-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패러다임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전환을 통한 새로운 국가발전의 </a:t>
            </a:r>
            <a:r>
              <a:rPr lang="ko-KR" altLang="en-US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계기</a:t>
            </a:r>
            <a:r>
              <a:rPr lang="en-US" altLang="ko-KR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endParaRPr lang="en-US" altLang="ko-KR" sz="20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2 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녹색 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성장의 이유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 (4- 1)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(1) </a:t>
            </a:r>
            <a:r>
              <a:rPr lang="ko-KR" alt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지구 온난화</a:t>
            </a:r>
            <a:r>
              <a:rPr lang="en-US" altLang="ko-K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4357694"/>
            <a:ext cx="428627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 smtClean="0"/>
          </a:p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지구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온난화로 인한 환경위기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심화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-</a:t>
            </a:r>
            <a:r>
              <a:rPr lang="ko-KR" alt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지구 </a:t>
            </a:r>
            <a:r>
              <a:rPr lang="ko-KR" alt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온난화는 인류생존의 위협요인으로 </a:t>
            </a:r>
            <a:r>
              <a:rPr lang="ko-KR" alt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작용</a:t>
            </a:r>
            <a:r>
              <a:rPr lang="en-US" altLang="ko-K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</a:br>
            <a:r>
              <a:rPr lang="en-US" altLang="ko-K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-</a:t>
            </a:r>
            <a:r>
              <a:rPr lang="ko-KR" altLang="en-US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가뭄ㆍ홍수ㆍ폭염</a:t>
            </a:r>
            <a:r>
              <a:rPr lang="en-US" altLang="ko-K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생태계 파괴 등의 형태로 </a:t>
            </a:r>
            <a:endParaRPr lang="en-US" altLang="ko-KR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표출</a:t>
            </a:r>
            <a:r>
              <a:rPr lang="en-US" altLang="ko-K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en-US" altLang="ko-KR" sz="1600" dirty="0" smtClean="0"/>
          </a:p>
          <a:p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572008"/>
            <a:ext cx="45239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한국은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지구 온난화에 취약하며 직접적인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영향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-</a:t>
            </a:r>
            <a:r>
              <a:rPr lang="ko-KR" alt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국내 </a:t>
            </a:r>
            <a:r>
              <a:rPr lang="ko-KR" alt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평균기온 </a:t>
            </a:r>
            <a:r>
              <a:rPr lang="ko-KR" alt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상승률은 </a:t>
            </a:r>
            <a:r>
              <a:rPr lang="ko-KR" alt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세계 평균수준을 크게 상회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</a:br>
            <a:r>
              <a:rPr lang="en-US" altLang="ko-K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-</a:t>
            </a:r>
            <a:r>
              <a:rPr lang="ko-KR" alt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지구 </a:t>
            </a:r>
            <a:r>
              <a:rPr lang="ko-KR" alt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온난화에 따른 한반도 영향 </a:t>
            </a:r>
            <a:r>
              <a:rPr lang="ko-KR" alt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심화</a:t>
            </a:r>
            <a:endParaRPr lang="ko-KR" altLang="en-US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endParaRPr lang="ko-KR" altLang="en-US" dirty="0"/>
          </a:p>
        </p:txBody>
      </p:sp>
      <p:pic>
        <p:nvPicPr>
          <p:cNvPr id="14" name="그림 13" descr="green_img_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8702918" cy="2741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2.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녹색 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성장의 이유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 (4- 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2)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(2) </a:t>
            </a:r>
            <a:r>
              <a:rPr lang="ko-KR" alt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에너지 위기</a:t>
            </a:r>
            <a:r>
              <a:rPr lang="en-US" altLang="ko-K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4" name="그림 3" descr="green_img_0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8760084" cy="2786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857760"/>
            <a:ext cx="421484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글로벌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에너지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·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자원 고갈 위기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심화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)</a:t>
            </a:r>
          </a:p>
          <a:p>
            <a:r>
              <a:rPr lang="en-US" altLang="ko-KR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-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전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세계적 경제성장 및 </a:t>
            </a:r>
            <a:r>
              <a:rPr lang="ko-KR" altLang="en-US" sz="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신흥경제국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수요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증가로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에너지</a:t>
            </a:r>
            <a:r>
              <a:rPr lang="en-US" altLang="ko-KR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수급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불균형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심화</a:t>
            </a:r>
            <a:r>
              <a:rPr lang="en-US" altLang="ko-KR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endParaRPr lang="en-US" altLang="ko-KR" sz="1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-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화석연료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중심의 에너지 소비구조는 자원고갈을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가속화</a:t>
            </a:r>
            <a:endParaRPr lang="ko-KR" altLang="en-US" sz="1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-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화석연료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과다사용으로 온실가스 배출량도 급격히 </a:t>
            </a:r>
            <a:r>
              <a:rPr lang="ko-KR" altLang="en-US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증가</a:t>
            </a:r>
            <a:r>
              <a:rPr lang="en-US" altLang="ko-KR" sz="1500" dirty="0" smtClean="0">
                <a:latin typeface="휴먼편지체" pitchFamily="18" charset="-127"/>
                <a:ea typeface="휴먼편지체" pitchFamily="18" charset="-127"/>
              </a:rPr>
              <a:t>.</a:t>
            </a:r>
            <a:r>
              <a:rPr lang="ko-KR" altLang="en-US" sz="15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endParaRPr lang="ko-KR" altLang="en-US" sz="1500" dirty="0" smtClean="0">
              <a:latin typeface="휴먼편지체" pitchFamily="18" charset="-127"/>
              <a:ea typeface="휴먼편지체" pitchFamily="18" charset="-127"/>
            </a:endParaRPr>
          </a:p>
          <a:p>
            <a:endParaRPr lang="ko-KR" alt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4321846" y="4857760"/>
            <a:ext cx="48221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우리나라는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화석연료에 대한 수입의존도가 높은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구조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)</a:t>
            </a:r>
          </a:p>
          <a:p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-</a:t>
            </a:r>
            <a:r>
              <a:rPr lang="ko-KR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화석연료 </a:t>
            </a:r>
            <a:r>
              <a:rPr lang="ko-KR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의존도가 높고</a:t>
            </a: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신재생에너지</a:t>
            </a:r>
            <a:r>
              <a:rPr lang="ko-KR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보급 수준 </a:t>
            </a:r>
            <a:r>
              <a:rPr lang="ko-KR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미미</a:t>
            </a: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r>
              <a:rPr lang="ko-KR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ko-KR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</a:b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-</a:t>
            </a:r>
            <a:r>
              <a:rPr lang="ko-KR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에너지의 </a:t>
            </a: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97%</a:t>
            </a:r>
            <a:r>
              <a:rPr lang="ko-KR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를 수입에 의존</a:t>
            </a: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가격 변동에 </a:t>
            </a:r>
            <a:r>
              <a:rPr lang="ko-KR" alt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민감</a:t>
            </a:r>
            <a:r>
              <a:rPr lang="en-US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r>
              <a:rPr lang="ko-KR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</a:t>
            </a:r>
            <a:endParaRPr lang="ko-KR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2.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녹색 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성장의 이유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 (4- 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3)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(3)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신 성장 동력 창출 필요성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  <a:p>
            <a:endParaRPr lang="ko-KR" altLang="en-US" dirty="0"/>
          </a:p>
        </p:txBody>
      </p:sp>
      <p:pic>
        <p:nvPicPr>
          <p:cNvPr id="4" name="그림 3" descr="green_img_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6357982" cy="4112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6000768"/>
            <a:ext cx="837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경쟁우위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산업발전을 통해 비약적 성장을 거두었으나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최근 새로운 경제성장 동력 확보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필요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</a:b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-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GDP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규모 ’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93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년 세계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12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위를 기록한 이래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15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년간 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11~13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위로 정체 중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2.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녹색 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성장의 이유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 (4- 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4)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(4).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새로운 패러다임으로 전환 필요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ko-KR" altLang="en-US" dirty="0"/>
          </a:p>
        </p:txBody>
      </p:sp>
      <p:pic>
        <p:nvPicPr>
          <p:cNvPr id="4" name="그림 3" descr="4_hiksan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857364"/>
            <a:ext cx="6184185" cy="4143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7422" y="6215082"/>
            <a:ext cx="443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패러다임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전환을 통한 새로운 국가발전의 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계기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3.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우리나라 녹색 성장의 비전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 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4" name="내용 개체 틀 3" descr="about_img_0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214422"/>
            <a:ext cx="6116923" cy="52014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우주 테마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우주 테마</Template>
  <TotalTime>191</TotalTime>
  <Words>527</Words>
  <Application>Microsoft Office PowerPoint</Application>
  <PresentationFormat>화면 슬라이드 쇼(4:3)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우주 테마</vt:lpstr>
      <vt:lpstr>녹색 성장 포럼. </vt:lpstr>
      <vt:lpstr>목차.</vt:lpstr>
      <vt:lpstr>1. 녹색 성장의 이해.</vt:lpstr>
      <vt:lpstr>2 . 녹색 성장의 이유.</vt:lpstr>
      <vt:lpstr>2 .녹색 성장의 이유. (4- 1)</vt:lpstr>
      <vt:lpstr>2.녹색 성장의 이유. (4- 2)</vt:lpstr>
      <vt:lpstr>2.녹색 성장의 이유. (4- 3)</vt:lpstr>
      <vt:lpstr>2.녹색 성장의 이유. (4- 4)</vt:lpstr>
      <vt:lpstr>3.우리나라 녹색 성장의 비전. </vt:lpstr>
      <vt:lpstr>4. 탐구 주제 - 태양광, 태양열 발전.</vt:lpstr>
      <vt:lpstr>4.태양광 발전.</vt:lpstr>
      <vt:lpstr>4.태양열 발전 &amp; 환경 친화적 주택.</vt:lpstr>
      <vt:lpstr>Q&amp;A. 출처 및 참고 사이트. </vt:lpstr>
      <vt:lpstr>          Q&amp;A.</vt:lpstr>
    </vt:vector>
  </TitlesOfParts>
  <Company>sega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Haya</dc:creator>
  <cp:lastModifiedBy>Haya</cp:lastModifiedBy>
  <cp:revision>20</cp:revision>
  <dcterms:created xsi:type="dcterms:W3CDTF">2009-10-12T14:28:43Z</dcterms:created>
  <dcterms:modified xsi:type="dcterms:W3CDTF">2009-10-12T17:43:10Z</dcterms:modified>
</cp:coreProperties>
</file>