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87" r:id="rId2"/>
    <p:sldId id="288" r:id="rId3"/>
    <p:sldId id="289" r:id="rId4"/>
    <p:sldId id="290" r:id="rId5"/>
    <p:sldId id="307" r:id="rId6"/>
    <p:sldId id="299" r:id="rId7"/>
    <p:sldId id="300" r:id="rId8"/>
    <p:sldId id="309" r:id="rId9"/>
    <p:sldId id="310" r:id="rId10"/>
    <p:sldId id="302" r:id="rId11"/>
  </p:sldIdLst>
  <p:sldSz cx="9144000" cy="6858000" type="screen4x3"/>
  <p:notesSz cx="6669088" cy="9820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1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1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1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1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00" autoAdjust="0"/>
  </p:normalViewPr>
  <p:slideViewPr>
    <p:cSldViewPr snapToGrid="0">
      <p:cViewPr>
        <p:scale>
          <a:sx n="125" d="100"/>
          <a:sy n="125" d="100"/>
        </p:scale>
        <p:origin x="-1470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7557"/>
            <a:ext cx="2889938" cy="4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327557"/>
            <a:ext cx="2889938" cy="4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40871B31-D2E6-4BFB-8063-8B162C69C7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de-DE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de-DE" altLang="ko-K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6600"/>
            <a:ext cx="4910138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64631"/>
            <a:ext cx="5335270" cy="4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7557"/>
            <a:ext cx="2889938" cy="4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de-DE" altLang="ko-K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27557"/>
            <a:ext cx="2889938" cy="4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FECB3E24-139F-49CB-A1E5-AB8C865C2860}" type="slidenum">
              <a:rPr lang="de-DE" altLang="ko-KR"/>
              <a:pPr>
                <a:defRPr/>
              </a:pPr>
              <a:t>‹#›</a:t>
            </a:fld>
            <a:endParaRPr lang="de-DE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52405-B79C-490A-A566-DBC714BA3952}" type="slidenum">
              <a:rPr lang="de-DE" altLang="ko-KR" smtClean="0"/>
              <a:pPr/>
              <a:t>1</a:t>
            </a:fld>
            <a:endParaRPr lang="de-DE" altLang="ko-KR" smtClean="0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780694" y="9332672"/>
            <a:ext cx="2888394" cy="48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05D562-B4CF-48AD-894C-2C25D5294ED4}" type="slidenum">
              <a:rPr lang="en-GB" altLang="ko-KR" sz="1300">
                <a:ea typeface="굴림" pitchFamily="50" charset="-127"/>
              </a:rPr>
              <a:pPr algn="r" defTabSz="947738"/>
              <a:t>1</a:t>
            </a:fld>
            <a:endParaRPr lang="en-GB" altLang="ko-KR" sz="1300">
              <a:ea typeface="굴림" pitchFamily="50" charset="-127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1725" cy="3684588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64631"/>
            <a:ext cx="4890665" cy="4419124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B9B23-59F0-4CCA-B6C5-CD244BE7C309}" type="slidenum">
              <a:rPr lang="de-DE" altLang="ko-KR" smtClean="0"/>
              <a:pPr/>
              <a:t>10</a:t>
            </a:fld>
            <a:endParaRPr lang="de-DE" altLang="ko-K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1725" cy="36845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64631"/>
            <a:ext cx="4890665" cy="4419124"/>
          </a:xfrm>
          <a:noFill/>
          <a:ln/>
        </p:spPr>
        <p:txBody>
          <a:bodyPr/>
          <a:lstStyle/>
          <a:p>
            <a:pPr eaLnBrk="1" hangingPunct="1"/>
            <a:endParaRPr lang="ko-KR" altLang="ko-KR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A34B9-3146-4B00-93B8-59C24CB15BA5}" type="slidenum">
              <a:rPr lang="de-DE" altLang="ko-KR" smtClean="0"/>
              <a:pPr/>
              <a:t>2</a:t>
            </a:fld>
            <a:endParaRPr lang="de-DE" altLang="ko-KR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1725" cy="3684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64631"/>
            <a:ext cx="4890665" cy="4419124"/>
          </a:xfrm>
          <a:noFill/>
          <a:ln/>
        </p:spPr>
        <p:txBody>
          <a:bodyPr/>
          <a:lstStyle/>
          <a:p>
            <a:pPr eaLnBrk="1" hangingPunct="1"/>
            <a:endParaRPr lang="ko-KR" altLang="ko-KR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B9B23-59F0-4CCA-B6C5-CD244BE7C309}" type="slidenum">
              <a:rPr lang="de-DE" altLang="ko-KR" smtClean="0"/>
              <a:pPr/>
              <a:t>3</a:t>
            </a:fld>
            <a:endParaRPr lang="de-DE" altLang="ko-K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1725" cy="36845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64631"/>
            <a:ext cx="4890665" cy="4419124"/>
          </a:xfrm>
          <a:noFill/>
          <a:ln/>
        </p:spPr>
        <p:txBody>
          <a:bodyPr/>
          <a:lstStyle/>
          <a:p>
            <a:pPr eaLnBrk="1" hangingPunct="1"/>
            <a:endParaRPr lang="ko-KR" altLang="ko-KR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B9B23-59F0-4CCA-B6C5-CD244BE7C309}" type="slidenum">
              <a:rPr lang="de-DE" altLang="ko-KR" smtClean="0"/>
              <a:pPr/>
              <a:t>4</a:t>
            </a:fld>
            <a:endParaRPr lang="de-DE" altLang="ko-K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1725" cy="36845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64631"/>
            <a:ext cx="4890665" cy="4419124"/>
          </a:xfrm>
          <a:noFill/>
          <a:ln/>
        </p:spPr>
        <p:txBody>
          <a:bodyPr/>
          <a:lstStyle/>
          <a:p>
            <a:pPr eaLnBrk="1" hangingPunct="1"/>
            <a:endParaRPr lang="ko-KR" altLang="ko-KR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64256-3430-480D-8200-1A9D1843FB6E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0138" cy="36830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598" y="4662786"/>
            <a:ext cx="5335893" cy="442092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B9B23-59F0-4CCA-B6C5-CD244BE7C309}" type="slidenum">
              <a:rPr lang="de-DE" altLang="ko-KR" smtClean="0"/>
              <a:pPr/>
              <a:t>6</a:t>
            </a:fld>
            <a:endParaRPr lang="de-DE" altLang="ko-K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1725" cy="36845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64631"/>
            <a:ext cx="4890665" cy="4419124"/>
          </a:xfrm>
          <a:noFill/>
          <a:ln/>
        </p:spPr>
        <p:txBody>
          <a:bodyPr/>
          <a:lstStyle/>
          <a:p>
            <a:pPr eaLnBrk="1" hangingPunct="1"/>
            <a:endParaRPr lang="ko-KR" altLang="ko-KR" noProof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B9B23-59F0-4CCA-B6C5-CD244BE7C309}" type="slidenum">
              <a:rPr lang="de-DE" altLang="ko-KR" smtClean="0"/>
              <a:pPr/>
              <a:t>7</a:t>
            </a:fld>
            <a:endParaRPr lang="de-DE" altLang="ko-K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1725" cy="36845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64631"/>
            <a:ext cx="4890665" cy="4419124"/>
          </a:xfrm>
          <a:noFill/>
          <a:ln/>
        </p:spPr>
        <p:txBody>
          <a:bodyPr/>
          <a:lstStyle/>
          <a:p>
            <a:pPr eaLnBrk="1" hangingPunct="1"/>
            <a:endParaRPr lang="ko-KR" altLang="ko-KR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3123F-55BE-4859-949E-B7B82AE44926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0138" cy="3683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598" y="4662786"/>
            <a:ext cx="5335893" cy="442092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76866" y="9327142"/>
            <a:ext cx="2890665" cy="4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51" tIns="45075" rIns="90151" bIns="45075" anchor="b"/>
          <a:lstStyle/>
          <a:p>
            <a:pPr algn="r"/>
            <a:fld id="{D985B1F6-AA85-4E64-B90A-9D7E1E1C6FB8}" type="slidenum">
              <a:rPr lang="en-US" altLang="ko-KR" sz="1200">
                <a:latin typeface="굴림" charset="-127"/>
                <a:ea typeface="굴림" charset="-127"/>
              </a:rPr>
              <a:pPr algn="r"/>
              <a:t>9</a:t>
            </a:fld>
            <a:endParaRPr lang="en-US" altLang="ko-KR" sz="1200" dirty="0">
              <a:latin typeface="굴림" charset="-127"/>
              <a:ea typeface="굴림" charset="-127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0138" cy="36830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598" y="4662786"/>
            <a:ext cx="5335893" cy="442092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20700" y="4584700"/>
            <a:ext cx="7485063" cy="1081088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20700" y="5748338"/>
            <a:ext cx="75104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ADD0-02A7-4EC1-B4C7-147C9A6E52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ko-KR" smtClean="0"/>
              <a:t>Textmasterformate durch Klicken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ko-KR" smtClean="0"/>
              <a:t>Klicken Sie, um das Titelformat zu bearbeiten</a:t>
            </a:r>
          </a:p>
        </p:txBody>
      </p:sp>
      <p:sp>
        <p:nvSpPr>
          <p:cNvPr id="110601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508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30250" y="4848225"/>
            <a:ext cx="7921625" cy="552450"/>
          </a:xfrm>
        </p:spPr>
        <p:txBody>
          <a:bodyPr/>
          <a:lstStyle/>
          <a:p>
            <a:pPr algn="ctr" eaLnBrk="1" hangingPunct="1"/>
            <a:r>
              <a:rPr lang="ko-KR" altLang="en-US" noProof="1" smtClean="0">
                <a:latin typeface="휴먼모음T" pitchFamily="18" charset="-127"/>
                <a:ea typeface="휴먼모음T" pitchFamily="18" charset="-127"/>
              </a:rPr>
              <a:t>닌텐도 </a:t>
            </a:r>
            <a:r>
              <a:rPr lang="en-US" altLang="ko-KR" noProof="1" smtClean="0">
                <a:latin typeface="휴먼모음T" pitchFamily="18" charset="-127"/>
                <a:ea typeface="휴먼모음T" pitchFamily="18" charset="-127"/>
              </a:rPr>
              <a:t>DS, PC </a:t>
            </a:r>
            <a:r>
              <a:rPr lang="ko-KR" altLang="en-US" noProof="1" smtClean="0">
                <a:latin typeface="휴먼모음T" pitchFamily="18" charset="-127"/>
                <a:ea typeface="휴먼모음T" pitchFamily="18" charset="-127"/>
              </a:rPr>
              <a:t>원격 제어 프로그램 개발</a:t>
            </a:r>
            <a:endParaRPr lang="ko-KR" altLang="ko-KR" noProof="1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77913" y="5453063"/>
            <a:ext cx="7233574" cy="800100"/>
          </a:xfrm>
        </p:spPr>
        <p:txBody>
          <a:bodyPr/>
          <a:lstStyle/>
          <a:p>
            <a:pPr algn="ctr" eaLnBrk="1" hangingPunct="1"/>
            <a:r>
              <a:rPr lang="en-US" altLang="ko-KR" b="1" i="1" noProof="1" smtClean="0">
                <a:latin typeface="Bradley Hand ITC" pitchFamily="66" charset="0"/>
              </a:rPr>
              <a:t>Development of  PC Remote Controller for Nintendo DS.</a:t>
            </a: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104775" y="1958975"/>
            <a:ext cx="2847975" cy="18896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ko-KR" dirty="0" smtClean="0">
                <a:latin typeface="Berlin Sans FB" pitchFamily="34" charset="0"/>
              </a:rPr>
              <a:t>Multimedia Engineering</a:t>
            </a:r>
          </a:p>
          <a:p>
            <a:pPr algn="ctr">
              <a:defRPr/>
            </a:pPr>
            <a:r>
              <a:rPr lang="en-US" altLang="ko-KR" sz="2500" dirty="0" smtClean="0">
                <a:latin typeface="Berlin Sans FB" pitchFamily="34" charset="0"/>
              </a:rPr>
              <a:t>20011439</a:t>
            </a:r>
          </a:p>
          <a:p>
            <a:pPr algn="ctr">
              <a:defRPr/>
            </a:pPr>
            <a:r>
              <a:rPr lang="ko-KR" altLang="en-US" sz="2500" b="1" dirty="0" smtClean="0">
                <a:latin typeface="Berlin Sans FB" pitchFamily="34" charset="0"/>
              </a:rPr>
              <a:t>손 종 덕</a:t>
            </a:r>
            <a:endParaRPr lang="de-DE" altLang="ko-KR" sz="2500" b="1" dirty="0">
              <a:latin typeface="Berlin Sans FB" pitchFamily="34" charset="0"/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3144838" y="1958975"/>
            <a:ext cx="2847975" cy="192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de-DE" sz="2500" b="1" dirty="0">
              <a:latin typeface="Berlin Sans FB" pitchFamily="34" charset="0"/>
              <a:cs typeface="+mn-cs"/>
            </a:endParaRPr>
          </a:p>
        </p:txBody>
      </p: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6167438" y="1958975"/>
            <a:ext cx="2847975" cy="1927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ko-KR" dirty="0" smtClean="0">
                <a:latin typeface="Berlin Sans FB" pitchFamily="34" charset="0"/>
              </a:rPr>
              <a:t>Multimedia Engineering</a:t>
            </a:r>
          </a:p>
          <a:p>
            <a:pPr algn="ctr">
              <a:defRPr/>
            </a:pPr>
            <a:r>
              <a:rPr lang="en-US" altLang="ko-KR" sz="2500" dirty="0" smtClean="0">
                <a:latin typeface="Berlin Sans FB" pitchFamily="34" charset="0"/>
              </a:rPr>
              <a:t>20051515</a:t>
            </a:r>
            <a:endParaRPr lang="en-US" altLang="ko-KR" sz="2500" dirty="0" smtClean="0">
              <a:latin typeface="Berlin Sans FB" pitchFamily="34" charset="0"/>
            </a:endParaRPr>
          </a:p>
          <a:p>
            <a:pPr algn="ctr">
              <a:defRPr/>
            </a:pPr>
            <a:r>
              <a:rPr lang="ko-KR" altLang="en-US" sz="2500" b="1" dirty="0" smtClean="0">
                <a:latin typeface="Berlin Sans FB" pitchFamily="34" charset="0"/>
              </a:rPr>
              <a:t>박 유 나</a:t>
            </a:r>
            <a:endParaRPr lang="de-DE" altLang="ko-KR" sz="2500" b="1" dirty="0">
              <a:latin typeface="Berlin Sans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 4. </a:t>
            </a: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기대효과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8004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5400" b="1">
              <a:effectLst>
                <a:outerShdw blurRad="38100" dist="38100" dir="2700000" algn="tl">
                  <a:srgbClr val="C0C0C0"/>
                </a:outerShdw>
              </a:effectLst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562600" y="3171825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0" hangingPunct="0"/>
            <a:endParaRPr lang="ko-KR" altLang="ko-KR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143000" y="3171825"/>
            <a:ext cx="2286000" cy="2667000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0" hangingPunct="0"/>
            <a:endParaRPr lang="ko-KR" altLang="ko-KR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38250" y="3371849"/>
            <a:ext cx="22555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o-KR" altLang="en-US" sz="1600" b="1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닌텐도</a:t>
            </a:r>
            <a:r>
              <a:rPr lang="ko-KR" altLang="en-US" sz="16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DS </a:t>
            </a:r>
            <a:r>
              <a:rPr lang="ko-KR" altLang="en-US" sz="16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사용자 측면</a:t>
            </a:r>
            <a:endParaRPr lang="en-US" altLang="ko-KR" sz="16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eaLnBrk="0" hangingPunct="0"/>
            <a:endParaRPr lang="en-US" altLang="ko-KR" sz="16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indent="-342900" eaLnBrk="0" hangingPunct="0"/>
            <a:r>
              <a:rPr lang="ko-KR" altLang="en-US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사용자들은 원격으로 </a:t>
            </a:r>
            <a:endParaRPr lang="en-US" altLang="ko-KR" sz="14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indent="-342900" eaLnBrk="0" hangingPunct="0"/>
            <a:r>
              <a:rPr lang="en-US" altLang="ko-KR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PC</a:t>
            </a:r>
            <a:r>
              <a:rPr lang="ko-KR" altLang="en-US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를 제어 함으로서</a:t>
            </a:r>
            <a:endParaRPr lang="en-US" altLang="ko-KR" sz="14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indent="-342900" eaLnBrk="0" hangingPunct="0"/>
            <a:r>
              <a:rPr lang="ko-KR" altLang="en-US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프레젠테이션 및 영화</a:t>
            </a:r>
            <a:endParaRPr lang="en-US" altLang="ko-KR" sz="14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indent="-342900" eaLnBrk="0" hangingPunct="0"/>
            <a:r>
              <a:rPr lang="ko-KR" altLang="en-US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감상 등을 </a:t>
            </a:r>
            <a:r>
              <a:rPr lang="en-US" altLang="ko-KR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PC</a:t>
            </a:r>
            <a:r>
              <a:rPr lang="ko-KR" altLang="en-US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에서 떨어진</a:t>
            </a:r>
            <a:endParaRPr lang="en-US" altLang="ko-KR" sz="14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indent="-342900" eaLnBrk="0" hangingPunct="0"/>
            <a:r>
              <a:rPr lang="ko-KR" altLang="en-US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거리에서도 자유롭게 </a:t>
            </a:r>
            <a:endParaRPr lang="en-US" altLang="ko-KR" sz="14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indent="-342900" eaLnBrk="0" hangingPunct="0"/>
            <a:r>
              <a:rPr lang="ko-KR" altLang="en-US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제어 할 수 있을 것이다</a:t>
            </a:r>
            <a:r>
              <a:rPr lang="en-US" altLang="ko-KR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342900" indent="-342900" eaLnBrk="0" hangingPunct="0"/>
            <a:endParaRPr lang="en-US" altLang="ko-KR" sz="1400" dirty="0" smtClean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marL="342900" indent="-342900" eaLnBrk="0" hangingPunct="0"/>
            <a:endParaRPr lang="en-US" altLang="ko-KR" sz="1400" dirty="0" smtClean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3454641" y="315687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ko-KR" altLang="en-US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flipH="1">
            <a:off x="4615901" y="314322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ko-KR" altLang="en-US">
              <a:latin typeface="돋움" pitchFamily="50" charset="-127"/>
              <a:ea typeface="돋움" pitchFamily="50" charset="-127"/>
            </a:endParaRP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048000" y="1447800"/>
            <a:ext cx="2998788" cy="1601788"/>
            <a:chOff x="1997" y="1314"/>
            <a:chExt cx="1889" cy="100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1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돋움" pitchFamily="50" charset="-127"/>
                  <a:ea typeface="돋움" pitchFamily="50" charset="-127"/>
                </a:endParaRPr>
              </a:p>
            </p:txBody>
          </p:sp>
        </p:grp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476760" y="1688769"/>
            <a:ext cx="20313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36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기대효과</a:t>
            </a:r>
            <a:endParaRPr lang="en-US" altLang="ko-KR" sz="36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791199" y="3359481"/>
            <a:ext cx="213814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개발자 측면</a:t>
            </a:r>
            <a:endParaRPr lang="en-US" altLang="ko-KR" sz="16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endParaRPr lang="en-US" altLang="ko-KR" sz="16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프로젝트 수행 능력 증진</a:t>
            </a:r>
            <a:r>
              <a:rPr lang="en-US" altLang="ko-KR" sz="1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endParaRPr lang="en-US" altLang="ko-KR" sz="1400" dirty="0" smtClean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noProof="1" smtClean="0"/>
              <a:t> </a:t>
            </a:r>
            <a:r>
              <a:rPr lang="en-US" altLang="ko-KR" noProof="1" smtClean="0"/>
              <a:t>  </a:t>
            </a:r>
            <a:r>
              <a:rPr lang="en-US" altLang="ko-KR" sz="3000" noProof="1" smtClean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3000" noProof="1" smtClean="0">
                <a:latin typeface="돋움" pitchFamily="50" charset="-127"/>
                <a:ea typeface="돋움" pitchFamily="50" charset="-127"/>
              </a:rPr>
              <a:t>목 차 </a:t>
            </a:r>
            <a:r>
              <a:rPr lang="en-US" altLang="ko-KR" sz="3000" noProof="1" smtClean="0">
                <a:latin typeface="돋움" pitchFamily="50" charset="-127"/>
                <a:ea typeface="돋움" pitchFamily="50" charset="-127"/>
              </a:rPr>
              <a:t>-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8004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5400" b="1"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  <p:grpSp>
        <p:nvGrpSpPr>
          <p:cNvPr id="27" name="그룹 37"/>
          <p:cNvGrpSpPr>
            <a:grpSpLocks/>
          </p:cNvGrpSpPr>
          <p:nvPr/>
        </p:nvGrpSpPr>
        <p:grpSpPr bwMode="auto">
          <a:xfrm>
            <a:off x="2202295" y="1008058"/>
            <a:ext cx="5143971" cy="5096009"/>
            <a:chOff x="2171751" y="1283315"/>
            <a:chExt cx="5144051" cy="5096045"/>
          </a:xfrm>
        </p:grpSpPr>
        <p:sp>
          <p:nvSpPr>
            <p:cNvPr id="28" name="타원 27"/>
            <p:cNvSpPr/>
            <p:nvPr/>
          </p:nvSpPr>
          <p:spPr>
            <a:xfrm>
              <a:off x="2171751" y="1283315"/>
              <a:ext cx="1270774" cy="121721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5348951" y="1874579"/>
              <a:ext cx="1357322" cy="14287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5815603" y="4807724"/>
              <a:ext cx="1500199" cy="157163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11100" y="1730013"/>
              <a:ext cx="1173727" cy="29239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1300" b="1" kern="0" dirty="0" smtClean="0">
                  <a:ln>
                    <a:prstDash val="solid"/>
                  </a:ln>
                  <a:solidFill>
                    <a:srgbClr val="111111"/>
                  </a:solidFill>
                  <a:effectLst>
                    <a:outerShdw blurRad="88000" dist="50800" dir="5040000" algn="tl">
                      <a:srgbClr val="000000">
                        <a:tint val="80000"/>
                        <a:satMod val="250000"/>
                        <a:alpha val="4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1.</a:t>
              </a:r>
              <a:r>
                <a:rPr lang="ko-KR" altLang="en-US" sz="1300" b="1" kern="0" dirty="0" smtClean="0">
                  <a:ln>
                    <a:prstDash val="solid"/>
                  </a:ln>
                  <a:solidFill>
                    <a:srgbClr val="111111"/>
                  </a:solidFill>
                  <a:effectLst>
                    <a:outerShdw blurRad="88000" dist="50800" dir="5040000" algn="tl">
                      <a:srgbClr val="000000">
                        <a:tint val="80000"/>
                        <a:satMod val="250000"/>
                        <a:alpha val="4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수행필요성</a:t>
              </a:r>
              <a:endParaRPr kumimoji="0" lang="ko-KR" altLang="en-US" sz="1300" b="1" i="0" u="none" strike="noStrike" kern="0" cap="none" spc="0" normalizeH="0" baseline="0" noProof="0" dirty="0">
                <a:ln>
                  <a:prstDash val="solid"/>
                </a:ln>
                <a:solidFill>
                  <a:srgbClr val="111111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93790" y="2438463"/>
              <a:ext cx="1241064" cy="29239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0" cap="none" spc="0" normalizeH="0" baseline="0" noProof="0" dirty="0" smtClean="0">
                  <a:ln>
                    <a:prstDash val="solid"/>
                  </a:ln>
                  <a:solidFill>
                    <a:srgbClr val="111111"/>
                  </a:solidFill>
                  <a:effectLst>
                    <a:outerShdw blurRad="88000" dist="50800" dir="5040000" algn="tl">
                      <a:srgbClr val="000000">
                        <a:tint val="80000"/>
                        <a:satMod val="250000"/>
                        <a:alpha val="45000"/>
                      </a:srgbClr>
                    </a:outerShdw>
                  </a:effectLst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2.</a:t>
              </a:r>
              <a:r>
                <a:rPr kumimoji="0" lang="ko-KR" altLang="en-US" sz="1300" b="1" i="0" u="none" strike="noStrike" kern="0" cap="none" spc="0" normalizeH="0" baseline="0" noProof="0" dirty="0" smtClean="0">
                  <a:ln>
                    <a:prstDash val="solid"/>
                  </a:ln>
                  <a:solidFill>
                    <a:srgbClr val="111111"/>
                  </a:solidFill>
                  <a:effectLst>
                    <a:outerShdw blurRad="88000" dist="50800" dir="5040000" algn="tl">
                      <a:srgbClr val="000000">
                        <a:tint val="80000"/>
                        <a:satMod val="250000"/>
                        <a:alpha val="45000"/>
                      </a:srgbClr>
                    </a:outerShdw>
                  </a:effectLst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국내 외 현황</a:t>
              </a:r>
              <a:endParaRPr kumimoji="0" lang="ko-KR" altLang="en-US" sz="1300" b="1" i="0" u="none" strike="noStrike" kern="0" cap="none" spc="0" normalizeH="0" baseline="0" noProof="0" dirty="0">
                <a:ln>
                  <a:prstDash val="solid"/>
                </a:ln>
                <a:solidFill>
                  <a:srgbClr val="111111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41136" y="5424875"/>
              <a:ext cx="1029465" cy="30777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prstDash val="solid"/>
                  </a:ln>
                  <a:solidFill>
                    <a:srgbClr val="111111"/>
                  </a:solidFill>
                  <a:effectLst>
                    <a:outerShdw blurRad="88000" dist="50800" dir="5040000" algn="tl">
                      <a:srgbClr val="000000">
                        <a:tint val="80000"/>
                        <a:satMod val="250000"/>
                        <a:alpha val="45000"/>
                      </a:srgbClr>
                    </a:outerShdw>
                  </a:effectLst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4.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prstDash val="solid"/>
                  </a:ln>
                  <a:solidFill>
                    <a:srgbClr val="111111"/>
                  </a:solidFill>
                  <a:effectLst>
                    <a:outerShdw blurRad="88000" dist="50800" dir="5040000" algn="tl">
                      <a:srgbClr val="000000">
                        <a:tint val="80000"/>
                        <a:satMod val="250000"/>
                        <a:alpha val="45000"/>
                      </a:srgbClr>
                    </a:outerShdw>
                  </a:effectLst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기대효과</a:t>
              </a:r>
              <a:endParaRPr kumimoji="0" lang="ko-KR" altLang="en-US" sz="1400" b="1" i="0" u="none" strike="noStrike" kern="0" cap="none" spc="0" normalizeH="0" baseline="0" noProof="0" dirty="0">
                <a:ln>
                  <a:prstDash val="solid"/>
                </a:ln>
                <a:solidFill>
                  <a:srgbClr val="111111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38" name="직선 연결선 37"/>
            <p:cNvCxnSpPr>
              <a:stCxn id="28" idx="6"/>
              <a:endCxn id="29" idx="1"/>
            </p:cNvCxnSpPr>
            <p:nvPr/>
          </p:nvCxnSpPr>
          <p:spPr>
            <a:xfrm>
              <a:off x="3442525" y="1891924"/>
              <a:ext cx="2105202" cy="191891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</p:cxnSp>
        <p:cxnSp>
          <p:nvCxnSpPr>
            <p:cNvPr id="39" name="직선 연결선 38"/>
            <p:cNvCxnSpPr>
              <a:stCxn id="44" idx="5"/>
              <a:endCxn id="30" idx="2"/>
            </p:cNvCxnSpPr>
            <p:nvPr/>
          </p:nvCxnSpPr>
          <p:spPr>
            <a:xfrm rot="16200000" flipH="1">
              <a:off x="4715877" y="4493816"/>
              <a:ext cx="395655" cy="180379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</p:cxnSp>
        <p:sp>
          <p:nvSpPr>
            <p:cNvPr id="44" name="타원 43"/>
            <p:cNvSpPr/>
            <p:nvPr/>
          </p:nvSpPr>
          <p:spPr>
            <a:xfrm>
              <a:off x="2369078" y="3592849"/>
              <a:ext cx="1924576" cy="188041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58104" y="4353834"/>
              <a:ext cx="1784490" cy="32316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0" normalizeH="0" baseline="0" noProof="0" dirty="0" smtClean="0">
                  <a:ln>
                    <a:prstDash val="solid"/>
                  </a:ln>
                  <a:solidFill>
                    <a:srgbClr val="111111"/>
                  </a:solidFill>
                  <a:effectLst>
                    <a:outerShdw blurRad="88000" dist="50800" dir="5040000" algn="tl">
                      <a:srgbClr val="000000">
                        <a:tint val="80000"/>
                        <a:satMod val="250000"/>
                        <a:alpha val="45000"/>
                      </a:srgbClr>
                    </a:outerShdw>
                  </a:effectLst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3.</a:t>
              </a:r>
              <a:r>
                <a:rPr kumimoji="0" lang="ko-KR" altLang="en-US" sz="1500" b="1" i="0" u="none" strike="noStrike" kern="0" cap="none" spc="0" normalizeH="0" baseline="0" noProof="0" dirty="0" smtClean="0">
                  <a:ln>
                    <a:prstDash val="solid"/>
                  </a:ln>
                  <a:solidFill>
                    <a:srgbClr val="111111"/>
                  </a:solidFill>
                  <a:effectLst>
                    <a:outerShdw blurRad="88000" dist="50800" dir="5040000" algn="tl">
                      <a:srgbClr val="000000">
                        <a:tint val="80000"/>
                        <a:satMod val="250000"/>
                        <a:alpha val="45000"/>
                      </a:srgbClr>
                    </a:outerShdw>
                  </a:effectLst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개발 및 연구내용</a:t>
              </a:r>
              <a:endParaRPr kumimoji="0" lang="ko-KR" altLang="en-US" sz="1500" b="1" i="0" u="none" strike="noStrike" kern="0" cap="none" spc="0" normalizeH="0" baseline="0" noProof="0" dirty="0">
                <a:ln>
                  <a:prstDash val="solid"/>
                </a:ln>
                <a:solidFill>
                  <a:srgbClr val="111111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46" name="직선 연결선 45"/>
            <p:cNvCxnSpPr>
              <a:stCxn id="44" idx="7"/>
              <a:endCxn id="29" idx="3"/>
            </p:cNvCxnSpPr>
            <p:nvPr/>
          </p:nvCxnSpPr>
          <p:spPr>
            <a:xfrm rot="5400000" flipH="1" flipV="1">
              <a:off x="4392703" y="2713207"/>
              <a:ext cx="774127" cy="153592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 1. </a:t>
            </a: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수행 필요성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.</a:t>
            </a:r>
            <a:r>
              <a:rPr lang="ko-KR" altLang="en-US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돋움" pitchFamily="50" charset="-127"/>
                <a:ea typeface="돋움" pitchFamily="50" charset="-127"/>
              </a:rPr>
              <a:t/>
            </a:r>
            <a:br>
              <a:rPr lang="ko-KR" altLang="en-US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돋움" pitchFamily="50" charset="-127"/>
                <a:ea typeface="돋움" pitchFamily="50" charset="-127"/>
              </a:rPr>
            </a:br>
            <a:endParaRPr lang="en-US" altLang="ko-KR" noProof="1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004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5400" b="1">
              <a:effectLst>
                <a:outerShdw blurRad="38100" dist="38100" dir="2700000" algn="tl">
                  <a:srgbClr val="C0C0C0"/>
                </a:outerShdw>
              </a:effectLst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>
            <a:off x="250825" y="1916113"/>
            <a:ext cx="3455988" cy="3457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97" y="10800"/>
                </a:moveTo>
                <a:cubicBezTo>
                  <a:pt x="1697" y="15827"/>
                  <a:pt x="5773" y="19903"/>
                  <a:pt x="10800" y="19903"/>
                </a:cubicBezTo>
                <a:cubicBezTo>
                  <a:pt x="15827" y="19903"/>
                  <a:pt x="19903" y="15827"/>
                  <a:pt x="19903" y="10800"/>
                </a:cubicBezTo>
                <a:cubicBezTo>
                  <a:pt x="19903" y="5773"/>
                  <a:pt x="15827" y="1697"/>
                  <a:pt x="10800" y="1697"/>
                </a:cubicBezTo>
                <a:cubicBezTo>
                  <a:pt x="5773" y="1697"/>
                  <a:pt x="1697" y="5773"/>
                  <a:pt x="1697" y="1080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7" name="AutoShape 47"/>
          <p:cNvSpPr>
            <a:spLocks noChangeArrowheads="1"/>
          </p:cNvSpPr>
          <p:nvPr/>
        </p:nvSpPr>
        <p:spPr bwMode="auto">
          <a:xfrm rot="11434677">
            <a:off x="3628026" y="4848197"/>
            <a:ext cx="1616221" cy="293330"/>
          </a:xfrm>
          <a:prstGeom prst="rightArrow">
            <a:avLst>
              <a:gd name="adj1" fmla="val 50278"/>
              <a:gd name="adj2" fmla="val 57899"/>
            </a:avLst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>
              <a:rot lat="20699993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8" name="Oval 49"/>
          <p:cNvSpPr>
            <a:spLocks noChangeArrowheads="1"/>
          </p:cNvSpPr>
          <p:nvPr/>
        </p:nvSpPr>
        <p:spPr bwMode="auto">
          <a:xfrm>
            <a:off x="611188" y="2203450"/>
            <a:ext cx="2736850" cy="2519363"/>
          </a:xfrm>
          <a:prstGeom prst="ellipse">
            <a:avLst/>
          </a:prstGeom>
          <a:gradFill rotWithShape="1">
            <a:gsLst>
              <a:gs pos="0">
                <a:srgbClr val="FFFFFF">
                  <a:alpha val="42998"/>
                </a:srgbClr>
              </a:gs>
              <a:gs pos="100000">
                <a:srgbClr val="18407B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 rot="9570918">
            <a:off x="3492501" y="1927297"/>
            <a:ext cx="1800225" cy="287337"/>
          </a:xfrm>
          <a:prstGeom prst="rightArrow">
            <a:avLst>
              <a:gd name="adj1" fmla="val 50278"/>
              <a:gd name="adj2" fmla="val 76169"/>
            </a:avLst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>
              <a:rot lat="20399993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5364164" y="3137748"/>
            <a:ext cx="3455987" cy="720725"/>
          </a:xfrm>
          <a:prstGeom prst="rect">
            <a:avLst/>
          </a:prstGeom>
          <a:solidFill>
            <a:srgbClr val="EAEAEA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0" dirty="0" smtClean="0">
                <a:solidFill>
                  <a:sysClr val="windowText" lastClr="000000"/>
                </a:solidFill>
                <a:latin typeface="돋움" pitchFamily="50" charset="-127"/>
                <a:ea typeface="돋움" pitchFamily="50" charset="-127"/>
              </a:rPr>
              <a:t> ▪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PC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를 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원격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에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서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제어 할 경우</a:t>
            </a:r>
            <a:endParaRPr lang="en-US" altLang="ko-KR" sz="1800" kern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많은 기능 수행 가능</a:t>
            </a:r>
            <a:r>
              <a:rPr lang="en-US" altLang="ko-KR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7" name="Rectangle 59"/>
          <p:cNvSpPr>
            <a:spLocks noChangeArrowheads="1"/>
          </p:cNvSpPr>
          <p:nvPr/>
        </p:nvSpPr>
        <p:spPr bwMode="auto">
          <a:xfrm>
            <a:off x="5364163" y="1395172"/>
            <a:ext cx="3455987" cy="884004"/>
          </a:xfrm>
          <a:prstGeom prst="rect">
            <a:avLst/>
          </a:prstGeom>
          <a:solidFill>
            <a:srgbClr val="EAEAEA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rPr>
              <a:t> ▪ </a:t>
            </a:r>
            <a:r>
              <a:rPr kumimoji="0" lang="ko-KR" alt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닌텐도</a:t>
            </a:r>
            <a:r>
              <a:rPr kumimoji="0" lang="ko-KR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0" lang="en-US" altLang="ko-K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DS </a:t>
            </a:r>
            <a:r>
              <a:rPr kumimoji="0" lang="ko-KR" altLang="en-US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휴대 게임기의 </a:t>
            </a:r>
            <a:endParaRPr kumimoji="0" lang="en-US" altLang="ko-KR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무선 인터넷 기능을 적극 활용</a:t>
            </a:r>
            <a:r>
              <a:rPr lang="en-US" altLang="ko-KR" sz="1800" kern="0" dirty="0" smtClean="0">
                <a:solidFill>
                  <a:sysClr val="windowText" lastClr="000000"/>
                </a:solidFill>
                <a:latin typeface="돋움" pitchFamily="50" charset="-127"/>
                <a:ea typeface="돋움" pitchFamily="50" charset="-127"/>
              </a:rPr>
              <a:t>.</a:t>
            </a:r>
            <a:r>
              <a:rPr kumimoji="0" lang="en-US" altLang="ko-KR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sp>
        <p:nvSpPr>
          <p:cNvPr id="39" name="Oval 49"/>
          <p:cNvSpPr>
            <a:spLocks noChangeArrowheads="1"/>
          </p:cNvSpPr>
          <p:nvPr/>
        </p:nvSpPr>
        <p:spPr bwMode="auto">
          <a:xfrm>
            <a:off x="763588" y="2355850"/>
            <a:ext cx="2736850" cy="2519363"/>
          </a:xfrm>
          <a:prstGeom prst="ellipse">
            <a:avLst/>
          </a:prstGeom>
          <a:gradFill rotWithShape="1">
            <a:gsLst>
              <a:gs pos="0">
                <a:srgbClr val="FFFFFF">
                  <a:alpha val="42998"/>
                </a:srgbClr>
              </a:gs>
              <a:gs pos="100000">
                <a:srgbClr val="18407B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527771" y="2195359"/>
            <a:ext cx="2873375" cy="2873375"/>
          </a:xfrm>
          <a:prstGeom prst="ellipse">
            <a:avLst/>
          </a:prstGeom>
          <a:gradFill rotWithShape="1">
            <a:gsLst>
              <a:gs pos="0">
                <a:srgbClr val="8298B8"/>
              </a:gs>
              <a:gs pos="100000">
                <a:srgbClr val="18407B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599209" y="2215403"/>
            <a:ext cx="2736850" cy="2519363"/>
          </a:xfrm>
          <a:prstGeom prst="ellipse">
            <a:avLst/>
          </a:prstGeom>
          <a:gradFill rotWithShape="1">
            <a:gsLst>
              <a:gs pos="0">
                <a:schemeClr val="bg1">
                  <a:alpha val="42998"/>
                </a:schemeClr>
              </a:gs>
              <a:gs pos="100000">
                <a:srgbClr val="18407B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kern="0" dirty="0" smtClean="0">
              <a:solidFill>
                <a:sysClr val="windowText" lastClr="000000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b="1" kern="0" dirty="0" smtClean="0">
                <a:solidFill>
                  <a:schemeClr val="bg1">
                    <a:lumMod val="9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국내 </a:t>
            </a:r>
            <a:r>
              <a:rPr lang="ko-KR" altLang="en-US" b="1" kern="0" dirty="0" err="1" smtClean="0">
                <a:solidFill>
                  <a:schemeClr val="bg1">
                    <a:lumMod val="9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닌텐도</a:t>
            </a:r>
            <a:r>
              <a:rPr lang="ko-KR" altLang="en-US" b="1" kern="0" dirty="0" smtClean="0">
                <a:solidFill>
                  <a:schemeClr val="bg1">
                    <a:lumMod val="9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b="1" kern="0" dirty="0" smtClean="0">
                <a:solidFill>
                  <a:schemeClr val="bg1">
                    <a:lumMod val="95000"/>
                  </a:schemeClr>
                </a:solidFill>
                <a:latin typeface="휴먼모음T" pitchFamily="18" charset="-127"/>
                <a:ea typeface="휴먼모음T" pitchFamily="18" charset="-127"/>
              </a:rPr>
              <a:t>DS</a:t>
            </a:r>
          </a:p>
          <a:p>
            <a:pPr algn="ctr"/>
            <a:r>
              <a:rPr lang="ko-KR" altLang="en-US" b="1" kern="0" dirty="0" smtClean="0">
                <a:solidFill>
                  <a:schemeClr val="bg1">
                    <a:lumMod val="9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사용자들에게 </a:t>
            </a:r>
            <a:endParaRPr lang="en-US" altLang="ko-KR" b="1" kern="0" dirty="0" smtClean="0">
              <a:solidFill>
                <a:schemeClr val="bg1">
                  <a:lumMod val="9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ko-KR" altLang="en-US" b="1" kern="0" dirty="0" smtClean="0">
                <a:solidFill>
                  <a:schemeClr val="bg1">
                    <a:lumMod val="9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편의 제공</a:t>
            </a:r>
            <a:r>
              <a:rPr lang="en-US" altLang="ko-KR" b="1" kern="0" dirty="0" smtClean="0">
                <a:solidFill>
                  <a:schemeClr val="bg1">
                    <a:lumMod val="95000"/>
                  </a:schemeClr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2" name="Rectangle 53"/>
          <p:cNvSpPr>
            <a:spLocks noChangeArrowheads="1"/>
          </p:cNvSpPr>
          <p:nvPr/>
        </p:nvSpPr>
        <p:spPr bwMode="auto">
          <a:xfrm>
            <a:off x="5364164" y="4679943"/>
            <a:ext cx="3455987" cy="1215890"/>
          </a:xfrm>
          <a:prstGeom prst="rect">
            <a:avLst/>
          </a:prstGeom>
          <a:solidFill>
            <a:srgbClr val="EAEAEA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0" dirty="0" smtClean="0">
                <a:solidFill>
                  <a:sysClr val="windowText" lastClr="000000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▪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PC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에도 </a:t>
            </a:r>
            <a:r>
              <a:rPr lang="en-US" altLang="ko-KR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TV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리모컨과 같은 </a:t>
            </a:r>
            <a:endParaRPr lang="en-US" altLang="ko-KR" sz="1800" kern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제품이 존재 할 경우 사용자들</a:t>
            </a:r>
            <a:endParaRPr lang="en-US" altLang="ko-KR" sz="1800" kern="0" dirty="0" smtClean="0">
              <a:solidFill>
                <a:sysClr val="windowText" lastClr="000000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1800" kern="0" dirty="0" smtClean="0">
                <a:solidFill>
                  <a:sysClr val="windowText" lastClr="000000"/>
                </a:solidFill>
                <a:latin typeface="휴먼모음T" pitchFamily="18" charset="-127"/>
                <a:ea typeface="휴먼모음T" pitchFamily="18" charset="-127"/>
              </a:rPr>
              <a:t>에게 편의를 제공 할 수 있다</a:t>
            </a:r>
            <a:r>
              <a:rPr lang="en-US" altLang="ko-KR" sz="1800" kern="0" dirty="0" smtClean="0">
                <a:solidFill>
                  <a:sysClr val="windowText" lastClr="000000"/>
                </a:solidFill>
                <a:latin typeface="돋움" pitchFamily="50" charset="-127"/>
                <a:ea typeface="돋움" pitchFamily="50" charset="-127"/>
              </a:rPr>
              <a:t>.</a:t>
            </a: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 rot="10800000">
            <a:off x="3861725" y="3401844"/>
            <a:ext cx="1368425" cy="287338"/>
          </a:xfrm>
          <a:prstGeom prst="rightArrow">
            <a:avLst>
              <a:gd name="adj1" fmla="val 50278"/>
              <a:gd name="adj2" fmla="val 57899"/>
            </a:avLst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>
              <a:rot lat="20699993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 2. </a:t>
            </a: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국내 외 현황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8004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5400" b="1">
              <a:effectLst>
                <a:outerShdw blurRad="38100" dist="38100" dir="2700000" algn="tl">
                  <a:srgbClr val="C0C0C0"/>
                </a:outerShdw>
              </a:effectLst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0377" y="1037231"/>
            <a:ext cx="8529850" cy="1924334"/>
          </a:xfrm>
          <a:prstGeom prst="rect">
            <a:avLst/>
          </a:prstGeom>
          <a:noFill/>
          <a:ln w="19050">
            <a:solidFill>
              <a:srgbClr val="E65D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국내외 어디에서도 정식 판매 되지 않음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몇몇 개발자들에 의해 개발된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홈브류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존재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개발에 대한 상세한 자료는 존재 하지 않음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개발에 필요한 몇 가지 자료는 개발자 홈페이지에서 찾을 수 있음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 bwMode="gray">
          <a:xfrm>
            <a:off x="300038" y="3140715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 </a:t>
            </a:r>
            <a:r>
              <a:rPr kumimoji="0" lang="en-US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 </a:t>
            </a: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홈브류란</a:t>
            </a:r>
            <a:r>
              <a:rPr kumimoji="0" lang="en-US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?</a:t>
            </a:r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450377" y="3780431"/>
            <a:ext cx="8529850" cy="1924334"/>
          </a:xfrm>
          <a:prstGeom prst="rect">
            <a:avLst/>
          </a:prstGeom>
          <a:noFill/>
          <a:ln w="19050">
            <a:solidFill>
              <a:srgbClr val="E65D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sz="2800" dirty="0" err="1" smtClean="0">
                <a:latin typeface="휴먼모음T" pitchFamily="18" charset="-127"/>
                <a:ea typeface="휴먼모음T" pitchFamily="18" charset="-127"/>
              </a:rPr>
              <a:t>홈브류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(Homebrew)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원래의 뜻은 집에서 만든 술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양조주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를 의미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게임 기기에서는 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Home-developed game”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을 의미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개인 개발자들이 만든 게임이나 프로그램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…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89000" y="1828800"/>
            <a:ext cx="7216775" cy="4438650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800"/>
          </a:p>
        </p:txBody>
      </p:sp>
      <p:pic>
        <p:nvPicPr>
          <p:cNvPr id="6157" name="Picture 13" descr="EMB00000f087e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942" y="2197290"/>
            <a:ext cx="6296025" cy="3671247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 </a:t>
            </a:r>
            <a:r>
              <a:rPr kumimoji="0" lang="en-US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 3. </a:t>
            </a: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개발 및 연구내용</a:t>
            </a:r>
            <a:r>
              <a:rPr kumimoji="0" lang="en-US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41567" y="1072599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3.1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프로그램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구성</a:t>
            </a:r>
            <a:endParaRPr lang="ko-KR" altLang="en-US" dirty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개발 및 연구내용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.</a:t>
            </a:r>
            <a:endParaRPr lang="en-US" altLang="ko-KR" noProof="1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41567" y="1072599"/>
            <a:ext cx="4113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3.2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연구 내용 및 처리수행 구상도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.</a:t>
            </a:r>
            <a:endParaRPr lang="ko-KR" altLang="en-US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8004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5400" b="1">
              <a:effectLst>
                <a:outerShdw blurRad="38100" dist="38100" dir="2700000" algn="tl">
                  <a:srgbClr val="C0C0C0"/>
                </a:outerShdw>
              </a:effectLst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20" name="Group 214"/>
          <p:cNvGraphicFramePr>
            <a:graphicFrameLocks noGrp="1"/>
          </p:cNvGraphicFramePr>
          <p:nvPr/>
        </p:nvGraphicFramePr>
        <p:xfrm>
          <a:off x="2617153" y="1614870"/>
          <a:ext cx="3865562" cy="411480"/>
        </p:xfrm>
        <a:graphic>
          <a:graphicData uri="http://schemas.openxmlformats.org/drawingml/2006/table">
            <a:tbl>
              <a:tblPr/>
              <a:tblGrid>
                <a:gridCol w="3865562"/>
              </a:tblGrid>
              <a:tr h="3014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PC </a:t>
                      </a:r>
                      <a:r>
                        <a:rPr kumimoji="1" lang="ko-KR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마우스 제어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15" name="_x74218352" descr="EMB00000820913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00" y="2340000"/>
            <a:ext cx="3780000" cy="2592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36" name="그룹 35"/>
          <p:cNvGrpSpPr/>
          <p:nvPr/>
        </p:nvGrpSpPr>
        <p:grpSpPr>
          <a:xfrm>
            <a:off x="504000" y="2340000"/>
            <a:ext cx="3780000" cy="2592000"/>
            <a:chOff x="504000" y="2340000"/>
            <a:chExt cx="3780000" cy="259200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7417" name="Picture 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000" y="2340000"/>
              <a:ext cx="3780000" cy="25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Line 103"/>
            <p:cNvSpPr>
              <a:spLocks noChangeShapeType="1"/>
            </p:cNvSpPr>
            <p:nvPr/>
          </p:nvSpPr>
          <p:spPr bwMode="auto">
            <a:xfrm flipV="1">
              <a:off x="1595107" y="3875963"/>
              <a:ext cx="1584821" cy="7526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 3. </a:t>
            </a:r>
            <a:r>
              <a:rPr lang="ko-KR" altLang="en-US" noProof="1" smtClean="0">
                <a:latin typeface="돋움" pitchFamily="50" charset="-127"/>
                <a:ea typeface="돋움" pitchFamily="50" charset="-127"/>
              </a:rPr>
              <a:t>개발 및 연구내용</a:t>
            </a:r>
            <a:r>
              <a:rPr lang="en-US" altLang="ko-KR" noProof="1" smtClean="0">
                <a:latin typeface="돋움" pitchFamily="50" charset="-127"/>
                <a:ea typeface="돋움" pitchFamily="50" charset="-127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841567" y="1072599"/>
            <a:ext cx="4113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3.2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연구 내용 및 처리수행 구상도</a:t>
            </a:r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.</a:t>
            </a:r>
            <a:endParaRPr lang="ko-KR" altLang="en-US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8004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5400" b="1">
              <a:effectLst>
                <a:outerShdw blurRad="38100" dist="38100" dir="2700000" algn="tl">
                  <a:srgbClr val="C0C0C0"/>
                </a:outerShdw>
              </a:effectLst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15" name="Group 214"/>
          <p:cNvGraphicFramePr>
            <a:graphicFrameLocks noGrp="1"/>
          </p:cNvGraphicFramePr>
          <p:nvPr/>
        </p:nvGraphicFramePr>
        <p:xfrm>
          <a:off x="2579053" y="1637730"/>
          <a:ext cx="3865562" cy="411480"/>
        </p:xfrm>
        <a:graphic>
          <a:graphicData uri="http://schemas.openxmlformats.org/drawingml/2006/table">
            <a:tbl>
              <a:tblPr/>
              <a:tblGrid>
                <a:gridCol w="3865562"/>
              </a:tblGrid>
              <a:tr h="3014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PC </a:t>
                      </a:r>
                      <a:r>
                        <a:rPr kumimoji="1" lang="ko-KR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입력 제어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0" y="2340000"/>
            <a:ext cx="378000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85376648" descr="EMB00000820913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999" y="2340000"/>
            <a:ext cx="3780000" cy="2592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889000" y="1678675"/>
            <a:ext cx="7216775" cy="4588775"/>
            <a:chOff x="889000" y="1089025"/>
            <a:chExt cx="7216775" cy="5178425"/>
          </a:xfrm>
        </p:grpSpPr>
        <p:sp>
          <p:nvSpPr>
            <p:cNvPr id="7350" name="AutoShape 182"/>
            <p:cNvSpPr>
              <a:spLocks noChangeArrowheads="1"/>
            </p:cNvSpPr>
            <p:nvPr/>
          </p:nvSpPr>
          <p:spPr bwMode="auto">
            <a:xfrm>
              <a:off x="889000" y="1089025"/>
              <a:ext cx="7216775" cy="517842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7352" name="Picture 184" descr="EMB00000f087eb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3338" y="1377950"/>
              <a:ext cx="6462712" cy="4445000"/>
            </a:xfrm>
            <a:prstGeom prst="rect">
              <a:avLst/>
            </a:prstGeom>
            <a:noFill/>
          </p:spPr>
        </p:pic>
      </p:grpSp>
      <p:graphicFrame>
        <p:nvGraphicFramePr>
          <p:cNvPr id="7360" name="Group 192"/>
          <p:cNvGraphicFramePr>
            <a:graphicFrameLocks noGrp="1"/>
          </p:cNvGraphicFramePr>
          <p:nvPr/>
        </p:nvGraphicFramePr>
        <p:xfrm>
          <a:off x="1406525" y="5707063"/>
          <a:ext cx="6096000" cy="45878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kumimoji="1" lang="ko-KR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프레젠테이션</a:t>
                      </a:r>
                      <a:r>
                        <a:rPr kumimoji="1" lang="en-US" altLang="ko-K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8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 </a:t>
            </a:r>
            <a:r>
              <a:rPr kumimoji="0" lang="en-US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 3. </a:t>
            </a: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개발 및 연구내용</a:t>
            </a:r>
            <a:r>
              <a:rPr kumimoji="0" lang="en-US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41567" y="1072599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3.3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활용 가능 예</a:t>
            </a:r>
            <a:endParaRPr lang="ko-KR" altLang="en-US" dirty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889000" y="1692322"/>
            <a:ext cx="7216775" cy="4575128"/>
            <a:chOff x="889000" y="1089025"/>
            <a:chExt cx="7216775" cy="5178425"/>
          </a:xfrm>
        </p:grpSpPr>
        <p:sp>
          <p:nvSpPr>
            <p:cNvPr id="39939" name="AutoShape 3"/>
            <p:cNvSpPr>
              <a:spLocks noChangeArrowheads="1"/>
            </p:cNvSpPr>
            <p:nvPr/>
          </p:nvSpPr>
          <p:spPr bwMode="auto">
            <a:xfrm>
              <a:off x="889000" y="1089025"/>
              <a:ext cx="7216775" cy="5178425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9942" name="Picture 6" descr="EMB00000f087eb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163" y="1252538"/>
              <a:ext cx="5019675" cy="4313237"/>
            </a:xfrm>
            <a:prstGeom prst="rect">
              <a:avLst/>
            </a:prstGeom>
            <a:noFill/>
          </p:spPr>
        </p:pic>
      </p:grpSp>
      <p:graphicFrame>
        <p:nvGraphicFramePr>
          <p:cNvPr id="39943" name="Group 7"/>
          <p:cNvGraphicFramePr>
            <a:graphicFrameLocks noGrp="1"/>
          </p:cNvGraphicFramePr>
          <p:nvPr/>
        </p:nvGraphicFramePr>
        <p:xfrm>
          <a:off x="1406525" y="5707063"/>
          <a:ext cx="6096000" cy="45878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[</a:t>
                      </a:r>
                      <a:r>
                        <a:rPr kumimoji="1" lang="ko-KR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영화 감상</a:t>
                      </a:r>
                      <a:r>
                        <a:rPr kumimoji="1" lang="en-US" altLang="ko-K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 </a:t>
            </a:r>
            <a:r>
              <a:rPr kumimoji="0" lang="en-US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 3. </a:t>
            </a:r>
            <a:r>
              <a:rPr kumimoji="0" lang="ko-KR" altLang="en-US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개발 및 연구내용</a:t>
            </a:r>
            <a:r>
              <a:rPr kumimoji="0" lang="en-US" altLang="ko-KR" sz="26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돋움" pitchFamily="50" charset="-127"/>
                <a:ea typeface="돋움" pitchFamily="50" charset="-127"/>
                <a:cs typeface="+mj-cs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41567" y="1072599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돋움" pitchFamily="50" charset="-127"/>
                <a:ea typeface="돋움" pitchFamily="50" charset="-127"/>
              </a:rPr>
              <a:t>3.3 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활용 가능 예</a:t>
            </a:r>
            <a:endParaRPr lang="ko-KR" altLang="en-US" dirty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312</Words>
  <Application>Microsoft Office PowerPoint</Application>
  <PresentationFormat>화면 슬라이드 쇼(4:3)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Standarddesign</vt:lpstr>
      <vt:lpstr>닌텐도 DS, PC 원격 제어 프로그램 개발</vt:lpstr>
      <vt:lpstr>   - 목 차 - </vt:lpstr>
      <vt:lpstr>  1. 수행 필요성. </vt:lpstr>
      <vt:lpstr>  2. 국내 외 현황.</vt:lpstr>
      <vt:lpstr>슬라이드 5</vt:lpstr>
      <vt:lpstr>  3. 개발 및 연구내용.</vt:lpstr>
      <vt:lpstr>  3. 개발 및 연구내용.</vt:lpstr>
      <vt:lpstr>슬라이드 8</vt:lpstr>
      <vt:lpstr>슬라이드 9</vt:lpstr>
      <vt:lpstr>  4. 기대효과.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dc:description>PresentationLoad.com</dc:description>
  <cp:lastModifiedBy>Windows XP</cp:lastModifiedBy>
  <cp:revision>158</cp:revision>
  <dcterms:created xsi:type="dcterms:W3CDTF">2007-11-27T23:54:21Z</dcterms:created>
  <dcterms:modified xsi:type="dcterms:W3CDTF">2009-10-12T16:44:47Z</dcterms:modified>
</cp:coreProperties>
</file>