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9" r:id="rId7"/>
    <p:sldId id="267" r:id="rId8"/>
    <p:sldId id="268" r:id="rId9"/>
    <p:sldId id="266" r:id="rId10"/>
    <p:sldId id="260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91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-1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3228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12805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3245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2213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0562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22855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2406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7655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5476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8943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6441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B53FF-6FBB-402A-A5AE-F5177D74E805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E7B29-AAFD-46C8-B922-6E4E1ACBB3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9985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766062" y="2246090"/>
            <a:ext cx="2612591" cy="2438418"/>
          </a:xfrm>
          <a:prstGeom prst="ellipse">
            <a:avLst/>
          </a:prstGeom>
          <a:gradFill flip="none" rotWithShape="1">
            <a:gsLst>
              <a:gs pos="91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포인트가 4개인 별 7"/>
          <p:cNvSpPr/>
          <p:nvPr/>
        </p:nvSpPr>
        <p:spPr>
          <a:xfrm rot="1492159">
            <a:off x="40162" y="182420"/>
            <a:ext cx="1160511" cy="928409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포인트가 4개인 별 8"/>
          <p:cNvSpPr/>
          <p:nvPr/>
        </p:nvSpPr>
        <p:spPr>
          <a:xfrm rot="1492159">
            <a:off x="5232603" y="5895151"/>
            <a:ext cx="693761" cy="555009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포인트가 4개인 별 9"/>
          <p:cNvSpPr/>
          <p:nvPr/>
        </p:nvSpPr>
        <p:spPr>
          <a:xfrm rot="1492159">
            <a:off x="606230" y="1125796"/>
            <a:ext cx="837653" cy="670123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포인트가 4개인 별 10"/>
          <p:cNvSpPr/>
          <p:nvPr/>
        </p:nvSpPr>
        <p:spPr>
          <a:xfrm rot="1492159">
            <a:off x="3122007" y="4801873"/>
            <a:ext cx="688008" cy="550407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포인트가 4개인 별 11"/>
          <p:cNvSpPr/>
          <p:nvPr/>
        </p:nvSpPr>
        <p:spPr>
          <a:xfrm rot="1492159">
            <a:off x="4138611" y="5556678"/>
            <a:ext cx="579930" cy="463945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포인트가 4개인 별 12"/>
          <p:cNvSpPr/>
          <p:nvPr/>
        </p:nvSpPr>
        <p:spPr>
          <a:xfrm rot="1492159">
            <a:off x="7723010" y="6390860"/>
            <a:ext cx="448620" cy="358897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포인트가 4개인 별 13"/>
          <p:cNvSpPr/>
          <p:nvPr/>
        </p:nvSpPr>
        <p:spPr>
          <a:xfrm rot="1492159">
            <a:off x="6590128" y="6226102"/>
            <a:ext cx="606559" cy="485247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3597289" y="2500306"/>
            <a:ext cx="49781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OPENGL PROJECT </a:t>
            </a:r>
            <a:endParaRPr lang="ko-KR" altLang="en-US" sz="4400" dirty="0">
              <a:gradFill flip="none" rotWithShape="1">
                <a:gsLst>
                  <a:gs pos="100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+mj-ea"/>
              <a:ea typeface="+mj-ea"/>
            </a:endParaRPr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889491" y="1208627"/>
            <a:ext cx="5898842" cy="4424132"/>
          </a:xfrm>
          <a:prstGeom prst="ellipse">
            <a:avLst/>
          </a:prstGeom>
          <a:ln>
            <a:noFill/>
          </a:ln>
          <a:effectLst>
            <a:softEdge rad="1270000"/>
          </a:effectLst>
        </p:spPr>
      </p:pic>
      <p:sp>
        <p:nvSpPr>
          <p:cNvPr id="15" name="TextBox 14"/>
          <p:cNvSpPr txBox="1"/>
          <p:nvPr/>
        </p:nvSpPr>
        <p:spPr>
          <a:xfrm>
            <a:off x="5786446" y="3214686"/>
            <a:ext cx="29209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별자리관측</a:t>
            </a:r>
            <a:r>
              <a:rPr lang="en-US" altLang="ko-KR" sz="40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 </a:t>
            </a:r>
            <a:endParaRPr lang="ko-KR" altLang="en-US" sz="4000" dirty="0">
              <a:gradFill flip="none" rotWithShape="1">
                <a:gsLst>
                  <a:gs pos="100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+mj-ea"/>
              <a:ea typeface="+mj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51304" y="5773183"/>
            <a:ext cx="4406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이지은</a:t>
            </a:r>
            <a:r>
              <a:rPr lang="en-US" altLang="ko-KR" sz="24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,</a:t>
            </a:r>
            <a:r>
              <a:rPr lang="ko-KR" altLang="en-US" sz="24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정현정</a:t>
            </a:r>
            <a:r>
              <a:rPr lang="en-US" altLang="ko-KR" sz="24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, </a:t>
            </a:r>
            <a:r>
              <a:rPr lang="ko-KR" altLang="en-US" sz="24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조은영</a:t>
            </a:r>
            <a:r>
              <a:rPr lang="en-US" altLang="ko-KR" sz="24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, </a:t>
            </a:r>
            <a:r>
              <a:rPr lang="ko-KR" altLang="en-US" sz="2400" dirty="0" err="1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황태량</a:t>
            </a:r>
            <a:r>
              <a:rPr lang="en-US" altLang="ko-KR" sz="2400" dirty="0" smtClean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j-ea"/>
                <a:ea typeface="+mj-ea"/>
              </a:rPr>
              <a:t> </a:t>
            </a:r>
            <a:endParaRPr lang="ko-KR" altLang="en-US" sz="2400" dirty="0">
              <a:gradFill flip="none" rotWithShape="1">
                <a:gsLst>
                  <a:gs pos="100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235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7902" y="2852936"/>
            <a:ext cx="81985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Thank you</a:t>
            </a:r>
            <a:endParaRPr lang="ko-KR" altLang="en-US" sz="660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포인트가 4개인 별 5"/>
          <p:cNvSpPr/>
          <p:nvPr/>
        </p:nvSpPr>
        <p:spPr>
          <a:xfrm rot="1492159">
            <a:off x="1871691" y="2649616"/>
            <a:ext cx="764255" cy="611404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포인트가 4개인 별 6"/>
          <p:cNvSpPr/>
          <p:nvPr/>
        </p:nvSpPr>
        <p:spPr>
          <a:xfrm rot="1492159">
            <a:off x="6504998" y="3581331"/>
            <a:ext cx="587678" cy="470142"/>
          </a:xfrm>
          <a:prstGeom prst="star4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602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683568" y="182420"/>
            <a:ext cx="8131468" cy="6567337"/>
            <a:chOff x="40162" y="182420"/>
            <a:chExt cx="8131468" cy="6567337"/>
          </a:xfrm>
          <a:scene3d>
            <a:camera prst="orthographicFront">
              <a:rot lat="0" lon="10800000" rev="0"/>
            </a:camera>
            <a:lightRig rig="threePt" dir="t"/>
          </a:scene3d>
        </p:grpSpPr>
        <p:grpSp>
          <p:nvGrpSpPr>
            <p:cNvPr id="17" name="그룹 16"/>
            <p:cNvGrpSpPr/>
            <p:nvPr/>
          </p:nvGrpSpPr>
          <p:grpSpPr>
            <a:xfrm>
              <a:off x="40162" y="182420"/>
              <a:ext cx="8131468" cy="6567337"/>
              <a:chOff x="40162" y="182420"/>
              <a:chExt cx="8131468" cy="6567337"/>
            </a:xfrm>
          </p:grpSpPr>
          <p:sp>
            <p:nvSpPr>
              <p:cNvPr id="8" name="포인트가 4개인 별 7"/>
              <p:cNvSpPr/>
              <p:nvPr/>
            </p:nvSpPr>
            <p:spPr>
              <a:xfrm rot="1492159">
                <a:off x="40162" y="182420"/>
                <a:ext cx="1160511" cy="928409"/>
              </a:xfrm>
              <a:prstGeom prst="star4">
                <a:avLst/>
              </a:prstGeom>
              <a:gradFill flip="none" rotWithShape="1">
                <a:gsLst>
                  <a:gs pos="95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" name="포인트가 4개인 별 8"/>
              <p:cNvSpPr/>
              <p:nvPr/>
            </p:nvSpPr>
            <p:spPr>
              <a:xfrm rot="1492159">
                <a:off x="5232603" y="5895151"/>
                <a:ext cx="693761" cy="555009"/>
              </a:xfrm>
              <a:prstGeom prst="star4">
                <a:avLst/>
              </a:prstGeom>
              <a:gradFill flip="none" rotWithShape="1">
                <a:gsLst>
                  <a:gs pos="95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포인트가 4개인 별 9"/>
              <p:cNvSpPr/>
              <p:nvPr/>
            </p:nvSpPr>
            <p:spPr>
              <a:xfrm rot="1492159">
                <a:off x="606230" y="1125796"/>
                <a:ext cx="837653" cy="670123"/>
              </a:xfrm>
              <a:prstGeom prst="star4">
                <a:avLst/>
              </a:prstGeom>
              <a:gradFill flip="none" rotWithShape="1">
                <a:gsLst>
                  <a:gs pos="95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1" name="포인트가 4개인 별 10"/>
              <p:cNvSpPr/>
              <p:nvPr/>
            </p:nvSpPr>
            <p:spPr>
              <a:xfrm rot="1492159">
                <a:off x="3122007" y="4801873"/>
                <a:ext cx="688008" cy="550407"/>
              </a:xfrm>
              <a:prstGeom prst="star4">
                <a:avLst/>
              </a:prstGeom>
              <a:gradFill flip="none" rotWithShape="1">
                <a:gsLst>
                  <a:gs pos="95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포인트가 4개인 별 11"/>
              <p:cNvSpPr/>
              <p:nvPr/>
            </p:nvSpPr>
            <p:spPr>
              <a:xfrm rot="1492159">
                <a:off x="4138611" y="5556678"/>
                <a:ext cx="579930" cy="463945"/>
              </a:xfrm>
              <a:prstGeom prst="star4">
                <a:avLst/>
              </a:prstGeom>
              <a:gradFill flip="none" rotWithShape="1">
                <a:gsLst>
                  <a:gs pos="95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" name="포인트가 4개인 별 12"/>
              <p:cNvSpPr/>
              <p:nvPr/>
            </p:nvSpPr>
            <p:spPr>
              <a:xfrm rot="1492159">
                <a:off x="7723010" y="6390860"/>
                <a:ext cx="448620" cy="358897"/>
              </a:xfrm>
              <a:prstGeom prst="star4">
                <a:avLst/>
              </a:prstGeom>
              <a:gradFill flip="none" rotWithShape="1">
                <a:gsLst>
                  <a:gs pos="95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포인트가 4개인 별 13"/>
              <p:cNvSpPr/>
              <p:nvPr/>
            </p:nvSpPr>
            <p:spPr>
              <a:xfrm rot="1492159">
                <a:off x="6590128" y="6226102"/>
                <a:ext cx="606559" cy="485247"/>
              </a:xfrm>
              <a:prstGeom prst="star4">
                <a:avLst/>
              </a:prstGeom>
              <a:gradFill flip="none" rotWithShape="1">
                <a:gsLst>
                  <a:gs pos="95000">
                    <a:schemeClr val="tx1"/>
                  </a:gs>
                  <a:gs pos="0">
                    <a:schemeClr val="accent1">
                      <a:tint val="23500"/>
                      <a:satMod val="16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292080" y="1256885"/>
              <a:ext cx="184731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6600" dirty="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823871" y="332656"/>
            <a:ext cx="21002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en-US" altLang="ko-KR" sz="7200" dirty="0">
                <a:solidFill>
                  <a:schemeClr val="bg1"/>
                </a:solidFill>
                <a:latin typeface="+mn-ea"/>
                <a:ea typeface="+mn-ea"/>
              </a:rPr>
              <a:t>I</a:t>
            </a:r>
            <a:r>
              <a:rPr lang="en-US" altLang="ko-KR" sz="6000" dirty="0">
                <a:solidFill>
                  <a:schemeClr val="bg1"/>
                </a:solidFill>
                <a:latin typeface="+mn-ea"/>
                <a:ea typeface="+mn-ea"/>
              </a:rPr>
              <a:t>ndex</a:t>
            </a:r>
            <a:endParaRPr lang="ko-KR" altLang="en-US" sz="60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86097" y="198884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n-ea"/>
                <a:ea typeface="+mn-ea"/>
              </a:rPr>
              <a:t>팀원구성</a:t>
            </a:r>
            <a:endParaRPr lang="ko-KR" altLang="en-US" sz="2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91680" y="2708920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n-ea"/>
                <a:ea typeface="+mn-ea"/>
              </a:rPr>
              <a:t>프로젝트 동기 및 목적</a:t>
            </a:r>
            <a:endParaRPr lang="ko-KR" altLang="en-US" sz="2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7263" y="3429000"/>
            <a:ext cx="2133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n-ea"/>
                <a:ea typeface="+mn-ea"/>
              </a:rPr>
              <a:t>프로젝트 내용</a:t>
            </a:r>
            <a:endParaRPr lang="ko-KR" altLang="en-US" sz="2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02846" y="4149080"/>
            <a:ext cx="3281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n-ea"/>
                <a:ea typeface="+mn-ea"/>
              </a:rPr>
              <a:t>개발 환경 및 참고자료</a:t>
            </a:r>
            <a:endParaRPr lang="ko-KR" altLang="en-US" sz="2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포인트가 5개인 별 2"/>
          <p:cNvSpPr/>
          <p:nvPr/>
        </p:nvSpPr>
        <p:spPr>
          <a:xfrm>
            <a:off x="1619672" y="1916832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포인트가 5개인 별 21"/>
          <p:cNvSpPr/>
          <p:nvPr/>
        </p:nvSpPr>
        <p:spPr>
          <a:xfrm>
            <a:off x="1619672" y="2636912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포인트가 5개인 별 22"/>
          <p:cNvSpPr/>
          <p:nvPr/>
        </p:nvSpPr>
        <p:spPr>
          <a:xfrm>
            <a:off x="1619672" y="3356992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포인트가 5개인 별 23"/>
          <p:cNvSpPr/>
          <p:nvPr/>
        </p:nvSpPr>
        <p:spPr>
          <a:xfrm>
            <a:off x="1619672" y="4077072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5" name="그룹 24"/>
          <p:cNvGrpSpPr/>
          <p:nvPr/>
        </p:nvGrpSpPr>
        <p:grpSpPr>
          <a:xfrm>
            <a:off x="4672143" y="1854915"/>
            <a:ext cx="4197560" cy="3148170"/>
            <a:chOff x="1622579" y="1216934"/>
            <a:chExt cx="5898842" cy="4424132"/>
          </a:xfrm>
        </p:grpSpPr>
        <p:sp>
          <p:nvSpPr>
            <p:cNvPr id="26" name="타원 25"/>
            <p:cNvSpPr/>
            <p:nvPr/>
          </p:nvSpPr>
          <p:spPr>
            <a:xfrm>
              <a:off x="4635233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3059832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2483768" y="2561767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5211297" y="254989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3843145" y="1412776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2" name="그림 31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622579" y="1216934"/>
              <a:ext cx="5898842" cy="4424132"/>
            </a:xfrm>
            <a:prstGeom prst="ellipse">
              <a:avLst/>
            </a:prstGeom>
            <a:ln>
              <a:noFill/>
            </a:ln>
            <a:effectLst>
              <a:softEdge rad="1016000"/>
            </a:effectLst>
          </p:spPr>
        </p:pic>
      </p:grpSp>
    </p:spTree>
    <p:extLst>
      <p:ext uri="{BB962C8B-B14F-4D97-AF65-F5344CB8AC3E}">
        <p14:creationId xmlns:p14="http://schemas.microsoft.com/office/powerpoint/2010/main" xmlns="" val="53462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119379" y="272523"/>
            <a:ext cx="724621" cy="543466"/>
            <a:chOff x="1622579" y="1216934"/>
            <a:chExt cx="5898842" cy="4424132"/>
          </a:xfrm>
        </p:grpSpPr>
        <p:sp>
          <p:nvSpPr>
            <p:cNvPr id="9" name="타원 8"/>
            <p:cNvSpPr/>
            <p:nvPr/>
          </p:nvSpPr>
          <p:spPr>
            <a:xfrm>
              <a:off x="4635233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3059832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타원 3"/>
            <p:cNvSpPr/>
            <p:nvPr/>
          </p:nvSpPr>
          <p:spPr>
            <a:xfrm>
              <a:off x="2483768" y="2561767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5211297" y="254989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843145" y="1412776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622579" y="1216934"/>
              <a:ext cx="5898842" cy="4424132"/>
            </a:xfrm>
            <a:prstGeom prst="ellipse">
              <a:avLst/>
            </a:prstGeom>
            <a:ln>
              <a:noFill/>
            </a:ln>
            <a:effectLst>
              <a:softEdge rad="1270000"/>
            </a:effectLst>
          </p:spPr>
        </p:pic>
      </p:grpSp>
      <p:sp>
        <p:nvSpPr>
          <p:cNvPr id="12" name="TextBox 11"/>
          <p:cNvSpPr txBox="1"/>
          <p:nvPr/>
        </p:nvSpPr>
        <p:spPr>
          <a:xfrm>
            <a:off x="844000" y="375047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n-ea"/>
                <a:ea typeface="+mn-ea"/>
              </a:rPr>
              <a:t>팀원구성</a:t>
            </a:r>
            <a:endParaRPr lang="ko-KR" altLang="en-US" sz="2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0" y="6309320"/>
            <a:ext cx="8748464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포인트가 5개인 별 21"/>
          <p:cNvSpPr/>
          <p:nvPr/>
        </p:nvSpPr>
        <p:spPr>
          <a:xfrm>
            <a:off x="8748464" y="6180113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포인트가 5개인 별 28"/>
          <p:cNvSpPr/>
          <p:nvPr/>
        </p:nvSpPr>
        <p:spPr>
          <a:xfrm>
            <a:off x="386370" y="440290"/>
            <a:ext cx="201440" cy="187518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포인트가 5개인 별 12"/>
          <p:cNvSpPr/>
          <p:nvPr/>
        </p:nvSpPr>
        <p:spPr>
          <a:xfrm>
            <a:off x="777575" y="258566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71472" y="1714488"/>
            <a:ext cx="7786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 팀원</a:t>
            </a:r>
            <a:endParaRPr lang="en-US" altLang="ko-KR" dirty="0" smtClean="0">
              <a:solidFill>
                <a:schemeClr val="bg1"/>
              </a:solidFill>
              <a:latin typeface="+mn-ea"/>
            </a:endParaRPr>
          </a:p>
          <a:p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- 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팀장 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dirty="0" err="1" smtClean="0">
                <a:solidFill>
                  <a:schemeClr val="bg1"/>
                </a:solidFill>
                <a:latin typeface="+mn-ea"/>
              </a:rPr>
              <a:t>황태량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(jhj5192@nate.com)</a:t>
            </a:r>
          </a:p>
          <a:p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- 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팀원 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이지은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정현정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조은영</a:t>
            </a:r>
            <a:endParaRPr lang="en-US" altLang="ko-KR" dirty="0" smtClean="0">
              <a:solidFill>
                <a:schemeClr val="bg1"/>
              </a:solidFill>
              <a:latin typeface="+mn-ea"/>
            </a:endParaRPr>
          </a:p>
          <a:p>
            <a:pPr>
              <a:buFont typeface="Wingdings" pitchFamily="2" charset="2"/>
              <a:buChar char="l"/>
            </a:pPr>
            <a:endParaRPr lang="en-US" altLang="ko-KR" dirty="0" smtClean="0">
              <a:solidFill>
                <a:schemeClr val="bg1"/>
              </a:solidFill>
              <a:latin typeface="+mn-ea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 계획일정</a:t>
            </a:r>
            <a:endParaRPr lang="en-US" altLang="ko-KR" dirty="0" smtClean="0">
              <a:solidFill>
                <a:schemeClr val="bg1"/>
              </a:solidFill>
              <a:latin typeface="+mn-ea"/>
            </a:endParaRPr>
          </a:p>
          <a:p>
            <a:pPr marL="342900" indent="-342900"/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 - 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팀원 모두가 각종 별자리 궤도 구상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.</a:t>
            </a:r>
          </a:p>
          <a:p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최종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)</a:t>
            </a:r>
          </a:p>
          <a:p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 - </a:t>
            </a:r>
            <a:r>
              <a:rPr lang="ko-KR" altLang="en-US" dirty="0" smtClean="0">
                <a:solidFill>
                  <a:schemeClr val="bg1"/>
                </a:solidFill>
                <a:latin typeface="+mn-ea"/>
              </a:rPr>
              <a:t>팀원 모두가 완성된 프로젝트 테스트 및 수정</a:t>
            </a:r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.</a:t>
            </a:r>
            <a:endParaRPr lang="ko-KR" altLang="en-US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32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119379" y="272523"/>
            <a:ext cx="724621" cy="543466"/>
            <a:chOff x="1622579" y="1216934"/>
            <a:chExt cx="5898842" cy="4424132"/>
          </a:xfrm>
        </p:grpSpPr>
        <p:sp>
          <p:nvSpPr>
            <p:cNvPr id="9" name="타원 8"/>
            <p:cNvSpPr/>
            <p:nvPr/>
          </p:nvSpPr>
          <p:spPr>
            <a:xfrm>
              <a:off x="4635233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3059832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타원 3"/>
            <p:cNvSpPr/>
            <p:nvPr/>
          </p:nvSpPr>
          <p:spPr>
            <a:xfrm>
              <a:off x="2483768" y="2561767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5211297" y="254989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843145" y="1412776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622579" y="1216934"/>
              <a:ext cx="5898842" cy="4424132"/>
            </a:xfrm>
            <a:prstGeom prst="ellipse">
              <a:avLst/>
            </a:prstGeom>
            <a:ln>
              <a:noFill/>
            </a:ln>
            <a:effectLst>
              <a:softEdge rad="1270000"/>
            </a:effectLst>
          </p:spPr>
        </p:pic>
      </p:grpSp>
      <p:sp>
        <p:nvSpPr>
          <p:cNvPr id="12" name="TextBox 11"/>
          <p:cNvSpPr txBox="1"/>
          <p:nvPr/>
        </p:nvSpPr>
        <p:spPr>
          <a:xfrm>
            <a:off x="844000" y="375047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j-ea"/>
                <a:ea typeface="+mj-ea"/>
              </a:rPr>
              <a:t>개발동기 및 목적</a:t>
            </a:r>
            <a:endParaRPr lang="ko-KR" alt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0" y="6309320"/>
            <a:ext cx="8748464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포인트가 5개인 별 21"/>
          <p:cNvSpPr/>
          <p:nvPr/>
        </p:nvSpPr>
        <p:spPr>
          <a:xfrm>
            <a:off x="8748464" y="6180113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포인트가 5개인 별 28"/>
          <p:cNvSpPr/>
          <p:nvPr/>
        </p:nvSpPr>
        <p:spPr>
          <a:xfrm>
            <a:off x="386370" y="440290"/>
            <a:ext cx="201440" cy="187518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포인트가 5개인 별 12"/>
          <p:cNvSpPr/>
          <p:nvPr/>
        </p:nvSpPr>
        <p:spPr>
          <a:xfrm>
            <a:off x="777575" y="258566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71472" y="1714488"/>
            <a:ext cx="7786742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dirty="0" smtClean="0">
                <a:solidFill>
                  <a:schemeClr val="bg1"/>
                </a:solidFill>
              </a:rPr>
              <a:t>Computer Graphics </a:t>
            </a:r>
            <a:r>
              <a:rPr lang="ko-KR" altLang="en-US" dirty="0" smtClean="0">
                <a:solidFill>
                  <a:schemeClr val="bg1"/>
                </a:solidFill>
              </a:rPr>
              <a:t>수업에서 배운 각 함수들을 이해하고 올바르게 사용하기 위해서 이다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en-US" altLang="ko-KR" dirty="0" smtClean="0">
              <a:solidFill>
                <a:schemeClr val="bg1"/>
              </a:solidFill>
              <a:latin typeface="HY헤드라인M" pitchFamily="18" charset="-127"/>
            </a:endParaRPr>
          </a:p>
          <a:p>
            <a:pPr>
              <a:buFont typeface="Wingdings" pitchFamily="2" charset="2"/>
              <a:buChar char="l"/>
            </a:pPr>
            <a:endParaRPr lang="en-US" altLang="ko-KR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l"/>
            </a:pPr>
            <a:endParaRPr lang="en-US" altLang="ko-KR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dirty="0" smtClean="0">
                <a:solidFill>
                  <a:schemeClr val="bg1"/>
                </a:solidFill>
              </a:rPr>
              <a:t>목적</a:t>
            </a:r>
            <a:endParaRPr lang="en-US" altLang="ko-KR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kumimoji="1" lang="en-US" altLang="ko-KR" b="1" dirty="0" smtClean="0">
                <a:solidFill>
                  <a:schemeClr val="bg1"/>
                </a:solidFill>
                <a:latin typeface="굴림" charset="-127"/>
                <a:ea typeface="굴림" charset="-127"/>
              </a:rPr>
              <a:t>Rotation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kumimoji="1" lang="en-US" altLang="ko-KR" b="1" dirty="0" smtClean="0">
                <a:solidFill>
                  <a:schemeClr val="bg1"/>
                </a:solidFill>
                <a:latin typeface="굴림" charset="-127"/>
                <a:ea typeface="굴림" charset="-127"/>
              </a:rPr>
              <a:t>Translation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kumimoji="1" lang="en-US" altLang="ko-KR" b="1" dirty="0" smtClean="0">
                <a:solidFill>
                  <a:schemeClr val="bg1"/>
                </a:solidFill>
                <a:latin typeface="굴림" charset="-127"/>
                <a:ea typeface="굴림" charset="-127"/>
              </a:rPr>
              <a:t>Push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kumimoji="1" lang="en-US" altLang="ko-KR" b="1" dirty="0" smtClean="0">
                <a:solidFill>
                  <a:schemeClr val="bg1"/>
                </a:solidFill>
                <a:latin typeface="굴림" charset="-127"/>
                <a:ea typeface="굴림" charset="-127"/>
              </a:rPr>
              <a:t>Pop</a:t>
            </a:r>
          </a:p>
          <a:p>
            <a:pPr lvl="1">
              <a:defRPr/>
            </a:pPr>
            <a:r>
              <a:rPr kumimoji="1" lang="ko-KR" altLang="en-US" sz="1700" b="1" dirty="0" smtClean="0">
                <a:solidFill>
                  <a:schemeClr val="bg1"/>
                </a:solidFill>
                <a:latin typeface="굴림" charset="-127"/>
                <a:ea typeface="굴림" charset="-127"/>
              </a:rPr>
              <a:t>적절한 사용</a:t>
            </a:r>
            <a:endParaRPr lang="en-US" altLang="ko-KR" sz="17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l"/>
            </a:pPr>
            <a:endParaRPr lang="ko-KR" alt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32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119379" y="272523"/>
            <a:ext cx="724621" cy="543466"/>
            <a:chOff x="1622579" y="1216934"/>
            <a:chExt cx="5898842" cy="4424132"/>
          </a:xfrm>
        </p:grpSpPr>
        <p:sp>
          <p:nvSpPr>
            <p:cNvPr id="9" name="타원 8"/>
            <p:cNvSpPr/>
            <p:nvPr/>
          </p:nvSpPr>
          <p:spPr>
            <a:xfrm>
              <a:off x="4635233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3059832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타원 3"/>
            <p:cNvSpPr/>
            <p:nvPr/>
          </p:nvSpPr>
          <p:spPr>
            <a:xfrm>
              <a:off x="2483768" y="2561767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5211297" y="254989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843145" y="1412776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622579" y="1216934"/>
              <a:ext cx="5898842" cy="4424132"/>
            </a:xfrm>
            <a:prstGeom prst="ellipse">
              <a:avLst/>
            </a:prstGeom>
            <a:ln>
              <a:noFill/>
            </a:ln>
            <a:effectLst>
              <a:softEdge rad="1270000"/>
            </a:effectLst>
          </p:spPr>
        </p:pic>
      </p:grpSp>
      <p:sp>
        <p:nvSpPr>
          <p:cNvPr id="12" name="TextBox 11"/>
          <p:cNvSpPr txBox="1"/>
          <p:nvPr/>
        </p:nvSpPr>
        <p:spPr>
          <a:xfrm>
            <a:off x="844000" y="375047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j-ea"/>
                <a:ea typeface="+mj-ea"/>
              </a:rPr>
              <a:t>개발내용</a:t>
            </a:r>
            <a:endParaRPr lang="ko-KR" alt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0" y="6309320"/>
            <a:ext cx="8748464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포인트가 5개인 별 21"/>
          <p:cNvSpPr/>
          <p:nvPr/>
        </p:nvSpPr>
        <p:spPr>
          <a:xfrm>
            <a:off x="8748464" y="6180113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포인트가 5개인 별 28"/>
          <p:cNvSpPr/>
          <p:nvPr/>
        </p:nvSpPr>
        <p:spPr>
          <a:xfrm>
            <a:off x="386370" y="440290"/>
            <a:ext cx="201440" cy="187518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포인트가 5개인 별 12"/>
          <p:cNvSpPr/>
          <p:nvPr/>
        </p:nvSpPr>
        <p:spPr>
          <a:xfrm>
            <a:off x="777575" y="258566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71472" y="1714488"/>
            <a:ext cx="77867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지구를 중심으로 태양과 달이 자전을 한다</a:t>
            </a:r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. </a:t>
            </a:r>
          </a:p>
          <a:p>
            <a:pPr>
              <a:buFont typeface="Wingdings" pitchFamily="2" charset="2"/>
              <a:buChar char="l"/>
            </a:pPr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 지구에 사람 한 명을 세워둔다</a:t>
            </a:r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.</a:t>
            </a:r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l"/>
            </a:pPr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l"/>
            </a:pPr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별자리는 각 이름의 첫 이니셜로 키보드 이벤트를 사용해서 그에 해당하는</a:t>
            </a:r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별자리가 빛나도록 한다</a:t>
            </a:r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l"/>
            </a:pPr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키보드 이벤트를 쓰면 별똥별이 떨어진다</a:t>
            </a:r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.</a:t>
            </a: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endParaRPr lang="en-US" altLang="ko-KR" sz="2000" dirty="0">
              <a:solidFill>
                <a:schemeClr val="bg1"/>
              </a:solidFill>
              <a:latin typeface="+mj-ea"/>
              <a:ea typeface="+mj-ea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32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119379" y="272523"/>
            <a:ext cx="724621" cy="543466"/>
            <a:chOff x="1622579" y="1216934"/>
            <a:chExt cx="5898842" cy="4424132"/>
          </a:xfrm>
        </p:grpSpPr>
        <p:sp>
          <p:nvSpPr>
            <p:cNvPr id="9" name="타원 8"/>
            <p:cNvSpPr/>
            <p:nvPr/>
          </p:nvSpPr>
          <p:spPr>
            <a:xfrm>
              <a:off x="4635233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3059832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타원 3"/>
            <p:cNvSpPr/>
            <p:nvPr/>
          </p:nvSpPr>
          <p:spPr>
            <a:xfrm>
              <a:off x="2483768" y="2561767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5211297" y="254989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843145" y="1412776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622579" y="1216934"/>
              <a:ext cx="5898842" cy="4424132"/>
            </a:xfrm>
            <a:prstGeom prst="ellipse">
              <a:avLst/>
            </a:prstGeom>
            <a:ln>
              <a:noFill/>
            </a:ln>
            <a:effectLst>
              <a:softEdge rad="1270000"/>
            </a:effectLst>
          </p:spPr>
        </p:pic>
      </p:grpSp>
      <p:sp>
        <p:nvSpPr>
          <p:cNvPr id="12" name="TextBox 11"/>
          <p:cNvSpPr txBox="1"/>
          <p:nvPr/>
        </p:nvSpPr>
        <p:spPr>
          <a:xfrm>
            <a:off x="844000" y="375047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j-ea"/>
                <a:ea typeface="+mj-ea"/>
              </a:rPr>
              <a:t>개발내용</a:t>
            </a:r>
            <a:endParaRPr lang="ko-KR" alt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0" y="6309320"/>
            <a:ext cx="8748464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포인트가 5개인 별 21"/>
          <p:cNvSpPr/>
          <p:nvPr/>
        </p:nvSpPr>
        <p:spPr>
          <a:xfrm>
            <a:off x="8748464" y="6180113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포인트가 5개인 별 28"/>
          <p:cNvSpPr/>
          <p:nvPr/>
        </p:nvSpPr>
        <p:spPr>
          <a:xfrm>
            <a:off x="386370" y="440290"/>
            <a:ext cx="201440" cy="187518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포인트가 5개인 별 12"/>
          <p:cNvSpPr/>
          <p:nvPr/>
        </p:nvSpPr>
        <p:spPr>
          <a:xfrm>
            <a:off x="777575" y="258566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 descr="E:\그래픽스 개념도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1169260"/>
            <a:ext cx="4857784" cy="47600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332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119379" y="272523"/>
            <a:ext cx="724621" cy="543466"/>
            <a:chOff x="1622579" y="1216934"/>
            <a:chExt cx="5898842" cy="4424132"/>
          </a:xfrm>
        </p:grpSpPr>
        <p:sp>
          <p:nvSpPr>
            <p:cNvPr id="9" name="타원 8"/>
            <p:cNvSpPr/>
            <p:nvPr/>
          </p:nvSpPr>
          <p:spPr>
            <a:xfrm>
              <a:off x="4635233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3059832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타원 3"/>
            <p:cNvSpPr/>
            <p:nvPr/>
          </p:nvSpPr>
          <p:spPr>
            <a:xfrm>
              <a:off x="2483768" y="2561767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5211297" y="254989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843145" y="1412776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622579" y="1216934"/>
              <a:ext cx="5898842" cy="4424132"/>
            </a:xfrm>
            <a:prstGeom prst="ellipse">
              <a:avLst/>
            </a:prstGeom>
            <a:ln>
              <a:noFill/>
            </a:ln>
            <a:effectLst>
              <a:softEdge rad="1270000"/>
            </a:effectLst>
          </p:spPr>
        </p:pic>
      </p:grpSp>
      <p:sp>
        <p:nvSpPr>
          <p:cNvPr id="12" name="TextBox 11"/>
          <p:cNvSpPr txBox="1"/>
          <p:nvPr/>
        </p:nvSpPr>
        <p:spPr>
          <a:xfrm>
            <a:off x="844000" y="375047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j-ea"/>
                <a:ea typeface="+mj-ea"/>
              </a:rPr>
              <a:t>개발내용</a:t>
            </a:r>
            <a:endParaRPr lang="ko-KR" alt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0" y="6309320"/>
            <a:ext cx="8748464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포인트가 5개인 별 21"/>
          <p:cNvSpPr/>
          <p:nvPr/>
        </p:nvSpPr>
        <p:spPr>
          <a:xfrm>
            <a:off x="8748464" y="6180113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포인트가 5개인 별 28"/>
          <p:cNvSpPr/>
          <p:nvPr/>
        </p:nvSpPr>
        <p:spPr>
          <a:xfrm>
            <a:off x="386370" y="440290"/>
            <a:ext cx="201440" cy="187518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포인트가 5개인 별 12"/>
          <p:cNvSpPr/>
          <p:nvPr/>
        </p:nvSpPr>
        <p:spPr>
          <a:xfrm>
            <a:off x="777575" y="258566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8" name="표 17"/>
          <p:cNvGraphicFramePr>
            <a:graphicFrameLocks noGrp="1"/>
          </p:cNvGraphicFramePr>
          <p:nvPr/>
        </p:nvGraphicFramePr>
        <p:xfrm>
          <a:off x="750067" y="1000108"/>
          <a:ext cx="7643866" cy="5107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571636"/>
                <a:gridCol w="3786214"/>
                <a:gridCol w="1000132"/>
              </a:tblGrid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키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이벤트 효과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담당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Q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염소자리</a:t>
                      </a:r>
                      <a:endParaRPr lang="ko-KR" altLang="en-US" dirty="0"/>
                    </a:p>
                  </a:txBody>
                  <a:tcPr anchor="ctr"/>
                </a:tc>
                <a:tc rowSpan="12"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dirty="0" smtClean="0"/>
                        <a:t> 해당 별자리의 색이 바뀐다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>
                        <a:buFontTx/>
                        <a:buChar char="-"/>
                      </a:pPr>
                      <a:endParaRPr lang="en-US" altLang="ko-KR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별자리에 해당하는 작은 점들이 줄로 이어진다</a:t>
                      </a:r>
                      <a:r>
                        <a:rPr lang="en-US" altLang="ko-KR" dirty="0" smtClean="0"/>
                        <a:t>. </a:t>
                      </a:r>
                    </a:p>
                    <a:p>
                      <a:pPr latinLnBrk="1">
                        <a:buFontTx/>
                        <a:buChar char="-"/>
                      </a:pPr>
                      <a:endParaRPr lang="en-US" altLang="ko-KR" dirty="0" smtClean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 latinLnBrk="1">
                        <a:buFontTx/>
                        <a:buNone/>
                      </a:pPr>
                      <a:r>
                        <a:rPr lang="ko-KR" altLang="en-US" dirty="0" smtClean="0"/>
                        <a:t>이지은</a:t>
                      </a:r>
                      <a:endParaRPr lang="en-US" altLang="ko-KR" dirty="0" smtClean="0"/>
                    </a:p>
                  </a:txBody>
                  <a:tcPr anchor="ctr"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물병자리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물고기자리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R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양자리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>
                        <a:buFontTx/>
                        <a:buNone/>
                      </a:pPr>
                      <a:r>
                        <a:rPr lang="ko-KR" altLang="en-US" dirty="0" smtClean="0"/>
                        <a:t>정현정</a:t>
                      </a:r>
                      <a:endParaRPr lang="en-US" altLang="ko-KR" dirty="0" smtClean="0"/>
                    </a:p>
                  </a:txBody>
                  <a:tcPr anchor="ctr"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황소자리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Y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쌍둥이자리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U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게자리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>
                        <a:buFontTx/>
                        <a:buNone/>
                      </a:pPr>
                      <a:r>
                        <a:rPr lang="ko-KR" altLang="en-US" dirty="0" smtClean="0"/>
                        <a:t>조은영</a:t>
                      </a:r>
                      <a:endParaRPr lang="en-US" altLang="ko-KR" dirty="0" smtClean="0"/>
                    </a:p>
                  </a:txBody>
                  <a:tcPr anchor="ctr"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I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사자자리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O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처녀자리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P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천칭자리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>
                        <a:buFontTx/>
                        <a:buNone/>
                      </a:pPr>
                      <a:r>
                        <a:rPr lang="ko-KR" altLang="en-US" dirty="0" err="1" smtClean="0"/>
                        <a:t>황태량</a:t>
                      </a:r>
                      <a:endParaRPr lang="en-US" altLang="ko-KR" dirty="0" smtClean="0"/>
                    </a:p>
                  </a:txBody>
                  <a:tcPr anchor="ctr"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{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전갈자리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}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사수자리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332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119379" y="272523"/>
            <a:ext cx="724621" cy="543466"/>
            <a:chOff x="1622579" y="1216934"/>
            <a:chExt cx="5898842" cy="4424132"/>
          </a:xfrm>
        </p:grpSpPr>
        <p:sp>
          <p:nvSpPr>
            <p:cNvPr id="9" name="타원 8"/>
            <p:cNvSpPr/>
            <p:nvPr/>
          </p:nvSpPr>
          <p:spPr>
            <a:xfrm>
              <a:off x="4635233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3059832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타원 3"/>
            <p:cNvSpPr/>
            <p:nvPr/>
          </p:nvSpPr>
          <p:spPr>
            <a:xfrm>
              <a:off x="2483768" y="2561767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5211297" y="254989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843145" y="1412776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622579" y="1216934"/>
              <a:ext cx="5898842" cy="4424132"/>
            </a:xfrm>
            <a:prstGeom prst="ellipse">
              <a:avLst/>
            </a:prstGeom>
            <a:ln>
              <a:noFill/>
            </a:ln>
            <a:effectLst>
              <a:softEdge rad="1270000"/>
            </a:effectLst>
          </p:spPr>
        </p:pic>
      </p:grpSp>
      <p:sp>
        <p:nvSpPr>
          <p:cNvPr id="12" name="TextBox 11"/>
          <p:cNvSpPr txBox="1"/>
          <p:nvPr/>
        </p:nvSpPr>
        <p:spPr>
          <a:xfrm>
            <a:off x="844000" y="375047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j-ea"/>
                <a:ea typeface="+mj-ea"/>
              </a:rPr>
              <a:t>개발내용</a:t>
            </a:r>
            <a:endParaRPr lang="ko-KR" alt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0" y="6309320"/>
            <a:ext cx="8748464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포인트가 5개인 별 21"/>
          <p:cNvSpPr/>
          <p:nvPr/>
        </p:nvSpPr>
        <p:spPr>
          <a:xfrm>
            <a:off x="8748464" y="6180113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포인트가 5개인 별 28"/>
          <p:cNvSpPr/>
          <p:nvPr/>
        </p:nvSpPr>
        <p:spPr>
          <a:xfrm>
            <a:off x="386370" y="440290"/>
            <a:ext cx="201440" cy="187518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포인트가 5개인 별 12"/>
          <p:cNvSpPr/>
          <p:nvPr/>
        </p:nvSpPr>
        <p:spPr>
          <a:xfrm>
            <a:off x="777575" y="258566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6" name="표 15"/>
          <p:cNvGraphicFramePr>
            <a:graphicFrameLocks noGrp="1"/>
          </p:cNvGraphicFramePr>
          <p:nvPr/>
        </p:nvGraphicFramePr>
        <p:xfrm>
          <a:off x="750067" y="1285860"/>
          <a:ext cx="7643866" cy="2937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285884"/>
                <a:gridCol w="4286280"/>
                <a:gridCol w="1071570"/>
              </a:tblGrid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키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이벤트 효과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담당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S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별똥별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dirty="0" smtClean="0"/>
                        <a:t> 키를 눌렀을 때 행성이 떨어진다</a:t>
                      </a:r>
                      <a:r>
                        <a:rPr lang="en-US" altLang="ko-KR" dirty="0" smtClean="0"/>
                        <a:t>.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latinLnBrk="1">
                        <a:buFontTx/>
                        <a:buNone/>
                      </a:pPr>
                      <a:r>
                        <a:rPr lang="ko-KR" altLang="en-US" dirty="0" smtClean="0"/>
                        <a:t>전체</a:t>
                      </a:r>
                      <a:endParaRPr lang="en-US" altLang="ko-KR" dirty="0" smtClean="0"/>
                    </a:p>
                  </a:txBody>
                  <a:tcPr anchor="ctr"/>
                </a:tc>
              </a:tr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A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북극성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dirty="0" smtClean="0"/>
                        <a:t> 해당하는 별이 색이 바뀐다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>
                        <a:buFontTx/>
                        <a:buNone/>
                      </a:pPr>
                      <a:r>
                        <a:rPr lang="en-US" altLang="ko-KR" dirty="0" smtClean="0"/>
                        <a:t>- </a:t>
                      </a:r>
                      <a:r>
                        <a:rPr lang="ko-KR" altLang="en-US" dirty="0" smtClean="0"/>
                        <a:t>크기가 어느 정도 커졌다 작아졌다가 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>
                        <a:buFontTx/>
                        <a:buNone/>
                      </a:pPr>
                      <a:endParaRPr lang="ko-KR" altLang="en-US" dirty="0"/>
                    </a:p>
                  </a:txBody>
                  <a:tcPr/>
                </a:tc>
              </a:tr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D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북두칠성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dirty="0" smtClean="0"/>
                        <a:t> 해당 별자리의 색이 바뀐다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dirty="0" smtClean="0"/>
                        <a:t> 해당하는 별 사이를 줄로 잇는다</a:t>
                      </a:r>
                      <a:r>
                        <a:rPr lang="en-US" altLang="ko-KR" dirty="0" smtClean="0"/>
                        <a:t>.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altLang="ko-KR" dirty="0" smtClean="0"/>
                    </a:p>
                  </a:txBody>
                  <a:tcPr/>
                </a:tc>
              </a:tr>
              <a:tr h="3714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Z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회전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- </a:t>
                      </a:r>
                      <a:r>
                        <a:rPr lang="ko-KR" altLang="en-US" dirty="0" smtClean="0"/>
                        <a:t>지구 중심으로 달과 태양과 모든 별자리들이 공전을 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332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119379" y="272523"/>
            <a:ext cx="724621" cy="543466"/>
            <a:chOff x="1622579" y="1216934"/>
            <a:chExt cx="5898842" cy="4424132"/>
          </a:xfrm>
        </p:grpSpPr>
        <p:sp>
          <p:nvSpPr>
            <p:cNvPr id="9" name="타원 8"/>
            <p:cNvSpPr/>
            <p:nvPr/>
          </p:nvSpPr>
          <p:spPr>
            <a:xfrm>
              <a:off x="4635233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3059832" y="407707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타원 3"/>
            <p:cNvSpPr/>
            <p:nvPr/>
          </p:nvSpPr>
          <p:spPr>
            <a:xfrm>
              <a:off x="2483768" y="2561767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5211297" y="2549892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843145" y="1412776"/>
              <a:ext cx="1520943" cy="1419547"/>
            </a:xfrm>
            <a:prstGeom prst="ellipse">
              <a:avLst/>
            </a:prstGeom>
            <a:gradFill flip="none" rotWithShape="1">
              <a:gsLst>
                <a:gs pos="91000">
                  <a:schemeClr val="tx1"/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622579" y="1216934"/>
              <a:ext cx="5898842" cy="4424132"/>
            </a:xfrm>
            <a:prstGeom prst="ellipse">
              <a:avLst/>
            </a:prstGeom>
            <a:ln>
              <a:noFill/>
            </a:ln>
            <a:effectLst>
              <a:softEdge rad="1270000"/>
            </a:effectLst>
          </p:spPr>
        </p:pic>
      </p:grpSp>
      <p:sp>
        <p:nvSpPr>
          <p:cNvPr id="12" name="TextBox 11"/>
          <p:cNvSpPr txBox="1"/>
          <p:nvPr/>
        </p:nvSpPr>
        <p:spPr>
          <a:xfrm>
            <a:off x="844000" y="375047"/>
            <a:ext cx="3281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8800">
                <a:gradFill flip="none" rotWithShape="1">
                  <a:gsLst>
                    <a:gs pos="100000">
                      <a:schemeClr val="tx1"/>
                    </a:gs>
                    <a:gs pos="0">
                      <a:schemeClr val="accent1">
                        <a:tint val="23500"/>
                        <a:satMod val="160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-윤고딕330" pitchFamily="18" charset="-127"/>
                <a:ea typeface="-윤고딕330" pitchFamily="18" charset="-127"/>
              </a:defRPr>
            </a:lvl1pPr>
          </a:lstStyle>
          <a:p>
            <a:r>
              <a:rPr lang="ko-KR" altLang="en-US" sz="2400" dirty="0" smtClean="0">
                <a:solidFill>
                  <a:schemeClr val="bg1"/>
                </a:solidFill>
                <a:latin typeface="+mj-ea"/>
                <a:ea typeface="+mj-ea"/>
              </a:rPr>
              <a:t>개발 환경 및 참고자료</a:t>
            </a:r>
            <a:endParaRPr lang="ko-KR" alt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0" y="6309320"/>
            <a:ext cx="8748464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포인트가 5개인 별 21"/>
          <p:cNvSpPr/>
          <p:nvPr/>
        </p:nvSpPr>
        <p:spPr>
          <a:xfrm>
            <a:off x="8748464" y="6180113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gradFill flip="none" rotWithShape="1">
              <a:gsLst>
                <a:gs pos="100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포인트가 5개인 별 28"/>
          <p:cNvSpPr/>
          <p:nvPr/>
        </p:nvSpPr>
        <p:spPr>
          <a:xfrm>
            <a:off x="386370" y="440290"/>
            <a:ext cx="201440" cy="187518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포인트가 5개인 별 12"/>
          <p:cNvSpPr/>
          <p:nvPr/>
        </p:nvSpPr>
        <p:spPr>
          <a:xfrm>
            <a:off x="777575" y="258566"/>
            <a:ext cx="247971" cy="230833"/>
          </a:xfrm>
          <a:prstGeom prst="star5">
            <a:avLst/>
          </a:prstGeom>
          <a:gradFill flip="none" rotWithShape="1">
            <a:gsLst>
              <a:gs pos="95000">
                <a:schemeClr val="tx1"/>
              </a:gs>
              <a:gs pos="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71472" y="1357298"/>
            <a:ext cx="778674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- </a:t>
            </a: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개발 환경</a:t>
            </a:r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  Window 7</a:t>
            </a:r>
          </a:p>
          <a:p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  Microsoft Visual 2008</a:t>
            </a:r>
          </a:p>
          <a:p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en-US" altLang="ko-KR" sz="2000" dirty="0" smtClean="0">
                <a:solidFill>
                  <a:schemeClr val="bg1"/>
                </a:solidFill>
                <a:latin typeface="+mj-ea"/>
                <a:ea typeface="+mj-ea"/>
              </a:rPr>
              <a:t>  Open GL.</a:t>
            </a: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참고자료</a:t>
            </a:r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FontTx/>
              <a:buChar char="-"/>
            </a:pPr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kumimoji="1" lang="en-US" altLang="ko-KR" sz="2000" b="1" dirty="0" smtClean="0">
                <a:solidFill>
                  <a:schemeClr val="bg1"/>
                </a:solidFill>
                <a:latin typeface="+mj-ea"/>
                <a:ea typeface="+mj-ea"/>
              </a:rPr>
              <a:t>  </a:t>
            </a:r>
            <a:r>
              <a:rPr kumimoji="1" lang="ko-KR" altLang="en-US" b="1" dirty="0" smtClean="0">
                <a:solidFill>
                  <a:schemeClr val="bg1"/>
                </a:solidFill>
                <a:latin typeface="굴림" charset="-127"/>
              </a:rPr>
              <a:t>교수님 </a:t>
            </a:r>
            <a:r>
              <a:rPr kumimoji="1" lang="en-US" altLang="ko-KR" b="1" dirty="0" smtClean="0">
                <a:solidFill>
                  <a:schemeClr val="bg1"/>
                </a:solidFill>
                <a:latin typeface="굴림" charset="-127"/>
              </a:rPr>
              <a:t>PPT </a:t>
            </a:r>
            <a:r>
              <a:rPr kumimoji="1" lang="ko-KR" altLang="en-US" b="1" dirty="0" smtClean="0">
                <a:solidFill>
                  <a:schemeClr val="bg1"/>
                </a:solidFill>
                <a:latin typeface="굴림" charset="-127"/>
              </a:rPr>
              <a:t>자료</a:t>
            </a:r>
            <a:endParaRPr kumimoji="1" lang="en-US" altLang="ko-KR" b="1" dirty="0" smtClean="0">
              <a:solidFill>
                <a:schemeClr val="bg1"/>
              </a:solidFill>
              <a:latin typeface="굴림" charset="-127"/>
            </a:endParaRPr>
          </a:p>
          <a:p>
            <a:r>
              <a:rPr kumimoji="1" lang="en-US" altLang="ko-KR" b="1" dirty="0" smtClean="0">
                <a:solidFill>
                  <a:schemeClr val="bg1"/>
                </a:solidFill>
                <a:latin typeface="굴림" charset="-127"/>
              </a:rPr>
              <a:t>   </a:t>
            </a:r>
          </a:p>
          <a:p>
            <a:r>
              <a:rPr kumimoji="1" lang="en-US" altLang="ko-KR" b="1" dirty="0" smtClean="0">
                <a:solidFill>
                  <a:schemeClr val="bg1"/>
                </a:solidFill>
                <a:latin typeface="굴림" charset="-127"/>
              </a:rPr>
              <a:t>  OpenGL Super Bible 3nd</a:t>
            </a:r>
          </a:p>
          <a:p>
            <a:endParaRPr kumimoji="1" lang="en-US" altLang="ko-KR" b="1" dirty="0" smtClean="0">
              <a:solidFill>
                <a:schemeClr val="bg1"/>
              </a:solidFill>
              <a:latin typeface="굴림" charset="-127"/>
            </a:endParaRPr>
          </a:p>
          <a:p>
            <a:r>
              <a:rPr kumimoji="1" lang="en-US" altLang="ko-KR" b="1" dirty="0" smtClean="0">
                <a:solidFill>
                  <a:schemeClr val="bg1"/>
                </a:solidFill>
                <a:latin typeface="굴림" charset="-127"/>
              </a:rPr>
              <a:t>  OpenGL</a:t>
            </a:r>
            <a:r>
              <a:rPr kumimoji="1" lang="ko-KR" altLang="en-US" b="1" dirty="0" smtClean="0">
                <a:solidFill>
                  <a:schemeClr val="bg1"/>
                </a:solidFill>
                <a:latin typeface="굴림" charset="-127"/>
              </a:rPr>
              <a:t>로 배우는 컴퓨터 그래픽스</a:t>
            </a:r>
            <a:endParaRPr kumimoji="1" lang="en-US" altLang="ko-KR" b="1" dirty="0" smtClean="0">
              <a:solidFill>
                <a:schemeClr val="bg1"/>
              </a:solidFill>
              <a:latin typeface="굴림" charset="-127"/>
            </a:endParaRPr>
          </a:p>
          <a:p>
            <a:pPr>
              <a:buFontTx/>
              <a:buChar char="-"/>
            </a:pPr>
            <a:endParaRPr lang="en-US" altLang="ko-KR" sz="2000" dirty="0">
              <a:solidFill>
                <a:schemeClr val="bg1"/>
              </a:solidFill>
              <a:latin typeface="+mj-ea"/>
              <a:ea typeface="+mj-ea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32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271</Words>
  <Application>Microsoft Office PowerPoint</Application>
  <PresentationFormat>화면 슬라이드 쇼(4:3)</PresentationFormat>
  <Paragraphs>109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Xnote</dc:creator>
  <cp:lastModifiedBy>까꿍</cp:lastModifiedBy>
  <cp:revision>22</cp:revision>
  <dcterms:created xsi:type="dcterms:W3CDTF">2011-03-12T07:44:45Z</dcterms:created>
  <dcterms:modified xsi:type="dcterms:W3CDTF">2012-05-14T09:09:12Z</dcterms:modified>
</cp:coreProperties>
</file>