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66" r:id="rId2"/>
    <p:sldId id="268" r:id="rId3"/>
    <p:sldId id="271" r:id="rId4"/>
    <p:sldId id="270" r:id="rId5"/>
    <p:sldId id="272" r:id="rId6"/>
    <p:sldId id="274" r:id="rId7"/>
    <p:sldId id="269" r:id="rId8"/>
    <p:sldId id="273" r:id="rId9"/>
    <p:sldId id="267" r:id="rId10"/>
    <p:sldId id="256" r:id="rId11"/>
    <p:sldId id="257" r:id="rId12"/>
    <p:sldId id="258" r:id="rId13"/>
    <p:sldId id="259" r:id="rId14"/>
    <p:sldId id="260" r:id="rId15"/>
    <p:sldId id="261" r:id="rId16"/>
    <p:sldId id="275" r:id="rId17"/>
    <p:sldId id="277" r:id="rId18"/>
    <p:sldId id="278" r:id="rId19"/>
    <p:sldId id="279" r:id="rId20"/>
    <p:sldId id="262" r:id="rId21"/>
    <p:sldId id="286" r:id="rId22"/>
    <p:sldId id="263" r:id="rId23"/>
    <p:sldId id="264" r:id="rId24"/>
    <p:sldId id="265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008080"/>
    <a:srgbClr val="000099"/>
    <a:srgbClr val="FF9999"/>
    <a:srgbClr val="FFFF99"/>
    <a:srgbClr val="00CCFF"/>
    <a:srgbClr val="CC3399"/>
    <a:srgbClr val="FF9900"/>
    <a:srgbClr val="00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8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3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5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73.wmf"/><Relationship Id="rId18" Type="http://schemas.openxmlformats.org/officeDocument/2006/relationships/image" Target="../media/image78.wmf"/><Relationship Id="rId3" Type="http://schemas.openxmlformats.org/officeDocument/2006/relationships/image" Target="../media/image66.wmf"/><Relationship Id="rId21" Type="http://schemas.openxmlformats.org/officeDocument/2006/relationships/image" Target="../media/image81.wmf"/><Relationship Id="rId7" Type="http://schemas.openxmlformats.org/officeDocument/2006/relationships/image" Target="../media/image62.wmf"/><Relationship Id="rId12" Type="http://schemas.openxmlformats.org/officeDocument/2006/relationships/image" Target="../media/image72.wmf"/><Relationship Id="rId17" Type="http://schemas.openxmlformats.org/officeDocument/2006/relationships/image" Target="../media/image77.wmf"/><Relationship Id="rId2" Type="http://schemas.openxmlformats.org/officeDocument/2006/relationships/image" Target="../media/image56.wmf"/><Relationship Id="rId16" Type="http://schemas.openxmlformats.org/officeDocument/2006/relationships/image" Target="../media/image76.wmf"/><Relationship Id="rId20" Type="http://schemas.openxmlformats.org/officeDocument/2006/relationships/image" Target="../media/image80.wmf"/><Relationship Id="rId1" Type="http://schemas.openxmlformats.org/officeDocument/2006/relationships/image" Target="../media/image65.wmf"/><Relationship Id="rId6" Type="http://schemas.openxmlformats.org/officeDocument/2006/relationships/image" Target="../media/image68.wmf"/><Relationship Id="rId11" Type="http://schemas.openxmlformats.org/officeDocument/2006/relationships/image" Target="../media/image71.wmf"/><Relationship Id="rId5" Type="http://schemas.openxmlformats.org/officeDocument/2006/relationships/image" Target="../media/image67.wmf"/><Relationship Id="rId15" Type="http://schemas.openxmlformats.org/officeDocument/2006/relationships/image" Target="../media/image75.wmf"/><Relationship Id="rId23" Type="http://schemas.openxmlformats.org/officeDocument/2006/relationships/image" Target="../media/image83.wmf"/><Relationship Id="rId10" Type="http://schemas.openxmlformats.org/officeDocument/2006/relationships/image" Target="../media/image70.wmf"/><Relationship Id="rId19" Type="http://schemas.openxmlformats.org/officeDocument/2006/relationships/image" Target="../media/image79.wmf"/><Relationship Id="rId4" Type="http://schemas.openxmlformats.org/officeDocument/2006/relationships/image" Target="../media/image58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Relationship Id="rId22" Type="http://schemas.openxmlformats.org/officeDocument/2006/relationships/image" Target="../media/image8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FEA47-FA37-410A-A4CA-CB2CD5A32980}" type="datetimeFigureOut">
              <a:rPr lang="ko-KR" altLang="en-US" smtClean="0"/>
              <a:t>2012-07-22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8409A-85D2-4B89-9DF6-5AEC7232F5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35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A823-EF61-49DB-BE0C-AD4ACCB5ACEB}" type="datetimeFigureOut">
              <a:rPr lang="ko-KR" altLang="en-US" smtClean="0"/>
              <a:pPr/>
              <a:t>2012-07-22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B2ACA0D-13E8-4D53-8921-84FEC50B6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A823-EF61-49DB-BE0C-AD4ACCB5ACEB}" type="datetimeFigureOut">
              <a:rPr lang="ko-KR" altLang="en-US" smtClean="0"/>
              <a:pPr/>
              <a:t>2012-07-22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CA0D-13E8-4D53-8921-84FEC50B6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A823-EF61-49DB-BE0C-AD4ACCB5ACEB}" type="datetimeFigureOut">
              <a:rPr lang="ko-KR" altLang="en-US" smtClean="0"/>
              <a:pPr/>
              <a:t>2012-07-22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CA0D-13E8-4D53-8921-84FEC50B6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A823-EF61-49DB-BE0C-AD4ACCB5ACEB}" type="datetimeFigureOut">
              <a:rPr lang="ko-KR" altLang="en-US" smtClean="0"/>
              <a:pPr/>
              <a:t>2012-07-22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CA0D-13E8-4D53-8921-84FEC50B6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A823-EF61-49DB-BE0C-AD4ACCB5ACEB}" type="datetimeFigureOut">
              <a:rPr lang="ko-KR" altLang="en-US" smtClean="0"/>
              <a:pPr/>
              <a:t>2012-07-22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B2ACA0D-13E8-4D53-8921-84FEC50B6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A823-EF61-49DB-BE0C-AD4ACCB5ACEB}" type="datetimeFigureOut">
              <a:rPr lang="ko-KR" altLang="en-US" smtClean="0"/>
              <a:pPr/>
              <a:t>2012-07-22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CA0D-13E8-4D53-8921-84FEC50B6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A823-EF61-49DB-BE0C-AD4ACCB5ACEB}" type="datetimeFigureOut">
              <a:rPr lang="ko-KR" altLang="en-US" smtClean="0"/>
              <a:pPr/>
              <a:t>2012-07-22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CA0D-13E8-4D53-8921-84FEC50B6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A823-EF61-49DB-BE0C-AD4ACCB5ACEB}" type="datetimeFigureOut">
              <a:rPr lang="ko-KR" altLang="en-US" smtClean="0"/>
              <a:pPr/>
              <a:t>2012-07-22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CA0D-13E8-4D53-8921-84FEC50B6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A823-EF61-49DB-BE0C-AD4ACCB5ACEB}" type="datetimeFigureOut">
              <a:rPr lang="ko-KR" altLang="en-US" smtClean="0"/>
              <a:pPr/>
              <a:t>2012-07-22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CA0D-13E8-4D53-8921-84FEC50B6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A823-EF61-49DB-BE0C-AD4ACCB5ACEB}" type="datetimeFigureOut">
              <a:rPr lang="ko-KR" altLang="en-US" smtClean="0"/>
              <a:pPr/>
              <a:t>2012-07-22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CA0D-13E8-4D53-8921-84FEC50B6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A823-EF61-49DB-BE0C-AD4ACCB5ACEB}" type="datetimeFigureOut">
              <a:rPr lang="ko-KR" altLang="en-US" smtClean="0"/>
              <a:pPr/>
              <a:t>2012-07-22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B2ACA0D-13E8-4D53-8921-84FEC50B6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6EA823-EF61-49DB-BE0C-AD4ACCB5ACEB}" type="datetimeFigureOut">
              <a:rPr lang="ko-KR" altLang="en-US" smtClean="0"/>
              <a:pPr/>
              <a:t>2012-07-22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B2ACA0D-13E8-4D53-8921-84FEC50B6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7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6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png"/><Relationship Id="rId11" Type="http://schemas.openxmlformats.org/officeDocument/2006/relationships/image" Target="../media/image39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5.bin"/><Relationship Id="rId26" Type="http://schemas.openxmlformats.org/officeDocument/2006/relationships/image" Target="../media/image64.w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63.w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57.wmf"/><Relationship Id="rId19" Type="http://schemas.openxmlformats.org/officeDocument/2006/relationships/image" Target="../media/image61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9.wmf"/><Relationship Id="rId22" Type="http://schemas.openxmlformats.org/officeDocument/2006/relationships/image" Target="../media/image62.wmf"/><Relationship Id="rId27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4.bin"/><Relationship Id="rId39" Type="http://schemas.openxmlformats.org/officeDocument/2006/relationships/image" Target="../media/image76.wmf"/><Relationship Id="rId21" Type="http://schemas.openxmlformats.org/officeDocument/2006/relationships/image" Target="../media/image69.wmf"/><Relationship Id="rId34" Type="http://schemas.openxmlformats.org/officeDocument/2006/relationships/oleObject" Target="../embeddings/oleObject58.bin"/><Relationship Id="rId42" Type="http://schemas.openxmlformats.org/officeDocument/2006/relationships/oleObject" Target="../embeddings/oleObject62.bin"/><Relationship Id="rId47" Type="http://schemas.openxmlformats.org/officeDocument/2006/relationships/image" Target="../media/image80.wmf"/><Relationship Id="rId50" Type="http://schemas.openxmlformats.org/officeDocument/2006/relationships/oleObject" Target="../embeddings/oleObject66.bin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.bin"/><Relationship Id="rId29" Type="http://schemas.openxmlformats.org/officeDocument/2006/relationships/image" Target="../media/image71.wmf"/><Relationship Id="rId11" Type="http://schemas.openxmlformats.org/officeDocument/2006/relationships/image" Target="../media/image58.wmf"/><Relationship Id="rId24" Type="http://schemas.openxmlformats.org/officeDocument/2006/relationships/oleObject" Target="../embeddings/oleObject52.bin"/><Relationship Id="rId32" Type="http://schemas.openxmlformats.org/officeDocument/2006/relationships/oleObject" Target="../embeddings/oleObject57.bin"/><Relationship Id="rId37" Type="http://schemas.openxmlformats.org/officeDocument/2006/relationships/image" Target="../media/image75.wmf"/><Relationship Id="rId40" Type="http://schemas.openxmlformats.org/officeDocument/2006/relationships/oleObject" Target="../embeddings/oleObject61.bin"/><Relationship Id="rId45" Type="http://schemas.openxmlformats.org/officeDocument/2006/relationships/image" Target="../media/image79.wmf"/><Relationship Id="rId53" Type="http://schemas.openxmlformats.org/officeDocument/2006/relationships/image" Target="../media/image83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64.wmf"/><Relationship Id="rId31" Type="http://schemas.openxmlformats.org/officeDocument/2006/relationships/image" Target="../media/image72.wmf"/><Relationship Id="rId44" Type="http://schemas.openxmlformats.org/officeDocument/2006/relationships/oleObject" Target="../embeddings/oleObject63.bin"/><Relationship Id="rId52" Type="http://schemas.openxmlformats.org/officeDocument/2006/relationships/oleObject" Target="../embeddings/oleObject67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70.wmf"/><Relationship Id="rId30" Type="http://schemas.openxmlformats.org/officeDocument/2006/relationships/oleObject" Target="../embeddings/oleObject56.bin"/><Relationship Id="rId35" Type="http://schemas.openxmlformats.org/officeDocument/2006/relationships/image" Target="../media/image74.wmf"/><Relationship Id="rId43" Type="http://schemas.openxmlformats.org/officeDocument/2006/relationships/image" Target="../media/image78.wmf"/><Relationship Id="rId48" Type="http://schemas.openxmlformats.org/officeDocument/2006/relationships/oleObject" Target="../embeddings/oleObject65.bin"/><Relationship Id="rId8" Type="http://schemas.openxmlformats.org/officeDocument/2006/relationships/oleObject" Target="../embeddings/oleObject43.bin"/><Relationship Id="rId51" Type="http://schemas.openxmlformats.org/officeDocument/2006/relationships/image" Target="../media/image82.wmf"/><Relationship Id="rId3" Type="http://schemas.openxmlformats.org/officeDocument/2006/relationships/image" Target="../media/image84.png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62.wmf"/><Relationship Id="rId25" Type="http://schemas.openxmlformats.org/officeDocument/2006/relationships/oleObject" Target="../embeddings/oleObject53.bin"/><Relationship Id="rId33" Type="http://schemas.openxmlformats.org/officeDocument/2006/relationships/image" Target="../media/image73.wmf"/><Relationship Id="rId38" Type="http://schemas.openxmlformats.org/officeDocument/2006/relationships/oleObject" Target="../embeddings/oleObject60.bin"/><Relationship Id="rId46" Type="http://schemas.openxmlformats.org/officeDocument/2006/relationships/oleObject" Target="../embeddings/oleObject64.bin"/><Relationship Id="rId20" Type="http://schemas.openxmlformats.org/officeDocument/2006/relationships/oleObject" Target="../embeddings/oleObject49.bin"/><Relationship Id="rId41" Type="http://schemas.openxmlformats.org/officeDocument/2006/relationships/image" Target="../media/image77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2.bin"/><Relationship Id="rId15" Type="http://schemas.openxmlformats.org/officeDocument/2006/relationships/image" Target="../media/image68.wmf"/><Relationship Id="rId23" Type="http://schemas.openxmlformats.org/officeDocument/2006/relationships/oleObject" Target="../embeddings/oleObject51.bin"/><Relationship Id="rId28" Type="http://schemas.openxmlformats.org/officeDocument/2006/relationships/oleObject" Target="../embeddings/oleObject55.bin"/><Relationship Id="rId36" Type="http://schemas.openxmlformats.org/officeDocument/2006/relationships/oleObject" Target="../embeddings/oleObject59.bin"/><Relationship Id="rId49" Type="http://schemas.openxmlformats.org/officeDocument/2006/relationships/image" Target="../media/image8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48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88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8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5700" y="1280954"/>
            <a:ext cx="5066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/>
              <a:t>Compressive </a:t>
            </a:r>
            <a:r>
              <a:rPr lang="en-US" altLang="ko-KR" sz="4000" dirty="0" err="1" smtClean="0"/>
              <a:t>Demosaicing</a:t>
            </a:r>
            <a:endParaRPr lang="ko-KR" alt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82116" y="3212976"/>
            <a:ext cx="5422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Based on the paper : “Compressive </a:t>
            </a:r>
            <a:r>
              <a:rPr lang="en-US" altLang="ko-KR" dirty="0" err="1" smtClean="0"/>
              <a:t>Demosaicing</a:t>
            </a:r>
            <a:r>
              <a:rPr lang="en-US" altLang="ko-KR" dirty="0" smtClean="0"/>
              <a:t>”, </a:t>
            </a:r>
          </a:p>
          <a:p>
            <a:pPr algn="ctr"/>
            <a:r>
              <a:rPr lang="en-US" altLang="ko-KR" dirty="0" err="1" smtClean="0"/>
              <a:t>Moghadam</a:t>
            </a:r>
            <a:r>
              <a:rPr lang="en-US" altLang="ko-KR" dirty="0" smtClean="0"/>
              <a:t>, A.A.,  </a:t>
            </a:r>
            <a:r>
              <a:rPr lang="en-US" altLang="ko-KR" dirty="0" err="1" smtClean="0"/>
              <a:t>Aghagolzadeh</a:t>
            </a:r>
            <a:r>
              <a:rPr lang="en-US" altLang="ko-KR" dirty="0" smtClean="0"/>
              <a:t>, M.,   Kumar, M.,  </a:t>
            </a:r>
            <a:r>
              <a:rPr lang="en-US" altLang="ko-KR" dirty="0" err="1" smtClean="0"/>
              <a:t>Radha</a:t>
            </a:r>
            <a:r>
              <a:rPr lang="en-US" altLang="ko-KR" dirty="0" smtClean="0"/>
              <a:t>, H. </a:t>
            </a:r>
          </a:p>
          <a:p>
            <a:pPr algn="ctr"/>
            <a:r>
              <a:rPr lang="en-US" altLang="ko-KR" dirty="0" smtClean="0"/>
              <a:t>Presented at 2010 IEEE International Workshop on </a:t>
            </a:r>
            <a:endParaRPr lang="ko-KR" altLang="en-US" dirty="0" smtClean="0"/>
          </a:p>
          <a:p>
            <a:pPr algn="ctr"/>
            <a:r>
              <a:rPr lang="en-US" altLang="ko-KR" dirty="0" smtClean="0"/>
              <a:t>Multimedia Signal Processing (MMSP),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5148064" y="548680"/>
          <a:ext cx="7096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수식" r:id="rId3" imgW="355446" imgH="241195" progId="Equation.3">
                  <p:embed/>
                </p:oleObj>
              </mc:Choice>
              <mc:Fallback>
                <p:oleObj name="수식" r:id="rId3" imgW="355446" imgH="241195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48680"/>
                        <a:ext cx="70961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084168" y="548680"/>
          <a:ext cx="7350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수식" r:id="rId5" imgW="368300" imgH="241300" progId="Equation.3">
                  <p:embed/>
                </p:oleObj>
              </mc:Choice>
              <mc:Fallback>
                <p:oleObj name="수식" r:id="rId5" imgW="368300" imgH="2413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48680"/>
                        <a:ext cx="73501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020272" y="548680"/>
          <a:ext cx="7096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수식" r:id="rId7" imgW="355446" imgH="241195" progId="Equation.3">
                  <p:embed/>
                </p:oleObj>
              </mc:Choice>
              <mc:Fallback>
                <p:oleObj name="수식" r:id="rId7" imgW="355446" imgH="241195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48680"/>
                        <a:ext cx="70961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620688"/>
            <a:ext cx="455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Image is composed of three color planes: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475492"/>
            <a:ext cx="330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Vectorize</a:t>
            </a:r>
            <a:r>
              <a:rPr lang="en-US" altLang="ko-KR" dirty="0" smtClean="0"/>
              <a:t> each color plane as:</a:t>
            </a:r>
            <a:endParaRPr lang="ko-KR" altLang="en-US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755576" y="2155899"/>
          <a:ext cx="10636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수식" r:id="rId9" imgW="533169" imgH="241195" progId="Equation.3">
                  <p:embed/>
                </p:oleObj>
              </mc:Choice>
              <mc:Fallback>
                <p:oleObj name="수식" r:id="rId9" imgW="533169" imgH="241195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155899"/>
                        <a:ext cx="106362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138924" y="2179234"/>
          <a:ext cx="18240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수식" r:id="rId11" imgW="914003" imgH="215806" progId="Equation.3">
                  <p:embed/>
                </p:oleObj>
              </mc:Choice>
              <mc:Fallback>
                <p:oleObj name="수식" r:id="rId11" imgW="914003" imgH="215806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924" y="2179234"/>
                        <a:ext cx="18240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115567" y="2155502"/>
          <a:ext cx="11144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수식" r:id="rId13" imgW="558558" imgH="241195" progId="Equation.3">
                  <p:embed/>
                </p:oleObj>
              </mc:Choice>
              <mc:Fallback>
                <p:oleObj name="수식" r:id="rId13" imgW="558558" imgH="241195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567" y="2155502"/>
                        <a:ext cx="111442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635896" y="2155899"/>
          <a:ext cx="10636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수식" r:id="rId15" imgW="533169" imgH="241195" progId="Equation.3">
                  <p:embed/>
                </p:oleObj>
              </mc:Choice>
              <mc:Fallback>
                <p:oleObj name="수식" r:id="rId15" imgW="533169" imgH="241195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155899"/>
                        <a:ext cx="106362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74828" y="2179234"/>
            <a:ext cx="81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where</a:t>
            </a:r>
            <a:endParaRPr lang="ko-KR" altLang="en-US" dirty="0"/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843808" y="3645024"/>
          <a:ext cx="27860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수식" r:id="rId17" imgW="1397000" imgH="228600" progId="Equation.3">
                  <p:embed/>
                </p:oleObj>
              </mc:Choice>
              <mc:Fallback>
                <p:oleObj name="수식" r:id="rId17" imgW="1397000" imgH="2286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645024"/>
                        <a:ext cx="2786063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2987660"/>
            <a:ext cx="623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Using a random panchromatic Color Filter Array we have: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4499828"/>
            <a:ext cx="81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where</a:t>
            </a:r>
            <a:endParaRPr lang="ko-KR" altLang="en-US" dirty="0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2987824" y="5013176"/>
          <a:ext cx="18494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수식" r:id="rId19" imgW="927100" imgH="228600" progId="Equation.3">
                  <p:embed/>
                </p:oleObj>
              </mc:Choice>
              <mc:Fallback>
                <p:oleObj name="수식" r:id="rId19" imgW="927100" imgH="2286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013176"/>
                        <a:ext cx="1849437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직사각형 17"/>
          <p:cNvSpPr/>
          <p:nvPr/>
        </p:nvSpPr>
        <p:spPr>
          <a:xfrm>
            <a:off x="6148948" y="4443952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6577576" y="4443952"/>
            <a:ext cx="428628" cy="42862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148948" y="4872580"/>
            <a:ext cx="428628" cy="42862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563716" y="4872580"/>
            <a:ext cx="428628" cy="4286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7006204" y="4443952"/>
            <a:ext cx="428628" cy="42862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7434832" y="4443952"/>
            <a:ext cx="428628" cy="428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006204" y="4872580"/>
            <a:ext cx="428628" cy="428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7434832" y="4872580"/>
            <a:ext cx="428628" cy="42862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7020272" y="5301208"/>
            <a:ext cx="428628" cy="428628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7448900" y="5301208"/>
            <a:ext cx="428628" cy="42862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7020272" y="5729836"/>
            <a:ext cx="428628" cy="42862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7448900" y="5729836"/>
            <a:ext cx="428628" cy="428628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6148948" y="5301208"/>
            <a:ext cx="428628" cy="428628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6577576" y="5301208"/>
            <a:ext cx="428628" cy="42862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6148948" y="5729836"/>
            <a:ext cx="428628" cy="42862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6577576" y="5729836"/>
            <a:ext cx="428628" cy="42862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27584" y="548680"/>
          <a:ext cx="27860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수식" r:id="rId3" imgW="1397000" imgH="228600" progId="Equation.3">
                  <p:embed/>
                </p:oleObj>
              </mc:Choice>
              <mc:Fallback>
                <p:oleObj name="수식" r:id="rId3" imgW="1397000" imgH="2286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48680"/>
                        <a:ext cx="2786062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95936" y="1124744"/>
            <a:ext cx="174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 matrix form:</a:t>
            </a:r>
            <a:endParaRPr lang="ko-KR" altLang="en-US" dirty="0"/>
          </a:p>
        </p:txBody>
      </p:sp>
      <p:sp>
        <p:nvSpPr>
          <p:cNvPr id="4" name="아래쪽 화살표 3"/>
          <p:cNvSpPr/>
          <p:nvPr/>
        </p:nvSpPr>
        <p:spPr>
          <a:xfrm>
            <a:off x="2051720" y="98072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 rot="10800000">
            <a:off x="2555776" y="1340768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971600" y="1844824"/>
          <a:ext cx="2279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수식" r:id="rId5" imgW="1143000" imgH="228600" progId="Equation.3">
                  <p:embed/>
                </p:oleObj>
              </mc:Choice>
              <mc:Fallback>
                <p:oleObj name="수식" r:id="rId5" imgW="1143000" imgH="2286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844824"/>
                        <a:ext cx="22796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79912" y="1916832"/>
            <a:ext cx="81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where</a:t>
            </a:r>
            <a:endParaRPr lang="ko-KR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644008" y="1844824"/>
          <a:ext cx="1620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수식" r:id="rId7" imgW="812447" imgH="228501" progId="Equation.3">
                  <p:embed/>
                </p:oleObj>
              </mc:Choice>
              <mc:Fallback>
                <p:oleObj name="수식" r:id="rId7" imgW="812447" imgH="228501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844824"/>
                        <a:ext cx="16208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16216" y="191683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and</a:t>
            </a:r>
            <a:endParaRPr lang="ko-KR" altLang="en-US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48593" y="2637681"/>
          <a:ext cx="20764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수식" r:id="rId9" imgW="1040948" imgH="482391" progId="Equation.3">
                  <p:embed/>
                </p:oleObj>
              </mc:Choice>
              <mc:Fallback>
                <p:oleObj name="수식" r:id="rId9" imgW="1040948" imgH="482391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93" y="2637681"/>
                        <a:ext cx="20764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456905" y="2565673"/>
          <a:ext cx="20764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수식" r:id="rId11" imgW="1040948" imgH="482391" progId="Equation.3">
                  <p:embed/>
                </p:oleObj>
              </mc:Choice>
              <mc:Fallback>
                <p:oleObj name="수식" r:id="rId11" imgW="1040948" imgH="482391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905" y="2565673"/>
                        <a:ext cx="20764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217171" y="2564904"/>
          <a:ext cx="20272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수식" r:id="rId13" imgW="1016000" imgH="482600" progId="Equation.3">
                  <p:embed/>
                </p:oleObj>
              </mc:Choice>
              <mc:Fallback>
                <p:oleObj name="수식" r:id="rId13" imgW="1016000" imgH="4826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7171" y="2564904"/>
                        <a:ext cx="202723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1043608" y="3933056"/>
          <a:ext cx="70913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수식" r:id="rId15" imgW="3556000" imgH="711200" progId="Equation.3">
                  <p:embed/>
                </p:oleObj>
              </mc:Choice>
              <mc:Fallback>
                <p:oleObj name="수식" r:id="rId15" imgW="3556000" imgH="7112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933056"/>
                        <a:ext cx="7091363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875657"/>
              </p:ext>
            </p:extLst>
          </p:nvPr>
        </p:nvGraphicFramePr>
        <p:xfrm>
          <a:off x="611560" y="188640"/>
          <a:ext cx="5328592" cy="106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수식" r:id="rId3" imgW="3556000" imgH="711200" progId="Equation.3">
                  <p:embed/>
                </p:oleObj>
              </mc:Choice>
              <mc:Fallback>
                <p:oleObj name="수식" r:id="rId3" imgW="3556000" imgH="71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88640"/>
                        <a:ext cx="5328592" cy="1068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732240" y="2348880"/>
          <a:ext cx="2034885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수식" r:id="rId5" imgW="1282700" imgH="2082800" progId="Equation.3">
                  <p:embed/>
                </p:oleObj>
              </mc:Choice>
              <mc:Fallback>
                <p:oleObj name="수식" r:id="rId5" imgW="1282700" imgH="2082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348880"/>
                        <a:ext cx="2034885" cy="3312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302809"/>
              </p:ext>
            </p:extLst>
          </p:nvPr>
        </p:nvGraphicFramePr>
        <p:xfrm>
          <a:off x="561323" y="1535021"/>
          <a:ext cx="5676900" cy="516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수식" r:id="rId7" imgW="3162240" imgH="2869920" progId="Equation.3">
                  <p:embed/>
                </p:oleObj>
              </mc:Choice>
              <mc:Fallback>
                <p:oleObj name="수식" r:id="rId7" imgW="3162240" imgH="28699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23" y="1535021"/>
                        <a:ext cx="5676900" cy="51673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아래쪽 화살표 4"/>
          <p:cNvSpPr/>
          <p:nvPr/>
        </p:nvSpPr>
        <p:spPr>
          <a:xfrm>
            <a:off x="3203848" y="1340768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 flipH="1">
            <a:off x="6300192" y="386104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03648" y="692696"/>
          <a:ext cx="2279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수식" r:id="rId3" imgW="1143000" imgH="228600" progId="Equation.3">
                  <p:embed/>
                </p:oleObj>
              </mc:Choice>
              <mc:Fallback>
                <p:oleObj name="수식" r:id="rId3" imgW="1143000" imgH="2286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92696"/>
                        <a:ext cx="22796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오른쪽 화살표 2"/>
          <p:cNvSpPr/>
          <p:nvPr/>
        </p:nvSpPr>
        <p:spPr>
          <a:xfrm>
            <a:off x="3923928" y="83671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283968" y="620688"/>
            <a:ext cx="4655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This can not be solved by CS (Compressed</a:t>
            </a:r>
          </a:p>
          <a:p>
            <a:r>
              <a:rPr lang="en-US" altLang="ko-KR" dirty="0" smtClean="0"/>
              <a:t>Sensing) decoders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93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</a:rPr>
              <a:t>Why?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608034"/>
            <a:ext cx="435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1) The vector                                       is not sparse </a:t>
            </a:r>
            <a:endParaRPr lang="ko-KR" alt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411760" y="2564904"/>
          <a:ext cx="1620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수식" r:id="rId5" imgW="812447" imgH="228501" progId="Equation.3">
                  <p:embed/>
                </p:oleObj>
              </mc:Choice>
              <mc:Fallback>
                <p:oleObj name="수식" r:id="rId5" imgW="812447" imgH="228501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564904"/>
                        <a:ext cx="16208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3284984"/>
            <a:ext cx="549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2) The matrix              is ill-conditioned in terms of RIC measure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692696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(P1)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462351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(P2)</a:t>
            </a:r>
            <a:endParaRPr lang="ko-KR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4005064"/>
            <a:ext cx="487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Therefore reformulate problem (P1) into (P2)</a:t>
            </a:r>
            <a:endParaRPr lang="ko-KR" altLang="en-US" dirty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403648" y="4661762"/>
          <a:ext cx="9874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수식" r:id="rId7" imgW="494870" imgH="203024" progId="Equation.3">
                  <p:embed/>
                </p:oleObj>
              </mc:Choice>
              <mc:Fallback>
                <p:oleObj name="수식" r:id="rId7" imgW="494870" imgH="203024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661762"/>
                        <a:ext cx="9874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339752" y="3187098"/>
          <a:ext cx="36004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수식" r:id="rId9" imgW="126835" imgH="202936" progId="Equation.3">
                  <p:embed/>
                </p:oleObj>
              </mc:Choice>
              <mc:Fallback>
                <p:oleObj name="수식" r:id="rId9" imgW="126835" imgH="202936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187098"/>
                        <a:ext cx="360040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9552" y="5373216"/>
            <a:ext cx="5476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Where  the solution vector      is compressible and P has smaller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RIC measure than       . </a:t>
            </a:r>
            <a:endParaRPr lang="ko-KR" altLang="en-US" dirty="0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096551" y="5878661"/>
          <a:ext cx="315209" cy="50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수식" r:id="rId11" imgW="126835" imgH="202936" progId="Equation.3">
                  <p:embed/>
                </p:oleObj>
              </mc:Choice>
              <mc:Fallback>
                <p:oleObj name="수식" r:id="rId11" imgW="126835" imgH="202936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551" y="5878661"/>
                        <a:ext cx="315209" cy="502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853998" y="5301208"/>
          <a:ext cx="349850" cy="46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수식" r:id="rId13" imgW="152268" imgH="203024" progId="Equation.3">
                  <p:embed/>
                </p:oleObj>
              </mc:Choice>
              <mc:Fallback>
                <p:oleObj name="수식" r:id="rId13" imgW="152268" imgH="203024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998" y="5301208"/>
                        <a:ext cx="349850" cy="4656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00808"/>
            <a:ext cx="37320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797152"/>
            <a:ext cx="344038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2247" y="853242"/>
            <a:ext cx="1728192" cy="46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8511" y="853242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8751" y="925250"/>
            <a:ext cx="143501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3357562"/>
            <a:ext cx="4486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4346864"/>
            <a:ext cx="1080120" cy="43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87624" y="4418872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Define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0077" y="50188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Then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285728"/>
            <a:ext cx="253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Using pixel correlation</a:t>
            </a:r>
            <a:endParaRPr lang="ko-KR" altLang="en-US" dirty="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30171"/>
              </p:ext>
            </p:extLst>
          </p:nvPr>
        </p:nvGraphicFramePr>
        <p:xfrm>
          <a:off x="4867612" y="5877272"/>
          <a:ext cx="272872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수식" r:id="rId10" imgW="1143000" imgH="241200" progId="Equation.3">
                  <p:embed/>
                </p:oleObj>
              </mc:Choice>
              <mc:Fallback>
                <p:oleObj name="수식" r:id="rId10" imgW="11430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612" y="5877272"/>
                        <a:ext cx="2728724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1086" y="5971051"/>
            <a:ext cx="353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지금까지의 문제는 이렇게 됨</a:t>
            </a:r>
            <a:endParaRPr lang="ko-KR" altLang="en-US" sz="2000" dirty="0"/>
          </a:p>
        </p:txBody>
      </p:sp>
      <p:sp>
        <p:nvSpPr>
          <p:cNvPr id="4" name="오른쪽 화살표 3"/>
          <p:cNvSpPr/>
          <p:nvPr/>
        </p:nvSpPr>
        <p:spPr>
          <a:xfrm>
            <a:off x="4183494" y="5955975"/>
            <a:ext cx="47202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53933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4974" y="1763621"/>
            <a:ext cx="31625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714" y="3774329"/>
            <a:ext cx="619772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9060" y="5559817"/>
            <a:ext cx="1656184" cy="6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3693029"/>
            <a:ext cx="81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where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2924944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YUV </a:t>
            </a:r>
            <a:r>
              <a:rPr lang="ko-KR" altLang="en-US" dirty="0" smtClean="0"/>
              <a:t>변환 </a:t>
            </a:r>
            <a:r>
              <a:rPr lang="en-US" altLang="ko-KR" dirty="0" smtClean="0"/>
              <a:t>matrix</a:t>
            </a:r>
            <a:endParaRPr lang="ko-KR" altLang="en-US" dirty="0"/>
          </a:p>
        </p:txBody>
      </p:sp>
      <p:cxnSp>
        <p:nvCxnSpPr>
          <p:cNvPr id="6" name="직선 화살표 연결선 5"/>
          <p:cNvCxnSpPr>
            <a:endCxn id="6147" idx="2"/>
          </p:cNvCxnSpPr>
          <p:nvPr/>
        </p:nvCxnSpPr>
        <p:spPr>
          <a:xfrm flipH="1" flipV="1">
            <a:off x="4176270" y="2627717"/>
            <a:ext cx="83308" cy="297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10447" y="1916832"/>
            <a:ext cx="3054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 </a:t>
            </a:r>
            <a:r>
              <a:rPr lang="en-US" altLang="ko-KR" dirty="0" smtClean="0"/>
              <a:t>matrix</a:t>
            </a:r>
            <a:r>
              <a:rPr lang="ko-KR" altLang="en-US" dirty="0" smtClean="0"/>
              <a:t>을 쓰면</a:t>
            </a:r>
            <a:endParaRPr lang="en-US" altLang="ko-KR" dirty="0" smtClean="0"/>
          </a:p>
          <a:p>
            <a:r>
              <a:rPr lang="ko-KR" altLang="en-US" dirty="0" smtClean="0"/>
              <a:t>적어도 </a:t>
            </a:r>
            <a:r>
              <a:rPr lang="en-US" altLang="ko-KR" dirty="0" err="1" smtClean="0"/>
              <a:t>sparsity</a:t>
            </a:r>
            <a:r>
              <a:rPr lang="en-US" altLang="ko-KR" dirty="0" smtClean="0"/>
              <a:t> = 3 </a:t>
            </a:r>
            <a:r>
              <a:rPr lang="ko-KR" altLang="en-US" dirty="0" smtClean="0"/>
              <a:t>을 얻을</a:t>
            </a:r>
            <a:endParaRPr lang="en-US" altLang="ko-KR" dirty="0" smtClean="0"/>
          </a:p>
          <a:p>
            <a:r>
              <a:rPr lang="ko-KR" altLang="en-US" dirty="0" smtClean="0"/>
              <a:t>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5580112" y="2195669"/>
            <a:ext cx="3303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79215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356992"/>
            <a:ext cx="496712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2450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Tensor Product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349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715" y="1988840"/>
            <a:ext cx="3127683" cy="81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2537" y="3334192"/>
            <a:ext cx="1743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직선 화살표 연결선 3"/>
          <p:cNvCxnSpPr>
            <a:endCxn id="3" idx="0"/>
          </p:cNvCxnSpPr>
          <p:nvPr/>
        </p:nvCxnSpPr>
        <p:spPr>
          <a:xfrm flipH="1">
            <a:off x="2914075" y="2774657"/>
            <a:ext cx="916316" cy="559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51285" y="4560608"/>
            <a:ext cx="286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Kronecker</a:t>
            </a:r>
            <a:r>
              <a:rPr lang="en-US" altLang="ko-KR" dirty="0" smtClean="0"/>
              <a:t> Tensor Product</a:t>
            </a:r>
            <a:endParaRPr lang="ko-KR" altLang="en-US" dirty="0"/>
          </a:p>
        </p:txBody>
      </p:sp>
      <p:cxnSp>
        <p:nvCxnSpPr>
          <p:cNvPr id="6" name="직선 화살표 연결선 5"/>
          <p:cNvCxnSpPr>
            <a:endCxn id="5" idx="0"/>
          </p:cNvCxnSpPr>
          <p:nvPr/>
        </p:nvCxnSpPr>
        <p:spPr>
          <a:xfrm rot="16200000" flipH="1">
            <a:off x="3839199" y="3415437"/>
            <a:ext cx="1785950" cy="504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65000" y="3252892"/>
            <a:ext cx="2011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 x N Identity matrix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5138881" y="2774657"/>
            <a:ext cx="360040" cy="559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0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707645"/>
              </p:ext>
            </p:extLst>
          </p:nvPr>
        </p:nvGraphicFramePr>
        <p:xfrm>
          <a:off x="2151063" y="763588"/>
          <a:ext cx="4662487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수식" r:id="rId3" imgW="2184120" imgH="660240" progId="Equation.3">
                  <p:embed/>
                </p:oleObj>
              </mc:Choice>
              <mc:Fallback>
                <p:oleObj name="수식" r:id="rId3" imgW="218412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1063" y="763588"/>
                        <a:ext cx="4662487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54868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Let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78092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Then  </a:t>
            </a:r>
            <a:endParaRPr lang="ko-KR" altLang="en-US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312783"/>
              </p:ext>
            </p:extLst>
          </p:nvPr>
        </p:nvGraphicFramePr>
        <p:xfrm>
          <a:off x="323528" y="4378565"/>
          <a:ext cx="652264" cy="706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수식" r:id="rId5" imgW="152280" imgH="164880" progId="Equation.3">
                  <p:embed/>
                </p:oleObj>
              </mc:Choice>
              <mc:Fallback>
                <p:oleObj name="수식" r:id="rId5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4378565"/>
                        <a:ext cx="652264" cy="706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6197" y="44954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=</a:t>
            </a:r>
            <a:endParaRPr lang="ko-KR" altLang="en-US" sz="2400" dirty="0"/>
          </a:p>
        </p:txBody>
      </p:sp>
      <p:sp>
        <p:nvSpPr>
          <p:cNvPr id="7" name="양쪽 대괄호 6"/>
          <p:cNvSpPr/>
          <p:nvPr/>
        </p:nvSpPr>
        <p:spPr>
          <a:xfrm>
            <a:off x="1619672" y="3150260"/>
            <a:ext cx="6624736" cy="3447092"/>
          </a:xfrm>
          <a:prstGeom prst="bracketPair">
            <a:avLst>
              <a:gd name="adj" fmla="val 36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915032"/>
              </p:ext>
            </p:extLst>
          </p:nvPr>
        </p:nvGraphicFramePr>
        <p:xfrm>
          <a:off x="1835696" y="3376922"/>
          <a:ext cx="393023" cy="41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수식" r:id="rId7" imgW="190440" imgH="203040" progId="Equation.3">
                  <p:embed/>
                </p:oleObj>
              </mc:Choice>
              <mc:Fallback>
                <p:oleObj name="수식" r:id="rId7" imgW="1904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5696" y="3376922"/>
                        <a:ext cx="393023" cy="419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296693"/>
              </p:ext>
            </p:extLst>
          </p:nvPr>
        </p:nvGraphicFramePr>
        <p:xfrm>
          <a:off x="2195736" y="3170189"/>
          <a:ext cx="1008112" cy="97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수식" r:id="rId9" imgW="876240" imgH="850680" progId="Equation.3">
                  <p:embed/>
                </p:oleObj>
              </mc:Choice>
              <mc:Fallback>
                <p:oleObj name="수식" r:id="rId9" imgW="876240" imgH="850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5736" y="3170189"/>
                        <a:ext cx="1008112" cy="978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792082"/>
              </p:ext>
            </p:extLst>
          </p:nvPr>
        </p:nvGraphicFramePr>
        <p:xfrm>
          <a:off x="3335338" y="3387725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수식" r:id="rId11" imgW="203040" imgH="203040" progId="Equation.3">
                  <p:embed/>
                </p:oleObj>
              </mc:Choice>
              <mc:Fallback>
                <p:oleObj name="수식" r:id="rId11" imgW="203040" imgH="203040" progId="Equation.3">
                  <p:embed/>
                  <p:pic>
                    <p:nvPicPr>
                      <p:cNvPr id="0" name="개체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3387725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785062"/>
              </p:ext>
            </p:extLst>
          </p:nvPr>
        </p:nvGraphicFramePr>
        <p:xfrm>
          <a:off x="3707954" y="3181912"/>
          <a:ext cx="100806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수식" r:id="rId13" imgW="876240" imgH="850680" progId="Equation.3">
                  <p:embed/>
                </p:oleObj>
              </mc:Choice>
              <mc:Fallback>
                <p:oleObj name="수식" r:id="rId13" imgW="876240" imgH="850680" progId="Equation.3">
                  <p:embed/>
                  <p:pic>
                    <p:nvPicPr>
                      <p:cNvPr id="0" name="개체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54" y="3181912"/>
                        <a:ext cx="1008062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409310"/>
              </p:ext>
            </p:extLst>
          </p:nvPr>
        </p:nvGraphicFramePr>
        <p:xfrm>
          <a:off x="6647259" y="3347343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수식" r:id="rId15" imgW="203040" imgH="203040" progId="Equation.3">
                  <p:embed/>
                </p:oleObj>
              </mc:Choice>
              <mc:Fallback>
                <p:oleObj name="수식" r:id="rId15" imgW="203040" imgH="203040" progId="Equation.3">
                  <p:embed/>
                  <p:pic>
                    <p:nvPicPr>
                      <p:cNvPr id="0" name="개체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7259" y="3347343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84896"/>
              </p:ext>
            </p:extLst>
          </p:nvPr>
        </p:nvGraphicFramePr>
        <p:xfrm>
          <a:off x="7020321" y="3140968"/>
          <a:ext cx="1008063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수식" r:id="rId17" imgW="876300" imgH="850900" progId="Equation.3">
                  <p:embed/>
                </p:oleObj>
              </mc:Choice>
              <mc:Fallback>
                <p:oleObj name="수식" r:id="rId17" imgW="876300" imgH="850900" progId="Equation.3">
                  <p:embed/>
                  <p:pic>
                    <p:nvPicPr>
                      <p:cNvPr id="0" name="개체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321" y="3140968"/>
                        <a:ext cx="1008063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439094"/>
              </p:ext>
            </p:extLst>
          </p:nvPr>
        </p:nvGraphicFramePr>
        <p:xfrm>
          <a:off x="6660232" y="5795615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수식" r:id="rId18" imgW="203040" imgH="203040" progId="Equation.3">
                  <p:embed/>
                </p:oleObj>
              </mc:Choice>
              <mc:Fallback>
                <p:oleObj name="수식" r:id="rId18" imgW="203040" imgH="203040" progId="Equation.3">
                  <p:embed/>
                  <p:pic>
                    <p:nvPicPr>
                      <p:cNvPr id="0" name="개체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5795615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340203"/>
              </p:ext>
            </p:extLst>
          </p:nvPr>
        </p:nvGraphicFramePr>
        <p:xfrm>
          <a:off x="7033294" y="5589240"/>
          <a:ext cx="1008063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수식" r:id="rId20" imgW="876300" imgH="850900" progId="Equation.3">
                  <p:embed/>
                </p:oleObj>
              </mc:Choice>
              <mc:Fallback>
                <p:oleObj name="수식" r:id="rId20" imgW="876300" imgH="850900" progId="Equation.3">
                  <p:embed/>
                  <p:pic>
                    <p:nvPicPr>
                      <p:cNvPr id="0" name="개체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3294" y="5589240"/>
                        <a:ext cx="1008063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443701"/>
              </p:ext>
            </p:extLst>
          </p:nvPr>
        </p:nvGraphicFramePr>
        <p:xfrm>
          <a:off x="1782763" y="5780088"/>
          <a:ext cx="4206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수식" r:id="rId21" imgW="203040" imgH="203040" progId="Equation.3">
                  <p:embed/>
                </p:oleObj>
              </mc:Choice>
              <mc:Fallback>
                <p:oleObj name="수식" r:id="rId21" imgW="203040" imgH="203040" progId="Equation.3">
                  <p:embed/>
                  <p:pic>
                    <p:nvPicPr>
                      <p:cNvPr id="0" name="개체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5780088"/>
                        <a:ext cx="4206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356674"/>
              </p:ext>
            </p:extLst>
          </p:nvPr>
        </p:nvGraphicFramePr>
        <p:xfrm>
          <a:off x="2155115" y="5573153"/>
          <a:ext cx="100806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수식" r:id="rId23" imgW="876240" imgH="850680" progId="Equation.3">
                  <p:embed/>
                </p:oleObj>
              </mc:Choice>
              <mc:Fallback>
                <p:oleObj name="수식" r:id="rId23" imgW="876240" imgH="850680" progId="Equation.3">
                  <p:embed/>
                  <p:pic>
                    <p:nvPicPr>
                      <p:cNvPr id="0" name="개체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115" y="5573153"/>
                        <a:ext cx="1008062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03185" y="335699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……..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80" y="587727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……..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67081" y="587727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……..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31177" y="586798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……..</a:t>
            </a:r>
            <a:endParaRPr lang="ko-KR" altLang="en-US" dirty="0"/>
          </a:p>
        </p:txBody>
      </p:sp>
      <p:graphicFrame>
        <p:nvGraphicFramePr>
          <p:cNvPr id="22" name="개체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492170"/>
              </p:ext>
            </p:extLst>
          </p:nvPr>
        </p:nvGraphicFramePr>
        <p:xfrm>
          <a:off x="1792288" y="452755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수식" r:id="rId25" imgW="203040" imgH="203040" progId="Equation.3">
                  <p:embed/>
                </p:oleObj>
              </mc:Choice>
              <mc:Fallback>
                <p:oleObj name="수식" r:id="rId25" imgW="203040" imgH="203040" progId="Equation.3">
                  <p:embed/>
                  <p:pic>
                    <p:nvPicPr>
                      <p:cNvPr id="0" name="개체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4527550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61904"/>
              </p:ext>
            </p:extLst>
          </p:nvPr>
        </p:nvGraphicFramePr>
        <p:xfrm>
          <a:off x="2164995" y="4321721"/>
          <a:ext cx="100806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수식" r:id="rId27" imgW="876240" imgH="850680" progId="Equation.3">
                  <p:embed/>
                </p:oleObj>
              </mc:Choice>
              <mc:Fallback>
                <p:oleObj name="수식" r:id="rId27" imgW="876240" imgH="850680" progId="Equation.3">
                  <p:embed/>
                  <p:pic>
                    <p:nvPicPr>
                      <p:cNvPr id="0" name="개체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995" y="4321721"/>
                        <a:ext cx="1008062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644280" y="471585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……..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19481" y="471585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……..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83577" y="470656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……..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67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2962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174826"/>
              </p:ext>
            </p:extLst>
          </p:nvPr>
        </p:nvGraphicFramePr>
        <p:xfrm>
          <a:off x="375717" y="2397224"/>
          <a:ext cx="52387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0" name="수식" r:id="rId4" imgW="330120" imgH="1917360" progId="Equation.3">
                  <p:embed/>
                </p:oleObj>
              </mc:Choice>
              <mc:Fallback>
                <p:oleObj name="수식" r:id="rId4" imgW="330120" imgH="1917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17" y="2397224"/>
                        <a:ext cx="52387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양쪽 대괄호 3"/>
          <p:cNvSpPr/>
          <p:nvPr/>
        </p:nvSpPr>
        <p:spPr>
          <a:xfrm>
            <a:off x="1259632" y="1998132"/>
            <a:ext cx="5472608" cy="3447092"/>
          </a:xfrm>
          <a:prstGeom prst="bracketPair">
            <a:avLst>
              <a:gd name="adj" fmla="val 36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350330"/>
              </p:ext>
            </p:extLst>
          </p:nvPr>
        </p:nvGraphicFramePr>
        <p:xfrm>
          <a:off x="1475656" y="2224794"/>
          <a:ext cx="393023" cy="41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" name="수식" r:id="rId6" imgW="190440" imgH="203040" progId="Equation.3">
                  <p:embed/>
                </p:oleObj>
              </mc:Choice>
              <mc:Fallback>
                <p:oleObj name="수식" r:id="rId6" imgW="1904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2224794"/>
                        <a:ext cx="393023" cy="419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016311"/>
              </p:ext>
            </p:extLst>
          </p:nvPr>
        </p:nvGraphicFramePr>
        <p:xfrm>
          <a:off x="1835696" y="2106304"/>
          <a:ext cx="730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" name="수식" r:id="rId8" imgW="634680" imgH="647640" progId="Equation.3">
                  <p:embed/>
                </p:oleObj>
              </mc:Choice>
              <mc:Fallback>
                <p:oleObj name="수식" r:id="rId8" imgW="634680" imgH="647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35696" y="2106304"/>
                        <a:ext cx="73025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625887"/>
              </p:ext>
            </p:extLst>
          </p:nvPr>
        </p:nvGraphicFramePr>
        <p:xfrm>
          <a:off x="2975298" y="2181005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" name="수식" r:id="rId10" imgW="203040" imgH="203040" progId="Equation.3">
                  <p:embed/>
                </p:oleObj>
              </mc:Choice>
              <mc:Fallback>
                <p:oleObj name="수식" r:id="rId10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298" y="2181005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130443"/>
              </p:ext>
            </p:extLst>
          </p:nvPr>
        </p:nvGraphicFramePr>
        <p:xfrm>
          <a:off x="5436096" y="2212631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4" name="수식" r:id="rId12" imgW="203040" imgH="203040" progId="Equation.3">
                  <p:embed/>
                </p:oleObj>
              </mc:Choice>
              <mc:Fallback>
                <p:oleObj name="수식" r:id="rId12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212631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815202"/>
              </p:ext>
            </p:extLst>
          </p:nvPr>
        </p:nvGraphicFramePr>
        <p:xfrm>
          <a:off x="5449069" y="4715495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5" name="수식" r:id="rId14" imgW="203040" imgH="203040" progId="Equation.3">
                  <p:embed/>
                </p:oleObj>
              </mc:Choice>
              <mc:Fallback>
                <p:oleObj name="수식" r:id="rId14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069" y="4715495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553570"/>
              </p:ext>
            </p:extLst>
          </p:nvPr>
        </p:nvGraphicFramePr>
        <p:xfrm>
          <a:off x="1422723" y="4627960"/>
          <a:ext cx="4206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6" name="수식" r:id="rId16" imgW="203040" imgH="203040" progId="Equation.3">
                  <p:embed/>
                </p:oleObj>
              </mc:Choice>
              <mc:Fallback>
                <p:oleObj name="수식" r:id="rId16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723" y="4627960"/>
                        <a:ext cx="4206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31840" y="472514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……..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07041" y="472514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……..</a:t>
            </a:r>
            <a:endParaRPr lang="ko-KR" altLang="en-US" dirty="0"/>
          </a:p>
        </p:txBody>
      </p:sp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371673"/>
              </p:ext>
            </p:extLst>
          </p:nvPr>
        </p:nvGraphicFramePr>
        <p:xfrm>
          <a:off x="1432248" y="3375422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7" name="수식" r:id="rId18" imgW="203040" imgH="203040" progId="Equation.3">
                  <p:embed/>
                </p:oleObj>
              </mc:Choice>
              <mc:Fallback>
                <p:oleObj name="수식" r:id="rId1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248" y="3375422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84240" y="356372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……..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59441" y="356372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……..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76366" y="37483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=</a:t>
            </a:r>
            <a:endParaRPr lang="ko-KR" altLang="en-US" dirty="0"/>
          </a:p>
        </p:txBody>
      </p:sp>
      <p:graphicFrame>
        <p:nvGraphicFramePr>
          <p:cNvPr id="25" name="개체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43654"/>
              </p:ext>
            </p:extLst>
          </p:nvPr>
        </p:nvGraphicFramePr>
        <p:xfrm>
          <a:off x="1835696" y="3258939"/>
          <a:ext cx="730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8" name="수식" r:id="rId20" imgW="634680" imgH="647640" progId="Equation.3">
                  <p:embed/>
                </p:oleObj>
              </mc:Choice>
              <mc:Fallback>
                <p:oleObj name="수식" r:id="rId20" imgW="634680" imgH="647640" progId="Equation.3">
                  <p:embed/>
                  <p:pic>
                    <p:nvPicPr>
                      <p:cNvPr id="0" name="개체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258939"/>
                        <a:ext cx="7302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개체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612170"/>
              </p:ext>
            </p:extLst>
          </p:nvPr>
        </p:nvGraphicFramePr>
        <p:xfrm>
          <a:off x="1835696" y="4555083"/>
          <a:ext cx="730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9" name="수식" r:id="rId22" imgW="634725" imgH="647419" progId="Equation.3">
                  <p:embed/>
                </p:oleObj>
              </mc:Choice>
              <mc:Fallback>
                <p:oleObj name="수식" r:id="rId22" imgW="634725" imgH="647419" progId="Equation.3">
                  <p:embed/>
                  <p:pic>
                    <p:nvPicPr>
                      <p:cNvPr id="0" name="개체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555083"/>
                        <a:ext cx="7302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개체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958295"/>
              </p:ext>
            </p:extLst>
          </p:nvPr>
        </p:nvGraphicFramePr>
        <p:xfrm>
          <a:off x="3347864" y="2124227"/>
          <a:ext cx="730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0" name="수식" r:id="rId23" imgW="634725" imgH="647419" progId="Equation.3">
                  <p:embed/>
                </p:oleObj>
              </mc:Choice>
              <mc:Fallback>
                <p:oleObj name="수식" r:id="rId23" imgW="634725" imgH="647419" progId="Equation.3">
                  <p:embed/>
                  <p:pic>
                    <p:nvPicPr>
                      <p:cNvPr id="0" name="개체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124227"/>
                        <a:ext cx="7302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개체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349467"/>
              </p:ext>
            </p:extLst>
          </p:nvPr>
        </p:nvGraphicFramePr>
        <p:xfrm>
          <a:off x="5812587" y="2137875"/>
          <a:ext cx="730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" name="수식" r:id="rId24" imgW="634725" imgH="647419" progId="Equation.3">
                  <p:embed/>
                </p:oleObj>
              </mc:Choice>
              <mc:Fallback>
                <p:oleObj name="수식" r:id="rId24" imgW="634725" imgH="647419" progId="Equation.3">
                  <p:embed/>
                  <p:pic>
                    <p:nvPicPr>
                      <p:cNvPr id="0" name="개체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587" y="2137875"/>
                        <a:ext cx="7302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개체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242862"/>
              </p:ext>
            </p:extLst>
          </p:nvPr>
        </p:nvGraphicFramePr>
        <p:xfrm>
          <a:off x="5881117" y="4627091"/>
          <a:ext cx="730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" name="수식" r:id="rId25" imgW="634725" imgH="647419" progId="Equation.3">
                  <p:embed/>
                </p:oleObj>
              </mc:Choice>
              <mc:Fallback>
                <p:oleObj name="수식" r:id="rId25" imgW="634725" imgH="647419" progId="Equation.3">
                  <p:embed/>
                  <p:pic>
                    <p:nvPicPr>
                      <p:cNvPr id="0" name="개체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117" y="4627091"/>
                        <a:ext cx="7302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311841" y="222228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……..</a:t>
            </a:r>
            <a:endParaRPr lang="ko-KR" altLang="en-US" dirty="0"/>
          </a:p>
        </p:txBody>
      </p:sp>
      <p:sp>
        <p:nvSpPr>
          <p:cNvPr id="31" name="양쪽 대괄호 30"/>
          <p:cNvSpPr/>
          <p:nvPr/>
        </p:nvSpPr>
        <p:spPr>
          <a:xfrm>
            <a:off x="6948264" y="215936"/>
            <a:ext cx="432048" cy="640871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2" name="개체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606057"/>
              </p:ext>
            </p:extLst>
          </p:nvPr>
        </p:nvGraphicFramePr>
        <p:xfrm>
          <a:off x="6992976" y="154402"/>
          <a:ext cx="320351" cy="39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3" name="수식" r:id="rId26" imgW="164880" imgH="203040" progId="Equation.3">
                  <p:embed/>
                </p:oleObj>
              </mc:Choice>
              <mc:Fallback>
                <p:oleObj name="수식" r:id="rId26" imgW="164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992976" y="154402"/>
                        <a:ext cx="320351" cy="394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개체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359533"/>
              </p:ext>
            </p:extLst>
          </p:nvPr>
        </p:nvGraphicFramePr>
        <p:xfrm>
          <a:off x="6981825" y="586119"/>
          <a:ext cx="3444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4" name="수식" r:id="rId28" imgW="177480" imgH="203040" progId="Equation.3">
                  <p:embed/>
                </p:oleObj>
              </mc:Choice>
              <mc:Fallback>
                <p:oleObj name="수식" r:id="rId28" imgW="177480" imgH="203040" progId="Equation.3">
                  <p:embed/>
                  <p:pic>
                    <p:nvPicPr>
                      <p:cNvPr id="0" name="개체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825" y="586119"/>
                        <a:ext cx="3444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개체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09922"/>
              </p:ext>
            </p:extLst>
          </p:nvPr>
        </p:nvGraphicFramePr>
        <p:xfrm>
          <a:off x="7006624" y="2529657"/>
          <a:ext cx="3444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" name="수식" r:id="rId30" imgW="177480" imgH="203040" progId="Equation.3">
                  <p:embed/>
                </p:oleObj>
              </mc:Choice>
              <mc:Fallback>
                <p:oleObj name="수식" r:id="rId30" imgW="177480" imgH="203040" progId="Equation.3">
                  <p:embed/>
                  <p:pic>
                    <p:nvPicPr>
                      <p:cNvPr id="0" name="개체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6624" y="2529657"/>
                        <a:ext cx="3444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개체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035569"/>
              </p:ext>
            </p:extLst>
          </p:nvPr>
        </p:nvGraphicFramePr>
        <p:xfrm>
          <a:off x="6970713" y="3609776"/>
          <a:ext cx="4175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6" name="수식" r:id="rId32" imgW="215640" imgH="203040" progId="Equation.3">
                  <p:embed/>
                </p:oleObj>
              </mc:Choice>
              <mc:Fallback>
                <p:oleObj name="수식" r:id="rId32" imgW="215640" imgH="203040" progId="Equation.3">
                  <p:embed/>
                  <p:pic>
                    <p:nvPicPr>
                      <p:cNvPr id="0" name="개체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3609776"/>
                        <a:ext cx="4175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개체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922330"/>
              </p:ext>
            </p:extLst>
          </p:nvPr>
        </p:nvGraphicFramePr>
        <p:xfrm>
          <a:off x="6935788" y="6273800"/>
          <a:ext cx="4429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7" name="수식" r:id="rId34" imgW="228600" imgH="203040" progId="Equation.3">
                  <p:embed/>
                </p:oleObj>
              </mc:Choice>
              <mc:Fallback>
                <p:oleObj name="수식" r:id="rId34" imgW="228600" imgH="203040" progId="Equation.3">
                  <p:embed/>
                  <p:pic>
                    <p:nvPicPr>
                      <p:cNvPr id="0" name="개체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788" y="6273800"/>
                        <a:ext cx="4429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95536" y="118746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픽셀의 개수가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개인 경우 </a:t>
            </a:r>
            <a:r>
              <a:rPr lang="en-US" altLang="ko-KR" dirty="0" smtClean="0"/>
              <a:t>(N=3):</a:t>
            </a:r>
            <a:endParaRPr lang="ko-KR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812360" y="1106160"/>
            <a:ext cx="11224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첫번째</a:t>
            </a:r>
            <a:endParaRPr lang="en-US" altLang="ko-KR" sz="1400" dirty="0" smtClean="0"/>
          </a:p>
          <a:p>
            <a:r>
              <a:rPr lang="ko-KR" altLang="en-US" sz="1400" dirty="0" smtClean="0"/>
              <a:t>픽셀에 대한</a:t>
            </a:r>
            <a:endParaRPr lang="en-US" altLang="ko-KR" sz="1400" dirty="0" smtClean="0"/>
          </a:p>
          <a:p>
            <a:r>
              <a:rPr lang="en-US" altLang="ko-KR" sz="1400" dirty="0" smtClean="0"/>
              <a:t>Color</a:t>
            </a:r>
            <a:r>
              <a:rPr lang="ko-KR" altLang="en-US" sz="1400" dirty="0" smtClean="0"/>
              <a:t>값</a:t>
            </a:r>
            <a:endParaRPr lang="ko-KR" alt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7863184" y="3336652"/>
            <a:ext cx="11224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두번째</a:t>
            </a:r>
            <a:endParaRPr lang="en-US" altLang="ko-KR" sz="1400" dirty="0" smtClean="0"/>
          </a:p>
          <a:p>
            <a:r>
              <a:rPr lang="ko-KR" altLang="en-US" sz="1400" dirty="0" smtClean="0"/>
              <a:t>픽셀에 대한</a:t>
            </a:r>
            <a:endParaRPr lang="en-US" altLang="ko-KR" sz="1400" dirty="0" smtClean="0"/>
          </a:p>
          <a:p>
            <a:r>
              <a:rPr lang="en-US" altLang="ko-KR" sz="1400" dirty="0" smtClean="0"/>
              <a:t>Color</a:t>
            </a:r>
            <a:r>
              <a:rPr lang="ko-KR" altLang="en-US" sz="1400" dirty="0" smtClean="0"/>
              <a:t>값</a:t>
            </a:r>
            <a:endParaRPr lang="ko-KR" alt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5292080" y="620688"/>
            <a:ext cx="11224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/>
              <a:t>세</a:t>
            </a:r>
            <a:r>
              <a:rPr lang="ko-KR" altLang="en-US" sz="1400" dirty="0" err="1" smtClean="0"/>
              <a:t>번째</a:t>
            </a:r>
            <a:endParaRPr lang="en-US" altLang="ko-KR" sz="1400" dirty="0" smtClean="0"/>
          </a:p>
          <a:p>
            <a:r>
              <a:rPr lang="ko-KR" altLang="en-US" sz="1400" dirty="0" smtClean="0"/>
              <a:t>픽셀에 대한</a:t>
            </a:r>
            <a:endParaRPr lang="en-US" altLang="ko-KR" sz="1400" dirty="0" smtClean="0"/>
          </a:p>
          <a:p>
            <a:r>
              <a:rPr lang="en-US" altLang="ko-KR" sz="1400" dirty="0" smtClean="0"/>
              <a:t>Color</a:t>
            </a:r>
            <a:r>
              <a:rPr lang="ko-KR" altLang="en-US" sz="1400" dirty="0" smtClean="0"/>
              <a:t>값</a:t>
            </a:r>
            <a:endParaRPr lang="ko-KR" altLang="en-US" sz="1400" dirty="0"/>
          </a:p>
        </p:txBody>
      </p:sp>
      <p:graphicFrame>
        <p:nvGraphicFramePr>
          <p:cNvPr id="51" name="개체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02709"/>
              </p:ext>
            </p:extLst>
          </p:nvPr>
        </p:nvGraphicFramePr>
        <p:xfrm>
          <a:off x="6992976" y="1340768"/>
          <a:ext cx="3444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8" name="수식" r:id="rId36" imgW="177480" imgH="203040" progId="Equation.3">
                  <p:embed/>
                </p:oleObj>
              </mc:Choice>
              <mc:Fallback>
                <p:oleObj name="수식" r:id="rId36" imgW="177480" imgH="203040" progId="Equation.3">
                  <p:embed/>
                  <p:pic>
                    <p:nvPicPr>
                      <p:cNvPr id="0" name="개체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2976" y="1340768"/>
                        <a:ext cx="3444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648732"/>
              </p:ext>
            </p:extLst>
          </p:nvPr>
        </p:nvGraphicFramePr>
        <p:xfrm>
          <a:off x="6989208" y="1764865"/>
          <a:ext cx="3444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9" name="수식" r:id="rId38" imgW="177480" imgH="203040" progId="Equation.3">
                  <p:embed/>
                </p:oleObj>
              </mc:Choice>
              <mc:Fallback>
                <p:oleObj name="수식" r:id="rId38" imgW="177480" imgH="203040" progId="Equation.3">
                  <p:embed/>
                  <p:pic>
                    <p:nvPicPr>
                      <p:cNvPr id="0" name="개체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208" y="1764865"/>
                        <a:ext cx="3444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95920"/>
              </p:ext>
            </p:extLst>
          </p:nvPr>
        </p:nvGraphicFramePr>
        <p:xfrm>
          <a:off x="6972300" y="4041824"/>
          <a:ext cx="3937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0" name="수식" r:id="rId40" imgW="203040" imgH="203040" progId="Equation.3">
                  <p:embed/>
                </p:oleObj>
              </mc:Choice>
              <mc:Fallback>
                <p:oleObj name="수식" r:id="rId40" imgW="203040" imgH="203040" progId="Equation.3">
                  <p:embed/>
                  <p:pic>
                    <p:nvPicPr>
                      <p:cNvPr id="0" name="개체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4041824"/>
                        <a:ext cx="3937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직선 화살표 연결선 13"/>
          <p:cNvCxnSpPr/>
          <p:nvPr/>
        </p:nvCxnSpPr>
        <p:spPr>
          <a:xfrm>
            <a:off x="7308304" y="441052"/>
            <a:ext cx="554880" cy="665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endCxn id="42" idx="1"/>
          </p:cNvCxnSpPr>
          <p:nvPr/>
        </p:nvCxnSpPr>
        <p:spPr>
          <a:xfrm flipV="1">
            <a:off x="7308304" y="1475492"/>
            <a:ext cx="504056" cy="8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7308304" y="1844824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V="1">
            <a:off x="7308304" y="1998132"/>
            <a:ext cx="720080" cy="1707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개체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537214"/>
              </p:ext>
            </p:extLst>
          </p:nvPr>
        </p:nvGraphicFramePr>
        <p:xfrm>
          <a:off x="6945313" y="5383213"/>
          <a:ext cx="4191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" name="수식" r:id="rId42" imgW="215640" imgH="203040" progId="Equation.3">
                  <p:embed/>
                </p:oleObj>
              </mc:Choice>
              <mc:Fallback>
                <p:oleObj name="수식" r:id="rId42" imgW="215640" imgH="203040" progId="Equation.3">
                  <p:embed/>
                  <p:pic>
                    <p:nvPicPr>
                      <p:cNvPr id="0" name="개체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313" y="5383213"/>
                        <a:ext cx="4191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직선 화살표 연결선 47"/>
          <p:cNvCxnSpPr/>
          <p:nvPr/>
        </p:nvCxnSpPr>
        <p:spPr>
          <a:xfrm flipV="1">
            <a:off x="7164288" y="1998132"/>
            <a:ext cx="1008112" cy="3399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7308304" y="980728"/>
            <a:ext cx="864096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7308304" y="2096852"/>
            <a:ext cx="720080" cy="1239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flipV="1">
            <a:off x="7308304" y="3748390"/>
            <a:ext cx="720080" cy="369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개체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169789"/>
              </p:ext>
            </p:extLst>
          </p:nvPr>
        </p:nvGraphicFramePr>
        <p:xfrm>
          <a:off x="6934616" y="5807193"/>
          <a:ext cx="4191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" name="수식" r:id="rId44" imgW="215640" imgH="203040" progId="Equation.3">
                  <p:embed/>
                </p:oleObj>
              </mc:Choice>
              <mc:Fallback>
                <p:oleObj name="수식" r:id="rId44" imgW="215640" imgH="203040" progId="Equation.3">
                  <p:embed/>
                  <p:pic>
                    <p:nvPicPr>
                      <p:cNvPr id="0" name="개체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616" y="5807193"/>
                        <a:ext cx="4191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직선 화살표 연결선 59"/>
          <p:cNvCxnSpPr/>
          <p:nvPr/>
        </p:nvCxnSpPr>
        <p:spPr>
          <a:xfrm flipV="1">
            <a:off x="7308304" y="4117722"/>
            <a:ext cx="720080" cy="1831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개체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516152"/>
              </p:ext>
            </p:extLst>
          </p:nvPr>
        </p:nvGraphicFramePr>
        <p:xfrm>
          <a:off x="6992976" y="2899577"/>
          <a:ext cx="3444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" name="수식" r:id="rId46" imgW="177480" imgH="203040" progId="Equation.3">
                  <p:embed/>
                </p:oleObj>
              </mc:Choice>
              <mc:Fallback>
                <p:oleObj name="수식" r:id="rId46" imgW="177480" imgH="203040" progId="Equation.3">
                  <p:embed/>
                  <p:pic>
                    <p:nvPicPr>
                      <p:cNvPr id="0" name="개체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2976" y="2899577"/>
                        <a:ext cx="3444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직선 화살표 연결선 62"/>
          <p:cNvCxnSpPr/>
          <p:nvPr/>
        </p:nvCxnSpPr>
        <p:spPr>
          <a:xfrm>
            <a:off x="7308304" y="3212976"/>
            <a:ext cx="554880" cy="350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975560" y="4653136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 smtClean="0"/>
              <a:t>……</a:t>
            </a:r>
            <a:endParaRPr lang="ko-KR" altLang="en-US" dirty="0"/>
          </a:p>
        </p:txBody>
      </p:sp>
      <p:graphicFrame>
        <p:nvGraphicFramePr>
          <p:cNvPr id="67" name="개체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886393"/>
              </p:ext>
            </p:extLst>
          </p:nvPr>
        </p:nvGraphicFramePr>
        <p:xfrm>
          <a:off x="6989208" y="972777"/>
          <a:ext cx="3444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" name="수식" r:id="rId48" imgW="177480" imgH="203040" progId="Equation.3">
                  <p:embed/>
                </p:oleObj>
              </mc:Choice>
              <mc:Fallback>
                <p:oleObj name="수식" r:id="rId48" imgW="177480" imgH="203040" progId="Equation.3">
                  <p:embed/>
                  <p:pic>
                    <p:nvPicPr>
                      <p:cNvPr id="0" name="개체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208" y="972777"/>
                        <a:ext cx="3444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개체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783097"/>
              </p:ext>
            </p:extLst>
          </p:nvPr>
        </p:nvGraphicFramePr>
        <p:xfrm>
          <a:off x="6991112" y="3249737"/>
          <a:ext cx="3444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" name="수식" r:id="rId50" imgW="177480" imgH="203040" progId="Equation.3">
                  <p:embed/>
                </p:oleObj>
              </mc:Choice>
              <mc:Fallback>
                <p:oleObj name="수식" r:id="rId50" imgW="177480" imgH="203040" progId="Equation.3">
                  <p:embed/>
                  <p:pic>
                    <p:nvPicPr>
                      <p:cNvPr id="0" name="개체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112" y="3249737"/>
                        <a:ext cx="3444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개체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559694"/>
              </p:ext>
            </p:extLst>
          </p:nvPr>
        </p:nvGraphicFramePr>
        <p:xfrm>
          <a:off x="6989208" y="2132856"/>
          <a:ext cx="3444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" name="수식" r:id="rId52" imgW="177480" imgH="203040" progId="Equation.3">
                  <p:embed/>
                </p:oleObj>
              </mc:Choice>
              <mc:Fallback>
                <p:oleObj name="수식" r:id="rId52" imgW="177480" imgH="203040" progId="Equation.3">
                  <p:embed/>
                  <p:pic>
                    <p:nvPicPr>
                      <p:cNvPr id="0" name="개체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208" y="2132856"/>
                        <a:ext cx="3444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직선 화살표 연결선 70"/>
          <p:cNvCxnSpPr>
            <a:stCxn id="67" idx="1"/>
            <a:endCxn id="50" idx="3"/>
          </p:cNvCxnSpPr>
          <p:nvPr/>
        </p:nvCxnSpPr>
        <p:spPr>
          <a:xfrm flipH="1" flipV="1">
            <a:off x="6414503" y="990020"/>
            <a:ext cx="574705" cy="1804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 flipH="1" flipV="1">
            <a:off x="6156176" y="1187460"/>
            <a:ext cx="833032" cy="108941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>
            <a:endCxn id="50" idx="2"/>
          </p:cNvCxnSpPr>
          <p:nvPr/>
        </p:nvCxnSpPr>
        <p:spPr>
          <a:xfrm flipH="1" flipV="1">
            <a:off x="5853292" y="1359352"/>
            <a:ext cx="1135916" cy="20609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/>
          <p:nvPr/>
        </p:nvCxnSpPr>
        <p:spPr>
          <a:xfrm flipH="1" flipV="1">
            <a:off x="5652120" y="1359352"/>
            <a:ext cx="1337088" cy="509398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5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04864"/>
            <a:ext cx="2304256" cy="230425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340768"/>
            <a:ext cx="4490233" cy="295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8588" y="4797152"/>
            <a:ext cx="1833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Bayer Color Format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31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786058"/>
            <a:ext cx="2962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786454"/>
            <a:ext cx="3000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71480"/>
            <a:ext cx="3127683" cy="81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916832"/>
            <a:ext cx="1743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직선 화살표 연결선 8"/>
          <p:cNvCxnSpPr>
            <a:endCxn id="5" idx="0"/>
          </p:cNvCxnSpPr>
          <p:nvPr/>
        </p:nvCxnSpPr>
        <p:spPr>
          <a:xfrm flipH="1">
            <a:off x="4363418" y="1357297"/>
            <a:ext cx="916316" cy="559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0628" y="3143248"/>
            <a:ext cx="286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Kronecker</a:t>
            </a:r>
            <a:r>
              <a:rPr lang="en-US" altLang="ko-KR" dirty="0" smtClean="0"/>
              <a:t> Tensor Product</a:t>
            </a:r>
            <a:endParaRPr lang="ko-KR" altLang="en-US" dirty="0"/>
          </a:p>
        </p:txBody>
      </p:sp>
      <p:cxnSp>
        <p:nvCxnSpPr>
          <p:cNvPr id="12" name="직선 화살표 연결선 11"/>
          <p:cNvCxnSpPr>
            <a:endCxn id="10" idx="0"/>
          </p:cNvCxnSpPr>
          <p:nvPr/>
        </p:nvCxnSpPr>
        <p:spPr>
          <a:xfrm rot="16200000" flipH="1">
            <a:off x="5288542" y="1998077"/>
            <a:ext cx="1785950" cy="504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429132"/>
            <a:ext cx="613037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직선 화살표 연결선 14"/>
          <p:cNvCxnSpPr/>
          <p:nvPr/>
        </p:nvCxnSpPr>
        <p:spPr>
          <a:xfrm rot="16200000" flipH="1">
            <a:off x="3357554" y="3786190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구부러진 연결선 16"/>
          <p:cNvCxnSpPr>
            <a:stCxn id="7170" idx="1"/>
            <a:endCxn id="7171" idx="1"/>
          </p:cNvCxnSpPr>
          <p:nvPr/>
        </p:nvCxnSpPr>
        <p:spPr>
          <a:xfrm rot="10800000" flipV="1">
            <a:off x="1285852" y="3038470"/>
            <a:ext cx="71438" cy="3028971"/>
          </a:xfrm>
          <a:prstGeom prst="curvedConnector3">
            <a:avLst>
              <a:gd name="adj1" fmla="val 1128916"/>
            </a:avLst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1472" y="434555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관계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14343" y="1835532"/>
            <a:ext cx="2011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 x N Identity matrix</a:t>
            </a:r>
            <a:endParaRPr lang="ko-KR" altLang="en-US" dirty="0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6588224" y="1357297"/>
            <a:ext cx="360040" cy="559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458" y="1954861"/>
            <a:ext cx="2962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020" y="4955257"/>
            <a:ext cx="3000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구부러진 연결선 6"/>
          <p:cNvCxnSpPr>
            <a:stCxn id="4" idx="1"/>
            <a:endCxn id="5" idx="1"/>
          </p:cNvCxnSpPr>
          <p:nvPr/>
        </p:nvCxnSpPr>
        <p:spPr>
          <a:xfrm rot="10800000" flipV="1">
            <a:off x="2046020" y="2207273"/>
            <a:ext cx="71438" cy="3028971"/>
          </a:xfrm>
          <a:prstGeom prst="curvedConnector3">
            <a:avLst>
              <a:gd name="adj1" fmla="val 1128916"/>
            </a:avLst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31640" y="3514355"/>
            <a:ext cx="552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일반적으로 이 관계는 성립이 되어야 할 이유가 없음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60648"/>
            <a:ext cx="8706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아래와 같은 관계가 성립된다고 논문에 써 있으나</a:t>
            </a:r>
            <a:r>
              <a:rPr lang="en-US" altLang="ko-KR" dirty="0" smtClean="0">
                <a:solidFill>
                  <a:srgbClr val="FF0000"/>
                </a:solidFill>
              </a:rPr>
              <a:t>….</a:t>
            </a:r>
          </a:p>
          <a:p>
            <a:r>
              <a:rPr lang="ko-KR" altLang="en-US" dirty="0" smtClean="0">
                <a:solidFill>
                  <a:srgbClr val="FF0000"/>
                </a:solidFill>
              </a:rPr>
              <a:t>아래와 같은 관계가 성립은 일반적으로 성립될 이유가 없음</a:t>
            </a:r>
            <a:r>
              <a:rPr lang="en-US" altLang="ko-KR" dirty="0" smtClean="0">
                <a:solidFill>
                  <a:srgbClr val="FF0000"/>
                </a:solidFill>
              </a:rPr>
              <a:t>….</a:t>
            </a:r>
          </a:p>
          <a:p>
            <a:r>
              <a:rPr lang="ko-KR" altLang="en-US" dirty="0" smtClean="0">
                <a:solidFill>
                  <a:srgbClr val="FF0000"/>
                </a:solidFill>
              </a:rPr>
              <a:t>논문 오류인 것 같음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</a:rPr>
              <a:t>이 관계가 성립되고 안 되고를 떠나 논문에서는 다음 슬라이드에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ko-KR" altLang="en-US" dirty="0" smtClean="0">
                <a:solidFill>
                  <a:srgbClr val="FF0000"/>
                </a:solidFill>
              </a:rPr>
              <a:t>있는 </a:t>
            </a:r>
            <a:r>
              <a:rPr lang="en-US" altLang="ko-KR" dirty="0" smtClean="0">
                <a:solidFill>
                  <a:srgbClr val="FF0000"/>
                </a:solidFill>
              </a:rPr>
              <a:t>(P2)</a:t>
            </a:r>
            <a:r>
              <a:rPr lang="ko-KR" altLang="en-US" dirty="0" smtClean="0">
                <a:solidFill>
                  <a:srgbClr val="FF0000"/>
                </a:solidFill>
              </a:rPr>
              <a:t>문제를 풀었음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903" y="1484784"/>
            <a:ext cx="315198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5728" y="2789078"/>
            <a:ext cx="5680608" cy="7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625244"/>
            <a:ext cx="324036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469595"/>
              </p:ext>
            </p:extLst>
          </p:nvPr>
        </p:nvGraphicFramePr>
        <p:xfrm>
          <a:off x="1619672" y="404664"/>
          <a:ext cx="2304255" cy="48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수식" r:id="rId6" imgW="1143000" imgH="241300" progId="Equation.3">
                  <p:embed/>
                </p:oleObj>
              </mc:Choice>
              <mc:Fallback>
                <p:oleObj name="수식" r:id="rId6" imgW="1143000" imgH="2413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04664"/>
                        <a:ext cx="2304255" cy="48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직선 연결선 3"/>
          <p:cNvCxnSpPr/>
          <p:nvPr/>
        </p:nvCxnSpPr>
        <p:spPr>
          <a:xfrm>
            <a:off x="2483768" y="980728"/>
            <a:ext cx="13681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507518" y="2084598"/>
            <a:ext cx="194430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>
            <a:off x="3275856" y="11247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9459" y="2882030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(P2)</a:t>
            </a:r>
            <a:endParaRPr lang="ko-KR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3754179"/>
            <a:ext cx="81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where</a:t>
            </a:r>
            <a:endParaRPr lang="ko-KR" altLang="en-US" dirty="0"/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600558"/>
              </p:ext>
            </p:extLst>
          </p:nvPr>
        </p:nvGraphicFramePr>
        <p:xfrm>
          <a:off x="1547664" y="3754179"/>
          <a:ext cx="1196455" cy="466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수식" r:id="rId8" imgW="520560" imgH="203040" progId="Equation.3">
                  <p:embed/>
                </p:oleObj>
              </mc:Choice>
              <mc:Fallback>
                <p:oleObj name="수식" r:id="rId8" imgW="52056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754179"/>
                        <a:ext cx="1196455" cy="4669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99592" y="4427820"/>
            <a:ext cx="654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이렇게 해서 </a:t>
            </a:r>
            <a:r>
              <a:rPr lang="en-US" altLang="ko-KR" dirty="0" smtClean="0"/>
              <a:t>x</a:t>
            </a:r>
            <a:r>
              <a:rPr lang="ko-KR" altLang="en-US" dirty="0" smtClean="0"/>
              <a:t>를 찾았으면 다음을 통해 </a:t>
            </a:r>
            <a:r>
              <a:rPr lang="en-US" altLang="ko-KR" dirty="0" smtClean="0"/>
              <a:t>RGB</a:t>
            </a:r>
            <a:r>
              <a:rPr lang="ko-KR" altLang="en-US" dirty="0" smtClean="0"/>
              <a:t>를 되찾을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2411760" y="4797152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H="1">
            <a:off x="2195736" y="4797152"/>
            <a:ext cx="2952328" cy="828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371" y="1107462"/>
            <a:ext cx="8600094" cy="417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9516"/>
            <a:ext cx="8604448" cy="355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3731"/>
            <a:ext cx="5652120" cy="361735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65104"/>
            <a:ext cx="28575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11" y="836712"/>
            <a:ext cx="2943225" cy="19621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64" y="3429000"/>
            <a:ext cx="4762500" cy="2809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3819" y="2852936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CCD Sensor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09146" y="630932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ISP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86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3810000" cy="26098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810000" cy="2609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3314" y="4293096"/>
            <a:ext cx="942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Original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293096"/>
            <a:ext cx="295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Color image from Bayer Format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92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20888"/>
            <a:ext cx="3438525" cy="355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836712"/>
            <a:ext cx="232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err="1" smtClean="0"/>
              <a:t>Demosaicing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962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31938"/>
            <a:ext cx="42100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31938"/>
            <a:ext cx="42100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41438" y="5732463"/>
            <a:ext cx="2016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9pPr>
          </a:lstStyle>
          <a:p>
            <a:pPr algn="ctr" eaLnBrk="1" hangingPunct="1"/>
            <a:r>
              <a:rPr lang="en-US" altLang="ko-KR" sz="1200"/>
              <a:t>Original Image</a:t>
            </a:r>
            <a:endParaRPr lang="ko-KR" altLang="en-US" sz="1200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795963" y="5732463"/>
            <a:ext cx="2016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9pPr>
          </a:lstStyle>
          <a:p>
            <a:pPr algn="ctr" eaLnBrk="1" hangingPunct="1"/>
            <a:r>
              <a:rPr lang="en-US" altLang="ko-KR" sz="1200"/>
              <a:t>Demosaiced Result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9487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18" y="692696"/>
            <a:ext cx="21145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33971"/>
            <a:ext cx="20859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331640" y="4005064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760268" y="4005064"/>
            <a:ext cx="428628" cy="42862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331640" y="4433692"/>
            <a:ext cx="428628" cy="42862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46408" y="4433692"/>
            <a:ext cx="428628" cy="4286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188896" y="4005064"/>
            <a:ext cx="428628" cy="42862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617524" y="4005064"/>
            <a:ext cx="428628" cy="428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188896" y="4433692"/>
            <a:ext cx="428628" cy="428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617524" y="4433692"/>
            <a:ext cx="428628" cy="42862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202964" y="4862320"/>
            <a:ext cx="428628" cy="428628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631592" y="4862320"/>
            <a:ext cx="428628" cy="42862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202964" y="5290948"/>
            <a:ext cx="428628" cy="42862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631592" y="5290948"/>
            <a:ext cx="428628" cy="428628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331640" y="4862320"/>
            <a:ext cx="428628" cy="428628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760268" y="4862320"/>
            <a:ext cx="428628" cy="42862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331640" y="5290948"/>
            <a:ext cx="428628" cy="42862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760268" y="5290948"/>
            <a:ext cx="428628" cy="42862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080360" y="4005064"/>
            <a:ext cx="428628" cy="42862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651732" y="4433692"/>
            <a:ext cx="428628" cy="42862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6508988" y="4433692"/>
            <a:ext cx="428628" cy="428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6937616" y="4433692"/>
            <a:ext cx="428628" cy="42862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6523056" y="5290948"/>
            <a:ext cx="428628" cy="42862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6951684" y="5290948"/>
            <a:ext cx="428628" cy="428628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6080360" y="4862320"/>
            <a:ext cx="428628" cy="42862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5651732" y="5290948"/>
            <a:ext cx="428628" cy="42862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>
            <a:off x="3635896" y="4509120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5508104" y="5949280"/>
            <a:ext cx="1911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Is it possible?</a:t>
            </a:r>
            <a:endParaRPr lang="ko-KR" alt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464020" y="2996952"/>
            <a:ext cx="218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Other color filter arrays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27584" y="5805264"/>
            <a:ext cx="284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Panchromatic Color Filter array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97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7000924" cy="7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2423</TotalTime>
  <Words>313</Words>
  <Application>Microsoft Office PowerPoint</Application>
  <PresentationFormat>화면 슬라이드 쇼(4:3)</PresentationFormat>
  <Paragraphs>85</Paragraphs>
  <Slides>24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6" baseType="lpstr">
      <vt:lpstr>균형</vt:lpstr>
      <vt:lpstr>수식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연세대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이석호</dc:creator>
  <cp:lastModifiedBy>sukho</cp:lastModifiedBy>
  <cp:revision>50</cp:revision>
  <dcterms:created xsi:type="dcterms:W3CDTF">2011-04-29T10:19:13Z</dcterms:created>
  <dcterms:modified xsi:type="dcterms:W3CDTF">2012-07-22T11:28:55Z</dcterms:modified>
</cp:coreProperties>
</file>